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7" d="100"/>
          <a:sy n="67" d="100"/>
        </p:scale>
        <p:origin x="64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0B5BA-2E49-4B16-B15B-C7412CE174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24030CC-4488-47B0-B05C-13A0B3CCEF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FCCD73B-938C-4636-9E77-93963C1DE281}"/>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5" name="Footer Placeholder 4">
            <a:extLst>
              <a:ext uri="{FF2B5EF4-FFF2-40B4-BE49-F238E27FC236}">
                <a16:creationId xmlns:a16="http://schemas.microsoft.com/office/drawing/2014/main" id="{79648BD4-BB02-4255-ABFC-8C5AB29A93A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D09569F-E9BD-4341-B38D-6F919E5925DB}"/>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3716633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038FD-3B99-4595-8185-6B68EFAC5AF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B48C2C2-4F2D-486A-BC39-8245D6A47F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1FDB21D-143C-4A7E-B144-D8AD94899B61}"/>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5" name="Footer Placeholder 4">
            <a:extLst>
              <a:ext uri="{FF2B5EF4-FFF2-40B4-BE49-F238E27FC236}">
                <a16:creationId xmlns:a16="http://schemas.microsoft.com/office/drawing/2014/main" id="{8901D807-BD2F-4131-A056-4CE5132144B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58078A-D0DE-40D1-B207-342658871DF2}"/>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2791676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3BCD00-4BCB-44E3-A891-FAEF7E6D46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9B39DE0-8E84-4162-B349-972C62B3C1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936D979-76BB-458B-B40A-4D980E6F2309}"/>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5" name="Footer Placeholder 4">
            <a:extLst>
              <a:ext uri="{FF2B5EF4-FFF2-40B4-BE49-F238E27FC236}">
                <a16:creationId xmlns:a16="http://schemas.microsoft.com/office/drawing/2014/main" id="{8058758B-3057-46FF-B55C-39172538DA8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050BDBD-BF54-49E0-A9CB-72EA809C1E55}"/>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292309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DB9FB-0864-4029-9E31-C0FC04430CF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A61DC67-FAA4-4E5F-84A5-226B82E9EA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B4B5883-E287-429F-B60A-3FD87B3EE903}"/>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5" name="Footer Placeholder 4">
            <a:extLst>
              <a:ext uri="{FF2B5EF4-FFF2-40B4-BE49-F238E27FC236}">
                <a16:creationId xmlns:a16="http://schemas.microsoft.com/office/drawing/2014/main" id="{3791F57C-DFA5-4726-AB3D-225CAAF69DF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C3D6E2F-454C-44E6-8BA0-4D0AA9E20A54}"/>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1337867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06E50-4CD6-4C3A-8449-802AC7BC42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E5A3E1D-5917-4D79-B8C9-9BA4FA2914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04088B-AFAD-44C7-8372-FC34D0943ECE}"/>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5" name="Footer Placeholder 4">
            <a:extLst>
              <a:ext uri="{FF2B5EF4-FFF2-40B4-BE49-F238E27FC236}">
                <a16:creationId xmlns:a16="http://schemas.microsoft.com/office/drawing/2014/main" id="{5E6A8296-10A7-40E7-BAEE-25FFB0499CF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CCB62CB-846D-43D7-A8B7-EB2B60AE6FC2}"/>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2997015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FE5DE-4072-4E09-815B-0FCAC6DA222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76A8BCF-A694-4A02-B8A8-A0E0EA8529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CC766B7-2391-4226-8800-F8C187D23A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1D2B3F5-D2D3-4DE5-9A78-5CE5068C4670}"/>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6" name="Footer Placeholder 5">
            <a:extLst>
              <a:ext uri="{FF2B5EF4-FFF2-40B4-BE49-F238E27FC236}">
                <a16:creationId xmlns:a16="http://schemas.microsoft.com/office/drawing/2014/main" id="{DFDB415D-D672-416C-A0CE-72B32D4A80E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955998D-D696-4FF0-9615-9A158F235047}"/>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2640235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25B56-D2EA-4280-9730-C0D462AC192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5D08434-6208-490A-89F8-0CABFD6697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1716B5-9CBE-4BBD-AE37-F48556733B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C845676-4D38-481E-8563-166162B7A0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C0D6F8-0761-49A4-AE46-F9250DB6D8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831484C-2B97-43D8-AC47-30F05E248FDC}"/>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8" name="Footer Placeholder 7">
            <a:extLst>
              <a:ext uri="{FF2B5EF4-FFF2-40B4-BE49-F238E27FC236}">
                <a16:creationId xmlns:a16="http://schemas.microsoft.com/office/drawing/2014/main" id="{C211AAA2-55A8-4086-95E9-B7685C13203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E7DC727-8B5D-45CF-947B-98952932C7D8}"/>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68320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2E226-F978-41C8-8DFB-83BCD16ACF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08AB175-E6B1-4232-8C1A-A904D4702B29}"/>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4" name="Footer Placeholder 3">
            <a:extLst>
              <a:ext uri="{FF2B5EF4-FFF2-40B4-BE49-F238E27FC236}">
                <a16:creationId xmlns:a16="http://schemas.microsoft.com/office/drawing/2014/main" id="{96D5F7A4-630F-4917-99A0-F85287E7439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173DD41-1E41-4391-A055-3B6EC618ECA5}"/>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125943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B3E772-4EC2-4C82-B1D2-6D741D17283D}"/>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3" name="Footer Placeholder 2">
            <a:extLst>
              <a:ext uri="{FF2B5EF4-FFF2-40B4-BE49-F238E27FC236}">
                <a16:creationId xmlns:a16="http://schemas.microsoft.com/office/drawing/2014/main" id="{4C394777-78DD-4B24-94E9-450FBBC5D96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4218A87-377B-4751-B29B-DC04B1511EA0}"/>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2454574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2799C-2BCD-4246-AEA2-091DEA35F8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ABDB5E3-CB54-49D0-96D0-974A13687F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DDEEB8E-79AA-4BEF-9AEE-7562FA456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6E3955-BEFF-4D6E-AA0F-01E1A54BD76C}"/>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6" name="Footer Placeholder 5">
            <a:extLst>
              <a:ext uri="{FF2B5EF4-FFF2-40B4-BE49-F238E27FC236}">
                <a16:creationId xmlns:a16="http://schemas.microsoft.com/office/drawing/2014/main" id="{472E6F23-E142-4C40-B190-75F1EFC1E62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ADA4C55-801A-4DC1-A0E0-675C3DD6FBBC}"/>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1541880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1A3A0-B6DC-4FB9-96C0-929F406C21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B074CC1-F551-4CE9-9179-168761A8D2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E45B800-59ED-4230-BBDE-BF0DF0BE5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FC99CC-FEE5-4B3A-A985-DD310DC30F81}"/>
              </a:ext>
            </a:extLst>
          </p:cNvPr>
          <p:cNvSpPr>
            <a:spLocks noGrp="1"/>
          </p:cNvSpPr>
          <p:nvPr>
            <p:ph type="dt" sz="half" idx="10"/>
          </p:nvPr>
        </p:nvSpPr>
        <p:spPr/>
        <p:txBody>
          <a:bodyPr/>
          <a:lstStyle/>
          <a:p>
            <a:fld id="{974C22CB-DB33-4F22-9308-4993DD88D17B}" type="datetimeFigureOut">
              <a:rPr lang="en-IN" smtClean="0"/>
              <a:t>12-05-2020</a:t>
            </a:fld>
            <a:endParaRPr lang="en-IN"/>
          </a:p>
        </p:txBody>
      </p:sp>
      <p:sp>
        <p:nvSpPr>
          <p:cNvPr id="6" name="Footer Placeholder 5">
            <a:extLst>
              <a:ext uri="{FF2B5EF4-FFF2-40B4-BE49-F238E27FC236}">
                <a16:creationId xmlns:a16="http://schemas.microsoft.com/office/drawing/2014/main" id="{DFDF71C9-318A-462D-8D1D-C95B82BC2BC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94AFBED-18CB-4F65-ADC3-B546CD6060CA}"/>
              </a:ext>
            </a:extLst>
          </p:cNvPr>
          <p:cNvSpPr>
            <a:spLocks noGrp="1"/>
          </p:cNvSpPr>
          <p:nvPr>
            <p:ph type="sldNum" sz="quarter" idx="12"/>
          </p:nvPr>
        </p:nvSpPr>
        <p:spPr/>
        <p:txBody>
          <a:bodyPr/>
          <a:lstStyle/>
          <a:p>
            <a:fld id="{5B8BA516-1568-4C46-98DE-C5933D90836F}" type="slidenum">
              <a:rPr lang="en-IN" smtClean="0"/>
              <a:t>‹#›</a:t>
            </a:fld>
            <a:endParaRPr lang="en-IN"/>
          </a:p>
        </p:txBody>
      </p:sp>
    </p:spTree>
    <p:extLst>
      <p:ext uri="{BB962C8B-B14F-4D97-AF65-F5344CB8AC3E}">
        <p14:creationId xmlns:p14="http://schemas.microsoft.com/office/powerpoint/2010/main" val="227921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C492DD-32EA-497B-AB4B-30C8CEFA7B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5820A72-4CF5-4DAC-9FE6-F1C085BA4F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8B6B2BA-3F23-49C7-9EAC-A707750082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C22CB-DB33-4F22-9308-4993DD88D17B}" type="datetimeFigureOut">
              <a:rPr lang="en-IN" smtClean="0"/>
              <a:t>12-05-2020</a:t>
            </a:fld>
            <a:endParaRPr lang="en-IN"/>
          </a:p>
        </p:txBody>
      </p:sp>
      <p:sp>
        <p:nvSpPr>
          <p:cNvPr id="5" name="Footer Placeholder 4">
            <a:extLst>
              <a:ext uri="{FF2B5EF4-FFF2-40B4-BE49-F238E27FC236}">
                <a16:creationId xmlns:a16="http://schemas.microsoft.com/office/drawing/2014/main" id="{DFD81FD5-8347-4CF9-A633-6B3A6499EF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8AE5ADD0-70D6-4E8A-B25D-C0E440F02A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8BA516-1568-4C46-98DE-C5933D90836F}" type="slidenum">
              <a:rPr lang="en-IN" smtClean="0"/>
              <a:t>‹#›</a:t>
            </a:fld>
            <a:endParaRPr lang="en-IN"/>
          </a:p>
        </p:txBody>
      </p:sp>
    </p:spTree>
    <p:extLst>
      <p:ext uri="{BB962C8B-B14F-4D97-AF65-F5344CB8AC3E}">
        <p14:creationId xmlns:p14="http://schemas.microsoft.com/office/powerpoint/2010/main" val="140037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84154-0F3B-44ED-BDDC-BFCE7C0B53A3}"/>
              </a:ext>
            </a:extLst>
          </p:cNvPr>
          <p:cNvSpPr>
            <a:spLocks noGrp="1"/>
          </p:cNvSpPr>
          <p:nvPr>
            <p:ph type="ctrTitle"/>
          </p:nvPr>
        </p:nvSpPr>
        <p:spPr/>
        <p:txBody>
          <a:bodyPr/>
          <a:lstStyle/>
          <a:p>
            <a:r>
              <a:rPr lang="en-IN" dirty="0"/>
              <a:t>Case to discuss</a:t>
            </a:r>
          </a:p>
        </p:txBody>
      </p:sp>
      <p:sp>
        <p:nvSpPr>
          <p:cNvPr id="3" name="Subtitle 2">
            <a:extLst>
              <a:ext uri="{FF2B5EF4-FFF2-40B4-BE49-F238E27FC236}">
                <a16:creationId xmlns:a16="http://schemas.microsoft.com/office/drawing/2014/main" id="{1FF733FB-88FD-4CEA-BDB7-E54D7D5FFAF6}"/>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40154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480356-1573-4A13-98E4-39EFF74B707B}"/>
              </a:ext>
            </a:extLst>
          </p:cNvPr>
          <p:cNvSpPr>
            <a:spLocks noGrp="1"/>
          </p:cNvSpPr>
          <p:nvPr>
            <p:ph idx="1"/>
          </p:nvPr>
        </p:nvSpPr>
        <p:spPr>
          <a:xfrm>
            <a:off x="838200" y="1162050"/>
            <a:ext cx="10515600" cy="5014913"/>
          </a:xfrm>
        </p:spPr>
        <p:txBody>
          <a:bodyPr>
            <a:normAutofit fontScale="92500" lnSpcReduction="10000"/>
          </a:bodyPr>
          <a:lstStyle/>
          <a:p>
            <a:pPr marL="0" indent="0" algn="just">
              <a:buNone/>
            </a:pPr>
            <a:r>
              <a:rPr lang="en-US" b="1" dirty="0"/>
              <a:t>Case Study #1: Southwest Airlines</a:t>
            </a:r>
            <a:endParaRPr lang="en-US" dirty="0"/>
          </a:p>
          <a:p>
            <a:pPr algn="just"/>
            <a:r>
              <a:rPr lang="en-US" dirty="0"/>
              <a:t>How can an airline survive a government order to ground its entire fleet and shut down for days? After 9/11, all U.S. airlines were faced with this same crisis. One that succeeded through the difficulty was Southwest Airlines, already known for its outstanding customer service. Southwest’s passengers, flight attendants, pilots and ground crews were stranded all across the country after the terrorist attacks. But unlike their competition, Southwest’s leadership did more than just sit and wait. They encouraged employees to leverage their trademark fun approach to business and to help stranded customers enjoy themselves at the movies or the local bowling alley. And when the ramifications of the shutdown forced other airlines to cut staff, Southwest’s then-CEO, James Parker, announced just three days after 9/11 that the company would be keeping all of its employees, as well as issuing a profit-sharing payment.</a:t>
            </a:r>
          </a:p>
          <a:p>
            <a:pPr algn="just"/>
            <a:endParaRPr lang="en-IN" dirty="0"/>
          </a:p>
        </p:txBody>
      </p:sp>
    </p:spTree>
    <p:extLst>
      <p:ext uri="{BB962C8B-B14F-4D97-AF65-F5344CB8AC3E}">
        <p14:creationId xmlns:p14="http://schemas.microsoft.com/office/powerpoint/2010/main" val="905450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FB1CC-1F4A-460E-AB79-6B95407852EE}"/>
              </a:ext>
            </a:extLst>
          </p:cNvPr>
          <p:cNvSpPr>
            <a:spLocks noGrp="1"/>
          </p:cNvSpPr>
          <p:nvPr>
            <p:ph type="title"/>
          </p:nvPr>
        </p:nvSpPr>
        <p:spPr/>
        <p:txBody>
          <a:bodyPr/>
          <a:lstStyle/>
          <a:p>
            <a:pPr algn="ctr"/>
            <a:r>
              <a:rPr lang="en-IN" dirty="0"/>
              <a:t>Questions</a:t>
            </a:r>
          </a:p>
        </p:txBody>
      </p:sp>
      <p:sp>
        <p:nvSpPr>
          <p:cNvPr id="3" name="Content Placeholder 2">
            <a:extLst>
              <a:ext uri="{FF2B5EF4-FFF2-40B4-BE49-F238E27FC236}">
                <a16:creationId xmlns:a16="http://schemas.microsoft.com/office/drawing/2014/main" id="{191639EC-929D-45B2-BA5B-3E332445DA11}"/>
              </a:ext>
            </a:extLst>
          </p:cNvPr>
          <p:cNvSpPr>
            <a:spLocks noGrp="1"/>
          </p:cNvSpPr>
          <p:nvPr>
            <p:ph idx="1"/>
          </p:nvPr>
        </p:nvSpPr>
        <p:spPr/>
        <p:txBody>
          <a:bodyPr/>
          <a:lstStyle/>
          <a:p>
            <a:r>
              <a:rPr lang="en-IN" dirty="0"/>
              <a:t>What leadership qualities do you see in the case??</a:t>
            </a:r>
          </a:p>
          <a:p>
            <a:r>
              <a:rPr lang="en-IN" dirty="0"/>
              <a:t>What is leadership during crisis?</a:t>
            </a:r>
          </a:p>
          <a:p>
            <a:r>
              <a:rPr lang="en-IN" dirty="0"/>
              <a:t>What is the situation of crisis?</a:t>
            </a:r>
          </a:p>
        </p:txBody>
      </p:sp>
    </p:spTree>
    <p:extLst>
      <p:ext uri="{BB962C8B-B14F-4D97-AF65-F5344CB8AC3E}">
        <p14:creationId xmlns:p14="http://schemas.microsoft.com/office/powerpoint/2010/main" val="3962407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3CA7D-DDB9-4C05-9787-ADE9F6CB7087}"/>
              </a:ext>
            </a:extLst>
          </p:cNvPr>
          <p:cNvSpPr>
            <a:spLocks noGrp="1"/>
          </p:cNvSpPr>
          <p:nvPr>
            <p:ph type="title"/>
          </p:nvPr>
        </p:nvSpPr>
        <p:spPr/>
        <p:txBody>
          <a:bodyPr/>
          <a:lstStyle/>
          <a:p>
            <a:pPr algn="ctr"/>
            <a:r>
              <a:rPr lang="en-IN" dirty="0"/>
              <a:t>Answer</a:t>
            </a:r>
          </a:p>
        </p:txBody>
      </p:sp>
      <p:sp>
        <p:nvSpPr>
          <p:cNvPr id="3" name="Content Placeholder 2">
            <a:extLst>
              <a:ext uri="{FF2B5EF4-FFF2-40B4-BE49-F238E27FC236}">
                <a16:creationId xmlns:a16="http://schemas.microsoft.com/office/drawing/2014/main" id="{7B9F2B50-28D1-46BD-90E2-8418B9CF0B79}"/>
              </a:ext>
            </a:extLst>
          </p:cNvPr>
          <p:cNvSpPr>
            <a:spLocks noGrp="1"/>
          </p:cNvSpPr>
          <p:nvPr>
            <p:ph idx="1"/>
          </p:nvPr>
        </p:nvSpPr>
        <p:spPr/>
        <p:txBody>
          <a:bodyPr/>
          <a:lstStyle/>
          <a:p>
            <a:r>
              <a:rPr lang="en-US" dirty="0"/>
              <a:t>Leadership characteristics like crisis management, creative problem solving and a strong belief in the company’s vision saw Southwest through this unimaginable situation. The CEO also protected his staff, which ultimately led to a stronger airline.</a:t>
            </a:r>
          </a:p>
          <a:p>
            <a:endParaRPr lang="en-IN" dirty="0"/>
          </a:p>
        </p:txBody>
      </p:sp>
    </p:spTree>
    <p:extLst>
      <p:ext uri="{BB962C8B-B14F-4D97-AF65-F5344CB8AC3E}">
        <p14:creationId xmlns:p14="http://schemas.microsoft.com/office/powerpoint/2010/main" val="58657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8089AA-0B2A-48D5-95BF-327CBD8B726A}"/>
              </a:ext>
            </a:extLst>
          </p:cNvPr>
          <p:cNvSpPr>
            <a:spLocks noGrp="1"/>
          </p:cNvSpPr>
          <p:nvPr>
            <p:ph idx="1"/>
          </p:nvPr>
        </p:nvSpPr>
        <p:spPr>
          <a:xfrm>
            <a:off x="838200" y="638175"/>
            <a:ext cx="10515600" cy="5538788"/>
          </a:xfrm>
        </p:spPr>
        <p:txBody>
          <a:bodyPr>
            <a:normAutofit lnSpcReduction="10000"/>
          </a:bodyPr>
          <a:lstStyle/>
          <a:p>
            <a:pPr algn="just"/>
            <a:r>
              <a:rPr lang="en-US" b="1" dirty="0"/>
              <a:t>Case Study #2: Starbucks</a:t>
            </a:r>
            <a:endParaRPr lang="en-US" dirty="0"/>
          </a:p>
          <a:p>
            <a:pPr algn="just"/>
            <a:r>
              <a:rPr lang="en-US" dirty="0"/>
              <a:t>Starbucks is recognized for treating its employees, also known as partners, well. The coffee giant offers insurance benefits, stock options and retirement plans. But back in 1997, Starbucks faced a crisis when tragedy struck and three employees were killed during a robbery in Washington, D.C. The outstanding leadership of CEO Howard Schultz was demonstrated when he flew straight to D.C. and spent a week with the co-workers and families of the three employees.</a:t>
            </a:r>
          </a:p>
          <a:p>
            <a:pPr algn="just"/>
            <a:r>
              <a:rPr lang="en-US" dirty="0"/>
              <a:t>While some leaders might have stayed as far away as possible from this tragic situation, Shultz’s natural leadership traits prevailed. With compassion, approachability and a dedication to meeting his partners’ needs, he did what was right. As a result, the public viewed him and Starbucks more favorably.</a:t>
            </a:r>
          </a:p>
          <a:p>
            <a:pPr marL="0" indent="0" algn="just">
              <a:buNone/>
            </a:pPr>
            <a:endParaRPr lang="en-IN" dirty="0"/>
          </a:p>
        </p:txBody>
      </p:sp>
    </p:spTree>
    <p:extLst>
      <p:ext uri="{BB962C8B-B14F-4D97-AF65-F5344CB8AC3E}">
        <p14:creationId xmlns:p14="http://schemas.microsoft.com/office/powerpoint/2010/main" val="4416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35D5D-7C43-443E-A933-D4B66557D0A6}"/>
              </a:ext>
            </a:extLst>
          </p:cNvPr>
          <p:cNvSpPr>
            <a:spLocks noGrp="1"/>
          </p:cNvSpPr>
          <p:nvPr>
            <p:ph type="title"/>
          </p:nvPr>
        </p:nvSpPr>
        <p:spPr/>
        <p:txBody>
          <a:bodyPr/>
          <a:lstStyle/>
          <a:p>
            <a:pPr algn="ctr"/>
            <a:r>
              <a:rPr lang="en-IN" dirty="0"/>
              <a:t>Questions?</a:t>
            </a:r>
          </a:p>
        </p:txBody>
      </p:sp>
      <p:sp>
        <p:nvSpPr>
          <p:cNvPr id="3" name="Content Placeholder 2">
            <a:extLst>
              <a:ext uri="{FF2B5EF4-FFF2-40B4-BE49-F238E27FC236}">
                <a16:creationId xmlns:a16="http://schemas.microsoft.com/office/drawing/2014/main" id="{9680E139-C845-49EF-AC3C-7797FB702216}"/>
              </a:ext>
            </a:extLst>
          </p:cNvPr>
          <p:cNvSpPr>
            <a:spLocks noGrp="1"/>
          </p:cNvSpPr>
          <p:nvPr>
            <p:ph idx="1"/>
          </p:nvPr>
        </p:nvSpPr>
        <p:spPr/>
        <p:txBody>
          <a:bodyPr/>
          <a:lstStyle/>
          <a:p>
            <a:r>
              <a:rPr lang="en-IN" dirty="0"/>
              <a:t>Explain various leadership styles?</a:t>
            </a:r>
          </a:p>
          <a:p>
            <a:r>
              <a:rPr lang="en-IN" dirty="0"/>
              <a:t>What is change management?</a:t>
            </a:r>
          </a:p>
          <a:p>
            <a:r>
              <a:rPr lang="en-IN" dirty="0"/>
              <a:t>What are the various motivation theories a leader should use to motivate its employees?</a:t>
            </a:r>
          </a:p>
          <a:p>
            <a:r>
              <a:rPr lang="en-IN" dirty="0"/>
              <a:t>What is succession planning?</a:t>
            </a:r>
          </a:p>
          <a:p>
            <a:r>
              <a:rPr lang="en-IN" dirty="0"/>
              <a:t>What does path goal theory say?</a:t>
            </a:r>
          </a:p>
        </p:txBody>
      </p:sp>
    </p:spTree>
    <p:extLst>
      <p:ext uri="{BB962C8B-B14F-4D97-AF65-F5344CB8AC3E}">
        <p14:creationId xmlns:p14="http://schemas.microsoft.com/office/powerpoint/2010/main" val="893064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422</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Case to discuss</vt:lpstr>
      <vt:lpstr>PowerPoint Presentation</vt:lpstr>
      <vt:lpstr>Questions</vt:lpstr>
      <vt:lpstr>Answer</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to discuss</dc:title>
  <dc:creator>Shweta Lalwani</dc:creator>
  <cp:lastModifiedBy>Shweta Lalwani</cp:lastModifiedBy>
  <cp:revision>2</cp:revision>
  <dcterms:created xsi:type="dcterms:W3CDTF">2020-05-12T10:20:38Z</dcterms:created>
  <dcterms:modified xsi:type="dcterms:W3CDTF">2020-05-12T10:24:56Z</dcterms:modified>
</cp:coreProperties>
</file>