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26"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8000"/>
          </a:xfrm>
          <a:prstGeom prst="rect">
            <a:avLst/>
          </a:prstGeom>
        </p:spPr>
      </p:pic>
      <p:sp>
        <p:nvSpPr>
          <p:cNvPr id="2" name="Holder 2"/>
          <p:cNvSpPr>
            <a:spLocks noGrp="1"/>
          </p:cNvSpPr>
          <p:nvPr>
            <p:ph type="title"/>
          </p:nvPr>
        </p:nvSpPr>
        <p:spPr>
          <a:xfrm>
            <a:off x="577850" y="1558290"/>
            <a:ext cx="7985759" cy="1625600"/>
          </a:xfrm>
          <a:prstGeom prst="rect">
            <a:avLst/>
          </a:prstGeom>
        </p:spPr>
        <p:txBody>
          <a:bodyPr wrap="square" lIns="0" tIns="0" rIns="0" bIns="0">
            <a:spAutoFit/>
          </a:bodyPr>
          <a:lstStyle>
            <a:lvl1pPr>
              <a:defRPr sz="2400" b="0" i="0">
                <a:solidFill>
                  <a:schemeClr val="bg1"/>
                </a:solidFill>
                <a:latin typeface="Times New Roman"/>
                <a:cs typeface="Times New Roman"/>
              </a:defRPr>
            </a:lvl1pPr>
          </a:lstStyle>
          <a:p>
            <a:endParaRPr/>
          </a:p>
        </p:txBody>
      </p:sp>
      <p:sp>
        <p:nvSpPr>
          <p:cNvPr id="3" name="Holder 3"/>
          <p:cNvSpPr>
            <a:spLocks noGrp="1"/>
          </p:cNvSpPr>
          <p:nvPr>
            <p:ph type="body" idx="1"/>
          </p:nvPr>
        </p:nvSpPr>
        <p:spPr>
          <a:xfrm>
            <a:off x="577850" y="1558290"/>
            <a:ext cx="7985759" cy="1625600"/>
          </a:xfrm>
          <a:prstGeom prst="rect">
            <a:avLst/>
          </a:prstGeom>
        </p:spPr>
        <p:txBody>
          <a:bodyPr wrap="square" lIns="0" tIns="0" rIns="0" bIns="0">
            <a:spAutoFit/>
          </a:bodyPr>
          <a:lstStyle>
            <a:lvl1pPr>
              <a:defRPr sz="2400" b="0"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6/17/2021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F8B276-F462-4356-B159-87D6CD42AAD1}"/>
              </a:ext>
            </a:extLst>
          </p:cNvPr>
          <p:cNvSpPr txBox="1"/>
          <p:nvPr/>
        </p:nvSpPr>
        <p:spPr>
          <a:xfrm>
            <a:off x="1257300" y="2971800"/>
            <a:ext cx="6629400" cy="707886"/>
          </a:xfrm>
          <a:prstGeom prst="rect">
            <a:avLst/>
          </a:prstGeom>
          <a:noFill/>
        </p:spPr>
        <p:txBody>
          <a:bodyPr wrap="square" rtlCol="0">
            <a:spAutoFit/>
          </a:bodyPr>
          <a:lstStyle/>
          <a:p>
            <a:pPr algn="ctr"/>
            <a:r>
              <a:rPr lang="en-IN" sz="4000" dirty="0">
                <a:solidFill>
                  <a:schemeClr val="bg1"/>
                </a:solidFill>
                <a:latin typeface="Arial Narrow" panose="020B0606020202030204" pitchFamily="34" charset="0"/>
              </a:rPr>
              <a:t>The Payment of Wages Act 1936</a:t>
            </a:r>
          </a:p>
        </p:txBody>
      </p:sp>
    </p:spTree>
    <p:extLst>
      <p:ext uri="{BB962C8B-B14F-4D97-AF65-F5344CB8AC3E}">
        <p14:creationId xmlns:p14="http://schemas.microsoft.com/office/powerpoint/2010/main" val="3281128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39090"/>
            <a:ext cx="6949440" cy="421640"/>
          </a:xfrm>
          <a:prstGeom prst="rect">
            <a:avLst/>
          </a:prstGeom>
        </p:spPr>
        <p:txBody>
          <a:bodyPr vert="horz" wrap="square" lIns="0" tIns="12700" rIns="0" bIns="0" rtlCol="0">
            <a:spAutoFit/>
          </a:bodyPr>
          <a:lstStyle/>
          <a:p>
            <a:pPr marL="12700">
              <a:lnSpc>
                <a:spcPct val="100000"/>
              </a:lnSpc>
              <a:spcBef>
                <a:spcPts val="100"/>
              </a:spcBef>
            </a:pPr>
            <a:r>
              <a:rPr dirty="0"/>
              <a:t>4</a:t>
            </a:r>
            <a:r>
              <a:rPr b="1" u="heavy" dirty="0">
                <a:uFill>
                  <a:solidFill>
                    <a:srgbClr val="FFFFFF"/>
                  </a:solidFill>
                </a:uFill>
                <a:latin typeface="Times New Roman"/>
                <a:cs typeface="Times New Roman"/>
              </a:rPr>
              <a:t>.</a:t>
            </a:r>
            <a:r>
              <a:rPr b="1" u="heavy" spc="-5" dirty="0">
                <a:uFill>
                  <a:solidFill>
                    <a:srgbClr val="FFFFFF"/>
                  </a:solidFill>
                </a:uFill>
                <a:latin typeface="Times New Roman"/>
                <a:cs typeface="Times New Roman"/>
              </a:rPr>
              <a:t> </a:t>
            </a:r>
            <a:r>
              <a:rPr sz="2600" b="1" u="heavy" spc="-5" dirty="0">
                <a:uFill>
                  <a:solidFill>
                    <a:srgbClr val="FFFFFF"/>
                  </a:solidFill>
                </a:uFill>
                <a:latin typeface="Times New Roman"/>
                <a:cs typeface="Times New Roman"/>
              </a:rPr>
              <a:t>Industrial</a:t>
            </a:r>
            <a:r>
              <a:rPr sz="2600" b="1" u="heavy" spc="-15" dirty="0">
                <a:uFill>
                  <a:solidFill>
                    <a:srgbClr val="FFFFFF"/>
                  </a:solidFill>
                </a:uFill>
                <a:latin typeface="Times New Roman"/>
                <a:cs typeface="Times New Roman"/>
              </a:rPr>
              <a:t> </a:t>
            </a:r>
            <a:r>
              <a:rPr sz="2600" b="1" u="heavy" dirty="0">
                <a:uFill>
                  <a:solidFill>
                    <a:srgbClr val="FFFFFF"/>
                  </a:solidFill>
                </a:uFill>
                <a:latin typeface="Times New Roman"/>
                <a:cs typeface="Times New Roman"/>
              </a:rPr>
              <a:t>and</a:t>
            </a:r>
            <a:r>
              <a:rPr sz="2600" b="1" u="heavy" spc="-5" dirty="0">
                <a:uFill>
                  <a:solidFill>
                    <a:srgbClr val="FFFFFF"/>
                  </a:solidFill>
                </a:uFill>
                <a:latin typeface="Times New Roman"/>
                <a:cs typeface="Times New Roman"/>
              </a:rPr>
              <a:t> </a:t>
            </a:r>
            <a:r>
              <a:rPr sz="2600" b="1" u="heavy" dirty="0">
                <a:uFill>
                  <a:solidFill>
                    <a:srgbClr val="FFFFFF"/>
                  </a:solidFill>
                </a:uFill>
                <a:latin typeface="Times New Roman"/>
                <a:cs typeface="Times New Roman"/>
              </a:rPr>
              <a:t>other</a:t>
            </a:r>
            <a:r>
              <a:rPr sz="2600" b="1" u="heavy" spc="-5" dirty="0">
                <a:uFill>
                  <a:solidFill>
                    <a:srgbClr val="FFFFFF"/>
                  </a:solidFill>
                </a:uFill>
                <a:latin typeface="Times New Roman"/>
                <a:cs typeface="Times New Roman"/>
              </a:rPr>
              <a:t> establishment</a:t>
            </a:r>
            <a:r>
              <a:rPr sz="2600" b="1" u="heavy" spc="-10" dirty="0">
                <a:uFill>
                  <a:solidFill>
                    <a:srgbClr val="FFFFFF"/>
                  </a:solidFill>
                </a:uFill>
                <a:latin typeface="Times New Roman"/>
                <a:cs typeface="Times New Roman"/>
              </a:rPr>
              <a:t> </a:t>
            </a:r>
            <a:r>
              <a:rPr sz="2600" b="1" u="heavy" spc="-5" dirty="0">
                <a:uFill>
                  <a:solidFill>
                    <a:srgbClr val="FFFFFF"/>
                  </a:solidFill>
                </a:uFill>
                <a:latin typeface="Times New Roman"/>
                <a:cs typeface="Times New Roman"/>
              </a:rPr>
              <a:t>[sec.</a:t>
            </a:r>
            <a:r>
              <a:rPr sz="2600" b="1" u="heavy" spc="-20" dirty="0">
                <a:uFill>
                  <a:solidFill>
                    <a:srgbClr val="FFFFFF"/>
                  </a:solidFill>
                </a:uFill>
                <a:latin typeface="Times New Roman"/>
                <a:cs typeface="Times New Roman"/>
              </a:rPr>
              <a:t> </a:t>
            </a:r>
            <a:r>
              <a:rPr sz="2600" b="1" u="heavy" dirty="0">
                <a:uFill>
                  <a:solidFill>
                    <a:srgbClr val="FFFFFF"/>
                  </a:solidFill>
                </a:uFill>
                <a:latin typeface="Times New Roman"/>
                <a:cs typeface="Times New Roman"/>
              </a:rPr>
              <a:t>2</a:t>
            </a:r>
            <a:r>
              <a:rPr sz="2600" b="1" u="heavy" spc="5" dirty="0">
                <a:uFill>
                  <a:solidFill>
                    <a:srgbClr val="FFFFFF"/>
                  </a:solidFill>
                </a:uFill>
                <a:latin typeface="Times New Roman"/>
                <a:cs typeface="Times New Roman"/>
              </a:rPr>
              <a:t> </a:t>
            </a:r>
            <a:r>
              <a:rPr sz="2600" b="1" u="heavy" spc="-5" dirty="0">
                <a:uFill>
                  <a:solidFill>
                    <a:srgbClr val="FFFFFF"/>
                  </a:solidFill>
                </a:uFill>
                <a:latin typeface="Times New Roman"/>
                <a:cs typeface="Times New Roman"/>
              </a:rPr>
              <a:t>(ii)]</a:t>
            </a:r>
            <a:r>
              <a:rPr sz="2600" b="1" u="heavy" spc="-10" dirty="0">
                <a:uFill>
                  <a:solidFill>
                    <a:srgbClr val="FFFFFF"/>
                  </a:solidFill>
                </a:uFill>
                <a:latin typeface="Times New Roman"/>
                <a:cs typeface="Times New Roman"/>
              </a:rPr>
              <a:t> </a:t>
            </a:r>
            <a:r>
              <a:rPr sz="2600" b="1" u="heavy" dirty="0">
                <a:uFill>
                  <a:solidFill>
                    <a:srgbClr val="FFFFFF"/>
                  </a:solidFill>
                </a:uFill>
                <a:latin typeface="Times New Roman"/>
                <a:cs typeface="Times New Roman"/>
              </a:rPr>
              <a:t>-</a:t>
            </a:r>
            <a:endParaRPr sz="2600">
              <a:latin typeface="Times New Roman"/>
              <a:cs typeface="Times New Roman"/>
            </a:endParaRPr>
          </a:p>
        </p:txBody>
      </p:sp>
      <p:sp>
        <p:nvSpPr>
          <p:cNvPr id="3" name="object 3"/>
          <p:cNvSpPr txBox="1"/>
          <p:nvPr/>
        </p:nvSpPr>
        <p:spPr>
          <a:xfrm>
            <a:off x="535940" y="925829"/>
            <a:ext cx="7888605" cy="4679950"/>
          </a:xfrm>
          <a:prstGeom prst="rect">
            <a:avLst/>
          </a:prstGeom>
        </p:spPr>
        <p:txBody>
          <a:bodyPr vert="horz" wrap="square" lIns="0" tIns="95250" rIns="0" bIns="0" rtlCol="0">
            <a:spAutoFit/>
          </a:bodyPr>
          <a:lstStyle/>
          <a:p>
            <a:pPr marL="259079" algn="just">
              <a:lnSpc>
                <a:spcPct val="100000"/>
              </a:lnSpc>
              <a:spcBef>
                <a:spcPts val="750"/>
              </a:spcBef>
            </a:pPr>
            <a:r>
              <a:rPr sz="2600" spc="-5" dirty="0">
                <a:solidFill>
                  <a:srgbClr val="FFFFFF"/>
                </a:solidFill>
                <a:latin typeface="Times New Roman"/>
                <a:cs typeface="Times New Roman"/>
              </a:rPr>
              <a:t>means</a:t>
            </a:r>
            <a:r>
              <a:rPr sz="2600" spc="-40" dirty="0">
                <a:solidFill>
                  <a:srgbClr val="FFFFFF"/>
                </a:solidFill>
                <a:latin typeface="Times New Roman"/>
                <a:cs typeface="Times New Roman"/>
              </a:rPr>
              <a:t> </a:t>
            </a:r>
            <a:r>
              <a:rPr sz="2600" spc="5" dirty="0">
                <a:solidFill>
                  <a:srgbClr val="FFFFFF"/>
                </a:solidFill>
                <a:latin typeface="Times New Roman"/>
                <a:cs typeface="Times New Roman"/>
              </a:rPr>
              <a:t>any,</a:t>
            </a:r>
            <a:endParaRPr sz="2600">
              <a:latin typeface="Times New Roman"/>
              <a:cs typeface="Times New Roman"/>
            </a:endParaRPr>
          </a:p>
          <a:p>
            <a:pPr marL="283845" marR="779145" indent="-271780" algn="just">
              <a:lnSpc>
                <a:spcPct val="100000"/>
              </a:lnSpc>
              <a:spcBef>
                <a:spcPts val="600"/>
              </a:spcBef>
              <a:buAutoNum type="alphaLcParenBoth"/>
              <a:tabLst>
                <a:tab pos="429259" algn="l"/>
              </a:tabLst>
            </a:pPr>
            <a:r>
              <a:rPr sz="2400" spc="-5" dirty="0">
                <a:solidFill>
                  <a:srgbClr val="FFFFFF"/>
                </a:solidFill>
                <a:latin typeface="Times New Roman"/>
                <a:cs typeface="Times New Roman"/>
              </a:rPr>
              <a:t>tramway service </a:t>
            </a:r>
            <a:r>
              <a:rPr sz="2400" dirty="0">
                <a:solidFill>
                  <a:srgbClr val="FFFFFF"/>
                </a:solidFill>
                <a:latin typeface="Times New Roman"/>
                <a:cs typeface="Times New Roman"/>
              </a:rPr>
              <a:t>or </a:t>
            </a:r>
            <a:r>
              <a:rPr sz="2400" spc="-5" dirty="0">
                <a:solidFill>
                  <a:srgbClr val="FFFFFF"/>
                </a:solidFill>
                <a:latin typeface="Times New Roman"/>
                <a:cs typeface="Times New Roman"/>
              </a:rPr>
              <a:t>motor </a:t>
            </a:r>
            <a:r>
              <a:rPr sz="2400" dirty="0">
                <a:solidFill>
                  <a:srgbClr val="FFFFFF"/>
                </a:solidFill>
                <a:latin typeface="Times New Roman"/>
                <a:cs typeface="Times New Roman"/>
              </a:rPr>
              <a:t>transport </a:t>
            </a:r>
            <a:r>
              <a:rPr sz="2400" spc="-5" dirty="0">
                <a:solidFill>
                  <a:srgbClr val="FFFFFF"/>
                </a:solidFill>
                <a:latin typeface="Times New Roman"/>
                <a:cs typeface="Times New Roman"/>
              </a:rPr>
              <a:t>service </a:t>
            </a:r>
            <a:r>
              <a:rPr sz="2400" dirty="0">
                <a:solidFill>
                  <a:srgbClr val="FFFFFF"/>
                </a:solidFill>
                <a:latin typeface="Times New Roman"/>
                <a:cs typeface="Times New Roman"/>
              </a:rPr>
              <a:t>engaged in </a:t>
            </a:r>
            <a:r>
              <a:rPr sz="2400" spc="-585" dirty="0">
                <a:solidFill>
                  <a:srgbClr val="FFFFFF"/>
                </a:solidFill>
                <a:latin typeface="Times New Roman"/>
                <a:cs typeface="Times New Roman"/>
              </a:rPr>
              <a:t> </a:t>
            </a:r>
            <a:r>
              <a:rPr sz="2400" dirty="0">
                <a:solidFill>
                  <a:srgbClr val="FFFFFF"/>
                </a:solidFill>
                <a:latin typeface="Times New Roman"/>
                <a:cs typeface="Times New Roman"/>
              </a:rPr>
              <a:t>carrying </a:t>
            </a:r>
            <a:r>
              <a:rPr sz="2400" spc="-5" dirty="0">
                <a:solidFill>
                  <a:srgbClr val="FFFFFF"/>
                </a:solidFill>
                <a:latin typeface="Times New Roman"/>
                <a:cs typeface="Times New Roman"/>
              </a:rPr>
              <a:t>passengers </a:t>
            </a:r>
            <a:r>
              <a:rPr sz="2400" dirty="0">
                <a:solidFill>
                  <a:srgbClr val="FFFFFF"/>
                </a:solidFill>
                <a:latin typeface="Times New Roman"/>
                <a:cs typeface="Times New Roman"/>
              </a:rPr>
              <a:t>or goods or both by road </a:t>
            </a:r>
            <a:r>
              <a:rPr sz="2400" spc="-5" dirty="0">
                <a:solidFill>
                  <a:srgbClr val="FFFFFF"/>
                </a:solidFill>
                <a:latin typeface="Times New Roman"/>
                <a:cs typeface="Times New Roman"/>
              </a:rPr>
              <a:t>for </a:t>
            </a:r>
            <a:r>
              <a:rPr sz="2400" dirty="0">
                <a:solidFill>
                  <a:srgbClr val="FFFFFF"/>
                </a:solidFill>
                <a:latin typeface="Times New Roman"/>
                <a:cs typeface="Times New Roman"/>
              </a:rPr>
              <a:t>hire or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reward;</a:t>
            </a:r>
            <a:endParaRPr sz="2400">
              <a:latin typeface="Times New Roman"/>
              <a:cs typeface="Times New Roman"/>
            </a:endParaRPr>
          </a:p>
          <a:p>
            <a:pPr marL="283845" marR="5080" indent="-271780">
              <a:lnSpc>
                <a:spcPct val="100000"/>
              </a:lnSpc>
              <a:spcBef>
                <a:spcPts val="600"/>
              </a:spcBef>
            </a:pPr>
            <a:r>
              <a:rPr sz="2400" dirty="0">
                <a:solidFill>
                  <a:srgbClr val="FFFFFF"/>
                </a:solidFill>
                <a:latin typeface="Times New Roman"/>
                <a:cs typeface="Times New Roman"/>
              </a:rPr>
              <a:t>aa) air transport service other than </a:t>
            </a:r>
            <a:r>
              <a:rPr sz="2400" spc="-5" dirty="0">
                <a:solidFill>
                  <a:srgbClr val="FFFFFF"/>
                </a:solidFill>
                <a:latin typeface="Times New Roman"/>
                <a:cs typeface="Times New Roman"/>
              </a:rPr>
              <a:t>such </a:t>
            </a:r>
            <a:r>
              <a:rPr sz="2400" dirty="0">
                <a:solidFill>
                  <a:srgbClr val="FFFFFF"/>
                </a:solidFill>
                <a:latin typeface="Times New Roman"/>
                <a:cs typeface="Times New Roman"/>
              </a:rPr>
              <a:t>service belonging to or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exclusively</a:t>
            </a:r>
            <a:r>
              <a:rPr sz="2400" spc="25" dirty="0">
                <a:solidFill>
                  <a:srgbClr val="FFFFFF"/>
                </a:solidFill>
                <a:latin typeface="Times New Roman"/>
                <a:cs typeface="Times New Roman"/>
              </a:rPr>
              <a:t> </a:t>
            </a:r>
            <a:r>
              <a:rPr sz="2400" spc="-5" dirty="0">
                <a:solidFill>
                  <a:srgbClr val="FFFFFF"/>
                </a:solidFill>
                <a:latin typeface="Times New Roman"/>
                <a:cs typeface="Times New Roman"/>
              </a:rPr>
              <a:t>employed</a:t>
            </a:r>
            <a:r>
              <a:rPr sz="2400" dirty="0">
                <a:solidFill>
                  <a:srgbClr val="FFFFFF"/>
                </a:solidFill>
                <a:latin typeface="Times New Roman"/>
                <a:cs typeface="Times New Roman"/>
              </a:rPr>
              <a:t> in</a:t>
            </a:r>
            <a:r>
              <a:rPr sz="2400" spc="5" dirty="0">
                <a:solidFill>
                  <a:srgbClr val="FFFFFF"/>
                </a:solidFill>
                <a:latin typeface="Times New Roman"/>
                <a:cs typeface="Times New Roman"/>
              </a:rPr>
              <a:t>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military</a:t>
            </a:r>
            <a:r>
              <a:rPr sz="2400" spc="20" dirty="0">
                <a:solidFill>
                  <a:srgbClr val="FFFFFF"/>
                </a:solidFill>
                <a:latin typeface="Times New Roman"/>
                <a:cs typeface="Times New Roman"/>
              </a:rPr>
              <a:t> </a:t>
            </a:r>
            <a:r>
              <a:rPr sz="2400" dirty="0">
                <a:solidFill>
                  <a:srgbClr val="FFFFFF"/>
                </a:solidFill>
                <a:latin typeface="Times New Roman"/>
                <a:cs typeface="Times New Roman"/>
              </a:rPr>
              <a:t>naval or</a:t>
            </a:r>
            <a:r>
              <a:rPr sz="2400" spc="5" dirty="0">
                <a:solidFill>
                  <a:srgbClr val="FFFFFF"/>
                </a:solidFill>
                <a:latin typeface="Times New Roman"/>
                <a:cs typeface="Times New Roman"/>
              </a:rPr>
              <a:t> </a:t>
            </a:r>
            <a:r>
              <a:rPr sz="2400" dirty="0">
                <a:solidFill>
                  <a:srgbClr val="FFFFFF"/>
                </a:solidFill>
                <a:latin typeface="Times New Roman"/>
                <a:cs typeface="Times New Roman"/>
              </a:rPr>
              <a:t>air</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forces</a:t>
            </a:r>
            <a:r>
              <a:rPr sz="2400" spc="5" dirty="0">
                <a:solidFill>
                  <a:srgbClr val="FFFFFF"/>
                </a:solidFill>
                <a:latin typeface="Times New Roman"/>
                <a:cs typeface="Times New Roman"/>
              </a:rPr>
              <a:t> </a:t>
            </a:r>
            <a:r>
              <a:rPr sz="2400" dirty="0">
                <a:solidFill>
                  <a:srgbClr val="FFFFFF"/>
                </a:solidFill>
                <a:latin typeface="Times New Roman"/>
                <a:cs typeface="Times New Roman"/>
              </a:rPr>
              <a:t>of</a:t>
            </a:r>
            <a:r>
              <a:rPr sz="2400" spc="-10" dirty="0">
                <a:solidFill>
                  <a:srgbClr val="FFFFFF"/>
                </a:solidFill>
                <a:latin typeface="Times New Roman"/>
                <a:cs typeface="Times New Roman"/>
              </a:rPr>
              <a:t> </a:t>
            </a:r>
            <a:r>
              <a:rPr sz="2400" dirty="0">
                <a:solidFill>
                  <a:srgbClr val="FFFFFF"/>
                </a:solidFill>
                <a:latin typeface="Times New Roman"/>
                <a:cs typeface="Times New Roman"/>
              </a:rPr>
              <a:t>the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Union</a:t>
            </a:r>
            <a:r>
              <a:rPr sz="2400" dirty="0">
                <a:solidFill>
                  <a:srgbClr val="FFFFFF"/>
                </a:solidFill>
                <a:latin typeface="Times New Roman"/>
                <a:cs typeface="Times New Roman"/>
              </a:rPr>
              <a:t> or the</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Civil</a:t>
            </a:r>
            <a:r>
              <a:rPr sz="2400" dirty="0">
                <a:solidFill>
                  <a:srgbClr val="FFFFFF"/>
                </a:solidFill>
                <a:latin typeface="Times New Roman"/>
                <a:cs typeface="Times New Roman"/>
              </a:rPr>
              <a:t> </a:t>
            </a:r>
            <a:r>
              <a:rPr sz="2400" spc="-5" dirty="0">
                <a:solidFill>
                  <a:srgbClr val="FFFFFF"/>
                </a:solidFill>
                <a:latin typeface="Times New Roman"/>
                <a:cs typeface="Times New Roman"/>
              </a:rPr>
              <a:t>Aviation</a:t>
            </a:r>
            <a:r>
              <a:rPr sz="2400" dirty="0">
                <a:solidFill>
                  <a:srgbClr val="FFFFFF"/>
                </a:solidFill>
                <a:latin typeface="Times New Roman"/>
                <a:cs typeface="Times New Roman"/>
              </a:rPr>
              <a:t> </a:t>
            </a:r>
            <a:r>
              <a:rPr sz="2400" spc="-5" dirty="0">
                <a:solidFill>
                  <a:srgbClr val="FFFFFF"/>
                </a:solidFill>
                <a:latin typeface="Times New Roman"/>
                <a:cs typeface="Times New Roman"/>
              </a:rPr>
              <a:t>Department</a:t>
            </a:r>
            <a:r>
              <a:rPr sz="2400" dirty="0">
                <a:solidFill>
                  <a:srgbClr val="FFFFFF"/>
                </a:solidFill>
                <a:latin typeface="Times New Roman"/>
                <a:cs typeface="Times New Roman"/>
              </a:rPr>
              <a:t> of</a:t>
            </a:r>
            <a:r>
              <a:rPr sz="2400" spc="5" dirty="0">
                <a:solidFill>
                  <a:srgbClr val="FFFFFF"/>
                </a:solidFill>
                <a:latin typeface="Times New Roman"/>
                <a:cs typeface="Times New Roman"/>
              </a:rPr>
              <a:t> </a:t>
            </a:r>
            <a:r>
              <a:rPr sz="2400" dirty="0">
                <a:solidFill>
                  <a:srgbClr val="FFFFFF"/>
                </a:solidFill>
                <a:latin typeface="Times New Roman"/>
                <a:cs typeface="Times New Roman"/>
              </a:rPr>
              <a:t>the</a:t>
            </a:r>
            <a:r>
              <a:rPr sz="2400" spc="-5" dirty="0">
                <a:solidFill>
                  <a:srgbClr val="FFFFFF"/>
                </a:solidFill>
                <a:latin typeface="Times New Roman"/>
                <a:cs typeface="Times New Roman"/>
              </a:rPr>
              <a:t> Government</a:t>
            </a:r>
            <a:r>
              <a:rPr sz="2400" dirty="0">
                <a:solidFill>
                  <a:srgbClr val="FFFFFF"/>
                </a:solidFill>
                <a:latin typeface="Times New Roman"/>
                <a:cs typeface="Times New Roman"/>
              </a:rPr>
              <a:t> of </a:t>
            </a:r>
            <a:r>
              <a:rPr sz="2400" spc="-585" dirty="0">
                <a:solidFill>
                  <a:srgbClr val="FFFFFF"/>
                </a:solidFill>
                <a:latin typeface="Times New Roman"/>
                <a:cs typeface="Times New Roman"/>
              </a:rPr>
              <a:t> </a:t>
            </a:r>
            <a:r>
              <a:rPr sz="2400" dirty="0">
                <a:solidFill>
                  <a:srgbClr val="FFFFFF"/>
                </a:solidFill>
                <a:latin typeface="Times New Roman"/>
                <a:cs typeface="Times New Roman"/>
              </a:rPr>
              <a:t>India;</a:t>
            </a:r>
            <a:endParaRPr sz="2400">
              <a:latin typeface="Times New Roman"/>
              <a:cs typeface="Times New Roman"/>
            </a:endParaRPr>
          </a:p>
          <a:p>
            <a:pPr marL="715645" indent="-432434">
              <a:lnSpc>
                <a:spcPct val="100000"/>
              </a:lnSpc>
              <a:buAutoNum type="alphaLcParenBoth" startAt="2"/>
              <a:tabLst>
                <a:tab pos="716280" algn="l"/>
              </a:tabLst>
            </a:pPr>
            <a:r>
              <a:rPr sz="2400" spc="-5" dirty="0">
                <a:solidFill>
                  <a:srgbClr val="FFFFFF"/>
                </a:solidFill>
                <a:latin typeface="Times New Roman"/>
                <a:cs typeface="Times New Roman"/>
              </a:rPr>
              <a:t>Dock</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wharf</a:t>
            </a:r>
            <a:r>
              <a:rPr sz="2400" spc="-20" dirty="0">
                <a:solidFill>
                  <a:srgbClr val="FFFFFF"/>
                </a:solidFill>
                <a:latin typeface="Times New Roman"/>
                <a:cs typeface="Times New Roman"/>
              </a:rPr>
              <a:t> </a:t>
            </a:r>
            <a:r>
              <a:rPr sz="2400" dirty="0">
                <a:solidFill>
                  <a:srgbClr val="FFFFFF"/>
                </a:solidFill>
                <a:latin typeface="Times New Roman"/>
                <a:cs typeface="Times New Roman"/>
              </a:rPr>
              <a:t>or</a:t>
            </a:r>
            <a:r>
              <a:rPr sz="2400" spc="-5" dirty="0">
                <a:solidFill>
                  <a:srgbClr val="FFFFFF"/>
                </a:solidFill>
                <a:latin typeface="Times New Roman"/>
                <a:cs typeface="Times New Roman"/>
              </a:rPr>
              <a:t> </a:t>
            </a:r>
            <a:r>
              <a:rPr sz="2400" dirty="0">
                <a:solidFill>
                  <a:srgbClr val="FFFFFF"/>
                </a:solidFill>
                <a:latin typeface="Times New Roman"/>
                <a:cs typeface="Times New Roman"/>
              </a:rPr>
              <a:t>jetty;</a:t>
            </a:r>
            <a:endParaRPr sz="2400">
              <a:latin typeface="Times New Roman"/>
              <a:cs typeface="Times New Roman"/>
            </a:endParaRPr>
          </a:p>
          <a:p>
            <a:pPr marL="699135" indent="-415925">
              <a:lnSpc>
                <a:spcPct val="100000"/>
              </a:lnSpc>
              <a:buAutoNum type="alphaLcParenBoth" startAt="2"/>
              <a:tabLst>
                <a:tab pos="699770" algn="l"/>
              </a:tabLst>
            </a:pPr>
            <a:r>
              <a:rPr sz="2400" dirty="0">
                <a:solidFill>
                  <a:srgbClr val="FFFFFF"/>
                </a:solidFill>
                <a:latin typeface="Times New Roman"/>
                <a:cs typeface="Times New Roman"/>
              </a:rPr>
              <a:t>inland</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vessel mechanically</a:t>
            </a:r>
            <a:r>
              <a:rPr sz="2400" spc="5" dirty="0">
                <a:solidFill>
                  <a:srgbClr val="FFFFFF"/>
                </a:solidFill>
                <a:latin typeface="Times New Roman"/>
                <a:cs typeface="Times New Roman"/>
              </a:rPr>
              <a:t> </a:t>
            </a:r>
            <a:r>
              <a:rPr sz="2400" dirty="0">
                <a:solidFill>
                  <a:srgbClr val="FFFFFF"/>
                </a:solidFill>
                <a:latin typeface="Times New Roman"/>
                <a:cs typeface="Times New Roman"/>
              </a:rPr>
              <a:t>propelled;</a:t>
            </a:r>
            <a:endParaRPr sz="2400">
              <a:latin typeface="Times New Roman"/>
              <a:cs typeface="Times New Roman"/>
            </a:endParaRPr>
          </a:p>
          <a:p>
            <a:pPr marL="715645" indent="-432434">
              <a:lnSpc>
                <a:spcPct val="100000"/>
              </a:lnSpc>
              <a:buAutoNum type="alphaLcParenBoth" startAt="2"/>
              <a:tabLst>
                <a:tab pos="716280" algn="l"/>
              </a:tabLst>
            </a:pPr>
            <a:r>
              <a:rPr sz="2400" spc="-5" dirty="0">
                <a:solidFill>
                  <a:srgbClr val="FFFFFF"/>
                </a:solidFill>
                <a:latin typeface="Times New Roman"/>
                <a:cs typeface="Times New Roman"/>
              </a:rPr>
              <a:t>mine</a:t>
            </a:r>
            <a:r>
              <a:rPr sz="2400" spc="-20" dirty="0">
                <a:solidFill>
                  <a:srgbClr val="FFFFFF"/>
                </a:solidFill>
                <a:latin typeface="Times New Roman"/>
                <a:cs typeface="Times New Roman"/>
              </a:rPr>
              <a:t> </a:t>
            </a:r>
            <a:r>
              <a:rPr sz="2400" dirty="0">
                <a:solidFill>
                  <a:srgbClr val="FFFFFF"/>
                </a:solidFill>
                <a:latin typeface="Times New Roman"/>
                <a:cs typeface="Times New Roman"/>
              </a:rPr>
              <a:t>quarry</a:t>
            </a:r>
            <a:r>
              <a:rPr sz="2400" spc="5" dirty="0">
                <a:solidFill>
                  <a:srgbClr val="FFFFFF"/>
                </a:solidFill>
                <a:latin typeface="Times New Roman"/>
                <a:cs typeface="Times New Roman"/>
              </a:rPr>
              <a:t> </a:t>
            </a:r>
            <a:r>
              <a:rPr sz="2400" dirty="0">
                <a:solidFill>
                  <a:srgbClr val="FFFFFF"/>
                </a:solidFill>
                <a:latin typeface="Times New Roman"/>
                <a:cs typeface="Times New Roman"/>
              </a:rPr>
              <a:t>or</a:t>
            </a:r>
            <a:r>
              <a:rPr sz="2400" spc="-5" dirty="0">
                <a:solidFill>
                  <a:srgbClr val="FFFFFF"/>
                </a:solidFill>
                <a:latin typeface="Times New Roman"/>
                <a:cs typeface="Times New Roman"/>
              </a:rPr>
              <a:t> oil-field;</a:t>
            </a:r>
            <a:endParaRPr sz="2400">
              <a:latin typeface="Times New Roman"/>
              <a:cs typeface="Times New Roman"/>
            </a:endParaRPr>
          </a:p>
          <a:p>
            <a:pPr marL="699135" indent="-415925">
              <a:lnSpc>
                <a:spcPct val="100000"/>
              </a:lnSpc>
              <a:buAutoNum type="alphaLcParenBoth" startAt="2"/>
              <a:tabLst>
                <a:tab pos="699770" algn="l"/>
              </a:tabLst>
            </a:pPr>
            <a:r>
              <a:rPr sz="2400" dirty="0">
                <a:solidFill>
                  <a:srgbClr val="FFFFFF"/>
                </a:solidFill>
                <a:latin typeface="Times New Roman"/>
                <a:cs typeface="Times New Roman"/>
              </a:rPr>
              <a:t>plantation;</a:t>
            </a:r>
            <a:endParaRPr sz="24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15290"/>
            <a:ext cx="8056245" cy="5403850"/>
          </a:xfrm>
          <a:prstGeom prst="rect">
            <a:avLst/>
          </a:prstGeom>
        </p:spPr>
        <p:txBody>
          <a:bodyPr vert="horz" wrap="square" lIns="0" tIns="12700" rIns="0" bIns="0" rtlCol="0">
            <a:spAutoFit/>
          </a:bodyPr>
          <a:lstStyle/>
          <a:p>
            <a:pPr marL="283845" marR="360680" indent="-271780">
              <a:lnSpc>
                <a:spcPct val="129900"/>
              </a:lnSpc>
              <a:spcBef>
                <a:spcPts val="100"/>
              </a:spcBef>
              <a:buAutoNum type="alphaLcParenBoth" startAt="6"/>
              <a:tabLst>
                <a:tab pos="361950" algn="l"/>
              </a:tabLst>
            </a:pPr>
            <a:r>
              <a:rPr sz="2200" spc="-5" dirty="0">
                <a:solidFill>
                  <a:srgbClr val="FFFFFF"/>
                </a:solidFill>
                <a:latin typeface="Times New Roman"/>
                <a:cs typeface="Times New Roman"/>
              </a:rPr>
              <a:t>workshop</a:t>
            </a:r>
            <a:r>
              <a:rPr sz="2200" dirty="0">
                <a:solidFill>
                  <a:srgbClr val="FFFFFF"/>
                </a:solidFill>
                <a:latin typeface="Times New Roman"/>
                <a:cs typeface="Times New Roman"/>
              </a:rPr>
              <a:t> or</a:t>
            </a:r>
            <a:r>
              <a:rPr sz="2200" spc="5" dirty="0">
                <a:solidFill>
                  <a:srgbClr val="FFFFFF"/>
                </a:solidFill>
                <a:latin typeface="Times New Roman"/>
                <a:cs typeface="Times New Roman"/>
              </a:rPr>
              <a:t> </a:t>
            </a:r>
            <a:r>
              <a:rPr sz="2200" dirty="0">
                <a:solidFill>
                  <a:srgbClr val="FFFFFF"/>
                </a:solidFill>
                <a:latin typeface="Times New Roman"/>
                <a:cs typeface="Times New Roman"/>
              </a:rPr>
              <a:t>other</a:t>
            </a:r>
            <a:r>
              <a:rPr sz="2200" spc="-10" dirty="0">
                <a:solidFill>
                  <a:srgbClr val="FFFFFF"/>
                </a:solidFill>
                <a:latin typeface="Times New Roman"/>
                <a:cs typeface="Times New Roman"/>
              </a:rPr>
              <a:t> </a:t>
            </a:r>
            <a:r>
              <a:rPr sz="2200" spc="-5" dirty="0">
                <a:solidFill>
                  <a:srgbClr val="FFFFFF"/>
                </a:solidFill>
                <a:latin typeface="Times New Roman"/>
                <a:cs typeface="Times New Roman"/>
              </a:rPr>
              <a:t>establishment</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in which articles</a:t>
            </a:r>
            <a:r>
              <a:rPr sz="2200" spc="-10" dirty="0">
                <a:solidFill>
                  <a:srgbClr val="FFFFFF"/>
                </a:solidFill>
                <a:latin typeface="Times New Roman"/>
                <a:cs typeface="Times New Roman"/>
              </a:rPr>
              <a:t> </a:t>
            </a:r>
            <a:r>
              <a:rPr sz="2200" spc="-5" dirty="0">
                <a:solidFill>
                  <a:srgbClr val="FFFFFF"/>
                </a:solidFill>
                <a:latin typeface="Times New Roman"/>
                <a:cs typeface="Times New Roman"/>
              </a:rPr>
              <a:t>are</a:t>
            </a:r>
            <a:r>
              <a:rPr sz="2200" dirty="0">
                <a:solidFill>
                  <a:srgbClr val="FFFFFF"/>
                </a:solidFill>
                <a:latin typeface="Times New Roman"/>
                <a:cs typeface="Times New Roman"/>
              </a:rPr>
              <a:t> </a:t>
            </a:r>
            <a:r>
              <a:rPr sz="2200" spc="-5" dirty="0">
                <a:solidFill>
                  <a:srgbClr val="FFFFFF"/>
                </a:solidFill>
                <a:latin typeface="Times New Roman"/>
                <a:cs typeface="Times New Roman"/>
              </a:rPr>
              <a:t>produced </a:t>
            </a:r>
            <a:r>
              <a:rPr sz="2200" dirty="0">
                <a:solidFill>
                  <a:srgbClr val="FFFFFF"/>
                </a:solidFill>
                <a:latin typeface="Times New Roman"/>
                <a:cs typeface="Times New Roman"/>
              </a:rPr>
              <a:t> </a:t>
            </a:r>
            <a:r>
              <a:rPr sz="2200" spc="-5" dirty="0">
                <a:solidFill>
                  <a:srgbClr val="FFFFFF"/>
                </a:solidFill>
                <a:latin typeface="Times New Roman"/>
                <a:cs typeface="Times New Roman"/>
              </a:rPr>
              <a:t>adapted</a:t>
            </a:r>
            <a:r>
              <a:rPr sz="2200" spc="5" dirty="0">
                <a:solidFill>
                  <a:srgbClr val="FFFFFF"/>
                </a:solidFill>
                <a:latin typeface="Times New Roman"/>
                <a:cs typeface="Times New Roman"/>
              </a:rPr>
              <a:t> </a:t>
            </a:r>
            <a:r>
              <a:rPr sz="2200" dirty="0">
                <a:solidFill>
                  <a:srgbClr val="FFFFFF"/>
                </a:solidFill>
                <a:latin typeface="Times New Roman"/>
                <a:cs typeface="Times New Roman"/>
              </a:rPr>
              <a:t>or</a:t>
            </a:r>
            <a:r>
              <a:rPr sz="2200" spc="5" dirty="0">
                <a:solidFill>
                  <a:srgbClr val="FFFFFF"/>
                </a:solidFill>
                <a:latin typeface="Times New Roman"/>
                <a:cs typeface="Times New Roman"/>
              </a:rPr>
              <a:t> </a:t>
            </a:r>
            <a:r>
              <a:rPr sz="2200" spc="-10" dirty="0">
                <a:solidFill>
                  <a:srgbClr val="FFFFFF"/>
                </a:solidFill>
                <a:latin typeface="Times New Roman"/>
                <a:cs typeface="Times New Roman"/>
              </a:rPr>
              <a:t>manufactured</a:t>
            </a:r>
            <a:r>
              <a:rPr sz="2200" spc="10" dirty="0">
                <a:solidFill>
                  <a:srgbClr val="FFFFFF"/>
                </a:solidFill>
                <a:latin typeface="Times New Roman"/>
                <a:cs typeface="Times New Roman"/>
              </a:rPr>
              <a:t> </a:t>
            </a:r>
            <a:r>
              <a:rPr sz="2200" spc="-5" dirty="0">
                <a:solidFill>
                  <a:srgbClr val="FFFFFF"/>
                </a:solidFill>
                <a:latin typeface="Times New Roman"/>
                <a:cs typeface="Times New Roman"/>
              </a:rPr>
              <a:t>with </a:t>
            </a:r>
            <a:r>
              <a:rPr sz="2200" dirty="0">
                <a:solidFill>
                  <a:srgbClr val="FFFFFF"/>
                </a:solidFill>
                <a:latin typeface="Times New Roman"/>
                <a:cs typeface="Times New Roman"/>
              </a:rPr>
              <a:t>a view</a:t>
            </a:r>
            <a:r>
              <a:rPr sz="2200" spc="-5" dirty="0">
                <a:solidFill>
                  <a:srgbClr val="FFFFFF"/>
                </a:solidFill>
                <a:latin typeface="Times New Roman"/>
                <a:cs typeface="Times New Roman"/>
              </a:rPr>
              <a:t> </a:t>
            </a:r>
            <a:r>
              <a:rPr sz="2200" dirty="0">
                <a:solidFill>
                  <a:srgbClr val="FFFFFF"/>
                </a:solidFill>
                <a:latin typeface="Times New Roman"/>
                <a:cs typeface="Times New Roman"/>
              </a:rPr>
              <a:t>to </a:t>
            </a:r>
            <a:r>
              <a:rPr sz="2200" spc="-5" dirty="0">
                <a:solidFill>
                  <a:srgbClr val="FFFFFF"/>
                </a:solidFill>
                <a:latin typeface="Times New Roman"/>
                <a:cs typeface="Times New Roman"/>
              </a:rPr>
              <a:t>their</a:t>
            </a:r>
            <a:r>
              <a:rPr sz="2200" dirty="0">
                <a:solidFill>
                  <a:srgbClr val="FFFFFF"/>
                </a:solidFill>
                <a:latin typeface="Times New Roman"/>
                <a:cs typeface="Times New Roman"/>
              </a:rPr>
              <a:t> </a:t>
            </a:r>
            <a:r>
              <a:rPr sz="2200" spc="-5" dirty="0">
                <a:solidFill>
                  <a:srgbClr val="FFFFFF"/>
                </a:solidFill>
                <a:latin typeface="Times New Roman"/>
                <a:cs typeface="Times New Roman"/>
              </a:rPr>
              <a:t>use</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transport </a:t>
            </a:r>
            <a:r>
              <a:rPr sz="2200" dirty="0">
                <a:solidFill>
                  <a:srgbClr val="FFFFFF"/>
                </a:solidFill>
                <a:latin typeface="Times New Roman"/>
                <a:cs typeface="Times New Roman"/>
              </a:rPr>
              <a:t>or</a:t>
            </a:r>
            <a:r>
              <a:rPr sz="2200" spc="-5" dirty="0">
                <a:solidFill>
                  <a:srgbClr val="FFFFFF"/>
                </a:solidFill>
                <a:latin typeface="Times New Roman"/>
                <a:cs typeface="Times New Roman"/>
              </a:rPr>
              <a:t> sale;</a:t>
            </a:r>
            <a:endParaRPr sz="2200">
              <a:latin typeface="Times New Roman"/>
              <a:cs typeface="Times New Roman"/>
            </a:endParaRPr>
          </a:p>
          <a:p>
            <a:pPr marL="283845" marR="90170" indent="-271780">
              <a:lnSpc>
                <a:spcPct val="129900"/>
              </a:lnSpc>
              <a:spcBef>
                <a:spcPts val="590"/>
              </a:spcBef>
              <a:buAutoNum type="alphaLcParenBoth" startAt="6"/>
              <a:tabLst>
                <a:tab pos="408940" algn="l"/>
              </a:tabLst>
            </a:pPr>
            <a:r>
              <a:rPr sz="2200" spc="-5" dirty="0">
                <a:solidFill>
                  <a:srgbClr val="FFFFFF"/>
                </a:solidFill>
                <a:latin typeface="Times New Roman"/>
                <a:cs typeface="Times New Roman"/>
              </a:rPr>
              <a:t>establishment </a:t>
            </a:r>
            <a:r>
              <a:rPr sz="2200" dirty="0">
                <a:solidFill>
                  <a:srgbClr val="FFFFFF"/>
                </a:solidFill>
                <a:latin typeface="Times New Roman"/>
                <a:cs typeface="Times New Roman"/>
              </a:rPr>
              <a:t>in </a:t>
            </a:r>
            <a:r>
              <a:rPr sz="2200" spc="-5" dirty="0">
                <a:solidFill>
                  <a:srgbClr val="FFFFFF"/>
                </a:solidFill>
                <a:latin typeface="Times New Roman"/>
                <a:cs typeface="Times New Roman"/>
              </a:rPr>
              <a:t>which</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any</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work</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relating</a:t>
            </a:r>
            <a:r>
              <a:rPr sz="2200" dirty="0">
                <a:solidFill>
                  <a:srgbClr val="FFFFFF"/>
                </a:solidFill>
                <a:latin typeface="Times New Roman"/>
                <a:cs typeface="Times New Roman"/>
              </a:rPr>
              <a:t> </a:t>
            </a:r>
            <a:r>
              <a:rPr sz="2200" spc="-5" dirty="0">
                <a:solidFill>
                  <a:srgbClr val="FFFFFF"/>
                </a:solidFill>
                <a:latin typeface="Times New Roman"/>
                <a:cs typeface="Times New Roman"/>
              </a:rPr>
              <a:t>to</a:t>
            </a:r>
            <a:r>
              <a:rPr sz="2200" spc="5" dirty="0">
                <a:solidFill>
                  <a:srgbClr val="FFFFFF"/>
                </a:solidFill>
                <a:latin typeface="Times New Roman"/>
                <a:cs typeface="Times New Roman"/>
              </a:rPr>
              <a:t> </a:t>
            </a:r>
            <a:r>
              <a:rPr sz="2200" dirty="0">
                <a:solidFill>
                  <a:srgbClr val="FFFFFF"/>
                </a:solidFill>
                <a:latin typeface="Times New Roman"/>
                <a:cs typeface="Times New Roman"/>
              </a:rPr>
              <a:t>the</a:t>
            </a:r>
            <a:r>
              <a:rPr sz="2200" spc="-10" dirty="0">
                <a:solidFill>
                  <a:srgbClr val="FFFFFF"/>
                </a:solidFill>
                <a:latin typeface="Times New Roman"/>
                <a:cs typeface="Times New Roman"/>
              </a:rPr>
              <a:t> </a:t>
            </a:r>
            <a:r>
              <a:rPr sz="2200" spc="-5" dirty="0">
                <a:solidFill>
                  <a:srgbClr val="FFFFFF"/>
                </a:solidFill>
                <a:latin typeface="Times New Roman"/>
                <a:cs typeface="Times New Roman"/>
              </a:rPr>
              <a:t>construction </a:t>
            </a:r>
            <a:r>
              <a:rPr sz="2200" dirty="0">
                <a:solidFill>
                  <a:srgbClr val="FFFFFF"/>
                </a:solidFill>
                <a:latin typeface="Times New Roman"/>
                <a:cs typeface="Times New Roman"/>
              </a:rPr>
              <a:t> </a:t>
            </a:r>
            <a:r>
              <a:rPr sz="2200" spc="-5" dirty="0">
                <a:solidFill>
                  <a:srgbClr val="FFFFFF"/>
                </a:solidFill>
                <a:latin typeface="Times New Roman"/>
                <a:cs typeface="Times New Roman"/>
              </a:rPr>
              <a:t>development </a:t>
            </a:r>
            <a:r>
              <a:rPr sz="2200" dirty="0">
                <a:solidFill>
                  <a:srgbClr val="FFFFFF"/>
                </a:solidFill>
                <a:latin typeface="Times New Roman"/>
                <a:cs typeface="Times New Roman"/>
              </a:rPr>
              <a:t>or </a:t>
            </a:r>
            <a:r>
              <a:rPr sz="2200" spc="-5" dirty="0">
                <a:solidFill>
                  <a:srgbClr val="FFFFFF"/>
                </a:solidFill>
                <a:latin typeface="Times New Roman"/>
                <a:cs typeface="Times New Roman"/>
              </a:rPr>
              <a:t>maintenance </a:t>
            </a:r>
            <a:r>
              <a:rPr sz="2200" dirty="0">
                <a:solidFill>
                  <a:srgbClr val="FFFFFF"/>
                </a:solidFill>
                <a:latin typeface="Times New Roman"/>
                <a:cs typeface="Times New Roman"/>
              </a:rPr>
              <a:t>of</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buildings</a:t>
            </a:r>
            <a:r>
              <a:rPr sz="2200" dirty="0">
                <a:solidFill>
                  <a:srgbClr val="FFFFFF"/>
                </a:solidFill>
                <a:latin typeface="Times New Roman"/>
                <a:cs typeface="Times New Roman"/>
              </a:rPr>
              <a:t> </a:t>
            </a:r>
            <a:r>
              <a:rPr sz="2200" spc="-5" dirty="0">
                <a:solidFill>
                  <a:srgbClr val="FFFFFF"/>
                </a:solidFill>
                <a:latin typeface="Times New Roman"/>
                <a:cs typeface="Times New Roman"/>
              </a:rPr>
              <a:t>roads bridges</a:t>
            </a:r>
            <a:r>
              <a:rPr sz="2200" spc="5" dirty="0">
                <a:solidFill>
                  <a:srgbClr val="FFFFFF"/>
                </a:solidFill>
                <a:latin typeface="Times New Roman"/>
                <a:cs typeface="Times New Roman"/>
              </a:rPr>
              <a:t> </a:t>
            </a:r>
            <a:r>
              <a:rPr sz="2200" dirty="0">
                <a:solidFill>
                  <a:srgbClr val="FFFFFF"/>
                </a:solidFill>
                <a:latin typeface="Times New Roman"/>
                <a:cs typeface="Times New Roman"/>
              </a:rPr>
              <a:t>or </a:t>
            </a:r>
            <a:r>
              <a:rPr sz="2200" spc="-5" dirty="0">
                <a:solidFill>
                  <a:srgbClr val="FFFFFF"/>
                </a:solidFill>
                <a:latin typeface="Times New Roman"/>
                <a:cs typeface="Times New Roman"/>
              </a:rPr>
              <a:t>canals</a:t>
            </a:r>
            <a:r>
              <a:rPr sz="2200" spc="-10" dirty="0">
                <a:solidFill>
                  <a:srgbClr val="FFFFFF"/>
                </a:solidFill>
                <a:latin typeface="Times New Roman"/>
                <a:cs typeface="Times New Roman"/>
              </a:rPr>
              <a:t> </a:t>
            </a:r>
            <a:r>
              <a:rPr sz="2200" dirty="0">
                <a:solidFill>
                  <a:srgbClr val="FFFFFF"/>
                </a:solidFill>
                <a:latin typeface="Times New Roman"/>
                <a:cs typeface="Times New Roman"/>
              </a:rPr>
              <a:t>or </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relating</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to</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operations</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connected</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with</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navigation</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irrigation</a:t>
            </a:r>
            <a:r>
              <a:rPr sz="2200" spc="5" dirty="0">
                <a:solidFill>
                  <a:srgbClr val="FFFFFF"/>
                </a:solidFill>
                <a:latin typeface="Times New Roman"/>
                <a:cs typeface="Times New Roman"/>
              </a:rPr>
              <a:t> </a:t>
            </a:r>
            <a:r>
              <a:rPr sz="2200" dirty="0">
                <a:solidFill>
                  <a:srgbClr val="FFFFFF"/>
                </a:solidFill>
                <a:latin typeface="Times New Roman"/>
                <a:cs typeface="Times New Roman"/>
              </a:rPr>
              <a:t>or </a:t>
            </a:r>
            <a:r>
              <a:rPr sz="2200" spc="-5" dirty="0">
                <a:solidFill>
                  <a:srgbClr val="FFFFFF"/>
                </a:solidFill>
                <a:latin typeface="Times New Roman"/>
                <a:cs typeface="Times New Roman"/>
              </a:rPr>
              <a:t>to</a:t>
            </a:r>
            <a:r>
              <a:rPr sz="2200" spc="10" dirty="0">
                <a:solidFill>
                  <a:srgbClr val="FFFFFF"/>
                </a:solidFill>
                <a:latin typeface="Times New Roman"/>
                <a:cs typeface="Times New Roman"/>
              </a:rPr>
              <a:t> </a:t>
            </a:r>
            <a:r>
              <a:rPr sz="2200" spc="-5" dirty="0">
                <a:solidFill>
                  <a:srgbClr val="FFFFFF"/>
                </a:solidFill>
                <a:latin typeface="Times New Roman"/>
                <a:cs typeface="Times New Roman"/>
              </a:rPr>
              <a:t>the </a:t>
            </a:r>
            <a:r>
              <a:rPr sz="2200" dirty="0">
                <a:solidFill>
                  <a:srgbClr val="FFFFFF"/>
                </a:solidFill>
                <a:latin typeface="Times New Roman"/>
                <a:cs typeface="Times New Roman"/>
              </a:rPr>
              <a:t> </a:t>
            </a:r>
            <a:r>
              <a:rPr sz="2200" spc="-5" dirty="0">
                <a:solidFill>
                  <a:srgbClr val="FFFFFF"/>
                </a:solidFill>
                <a:latin typeface="Times New Roman"/>
                <a:cs typeface="Times New Roman"/>
              </a:rPr>
              <a:t>supply</a:t>
            </a:r>
            <a:r>
              <a:rPr sz="2200" spc="15" dirty="0">
                <a:solidFill>
                  <a:srgbClr val="FFFFFF"/>
                </a:solidFill>
                <a:latin typeface="Times New Roman"/>
                <a:cs typeface="Times New Roman"/>
              </a:rPr>
              <a:t> </a:t>
            </a:r>
            <a:r>
              <a:rPr sz="2200" dirty="0">
                <a:solidFill>
                  <a:srgbClr val="FFFFFF"/>
                </a:solidFill>
                <a:latin typeface="Times New Roman"/>
                <a:cs typeface="Times New Roman"/>
              </a:rPr>
              <a:t>of</a:t>
            </a:r>
            <a:r>
              <a:rPr sz="2200" spc="-5" dirty="0">
                <a:solidFill>
                  <a:srgbClr val="FFFFFF"/>
                </a:solidFill>
                <a:latin typeface="Times New Roman"/>
                <a:cs typeface="Times New Roman"/>
              </a:rPr>
              <a:t> water </a:t>
            </a:r>
            <a:r>
              <a:rPr sz="2200" dirty="0">
                <a:solidFill>
                  <a:srgbClr val="FFFFFF"/>
                </a:solidFill>
                <a:latin typeface="Times New Roman"/>
                <a:cs typeface="Times New Roman"/>
              </a:rPr>
              <a:t>or</a:t>
            </a:r>
            <a:r>
              <a:rPr sz="2200" spc="-5" dirty="0">
                <a:solidFill>
                  <a:srgbClr val="FFFFFF"/>
                </a:solidFill>
                <a:latin typeface="Times New Roman"/>
                <a:cs typeface="Times New Roman"/>
              </a:rPr>
              <a:t> relating</a:t>
            </a:r>
            <a:r>
              <a:rPr sz="2200" spc="5" dirty="0">
                <a:solidFill>
                  <a:srgbClr val="FFFFFF"/>
                </a:solidFill>
                <a:latin typeface="Times New Roman"/>
                <a:cs typeface="Times New Roman"/>
              </a:rPr>
              <a:t> </a:t>
            </a:r>
            <a:r>
              <a:rPr sz="2200" dirty="0">
                <a:solidFill>
                  <a:srgbClr val="FFFFFF"/>
                </a:solidFill>
                <a:latin typeface="Times New Roman"/>
                <a:cs typeface="Times New Roman"/>
              </a:rPr>
              <a:t>to the</a:t>
            </a:r>
            <a:r>
              <a:rPr sz="2200" spc="-10" dirty="0">
                <a:solidFill>
                  <a:srgbClr val="FFFFFF"/>
                </a:solidFill>
                <a:latin typeface="Times New Roman"/>
                <a:cs typeface="Times New Roman"/>
              </a:rPr>
              <a:t> </a:t>
            </a:r>
            <a:r>
              <a:rPr sz="2200" spc="-5" dirty="0">
                <a:solidFill>
                  <a:srgbClr val="FFFFFF"/>
                </a:solidFill>
                <a:latin typeface="Times New Roman"/>
                <a:cs typeface="Times New Roman"/>
              </a:rPr>
              <a:t>generation</a:t>
            </a:r>
            <a:r>
              <a:rPr sz="2200" spc="5" dirty="0">
                <a:solidFill>
                  <a:srgbClr val="FFFFFF"/>
                </a:solidFill>
                <a:latin typeface="Times New Roman"/>
                <a:cs typeface="Times New Roman"/>
              </a:rPr>
              <a:t> </a:t>
            </a:r>
            <a:r>
              <a:rPr sz="2200" spc="-10" dirty="0">
                <a:solidFill>
                  <a:srgbClr val="FFFFFF"/>
                </a:solidFill>
                <a:latin typeface="Times New Roman"/>
                <a:cs typeface="Times New Roman"/>
              </a:rPr>
              <a:t>transmission</a:t>
            </a:r>
            <a:r>
              <a:rPr sz="2200" spc="5" dirty="0">
                <a:solidFill>
                  <a:srgbClr val="FFFFFF"/>
                </a:solidFill>
                <a:latin typeface="Times New Roman"/>
                <a:cs typeface="Times New Roman"/>
              </a:rPr>
              <a:t> </a:t>
            </a:r>
            <a:r>
              <a:rPr sz="2200" dirty="0">
                <a:solidFill>
                  <a:srgbClr val="FFFFFF"/>
                </a:solidFill>
                <a:latin typeface="Times New Roman"/>
                <a:cs typeface="Times New Roman"/>
              </a:rPr>
              <a:t>and </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distribution</a:t>
            </a:r>
            <a:r>
              <a:rPr sz="2200" dirty="0">
                <a:solidFill>
                  <a:srgbClr val="FFFFFF"/>
                </a:solidFill>
                <a:latin typeface="Times New Roman"/>
                <a:cs typeface="Times New Roman"/>
              </a:rPr>
              <a:t> of </a:t>
            </a:r>
            <a:r>
              <a:rPr sz="2200" spc="-5" dirty="0">
                <a:solidFill>
                  <a:srgbClr val="FFFFFF"/>
                </a:solidFill>
                <a:latin typeface="Times New Roman"/>
                <a:cs typeface="Times New Roman"/>
              </a:rPr>
              <a:t>electricity</a:t>
            </a:r>
            <a:r>
              <a:rPr sz="2200" spc="15" dirty="0">
                <a:solidFill>
                  <a:srgbClr val="FFFFFF"/>
                </a:solidFill>
                <a:latin typeface="Times New Roman"/>
                <a:cs typeface="Times New Roman"/>
              </a:rPr>
              <a:t> </a:t>
            </a:r>
            <a:r>
              <a:rPr sz="2200" dirty="0">
                <a:solidFill>
                  <a:srgbClr val="FFFFFF"/>
                </a:solidFill>
                <a:latin typeface="Times New Roman"/>
                <a:cs typeface="Times New Roman"/>
              </a:rPr>
              <a:t>or</a:t>
            </a:r>
            <a:r>
              <a:rPr sz="2200" spc="10" dirty="0">
                <a:solidFill>
                  <a:srgbClr val="FFFFFF"/>
                </a:solidFill>
                <a:latin typeface="Times New Roman"/>
                <a:cs typeface="Times New Roman"/>
              </a:rPr>
              <a:t> </a:t>
            </a:r>
            <a:r>
              <a:rPr sz="2200" spc="-5" dirty="0">
                <a:solidFill>
                  <a:srgbClr val="FFFFFF"/>
                </a:solidFill>
                <a:latin typeface="Times New Roman"/>
                <a:cs typeface="Times New Roman"/>
              </a:rPr>
              <a:t>any</a:t>
            </a:r>
            <a:r>
              <a:rPr sz="2200" spc="15" dirty="0">
                <a:solidFill>
                  <a:srgbClr val="FFFFFF"/>
                </a:solidFill>
                <a:latin typeface="Times New Roman"/>
                <a:cs typeface="Times New Roman"/>
              </a:rPr>
              <a:t> </a:t>
            </a:r>
            <a:r>
              <a:rPr sz="2200" dirty="0">
                <a:solidFill>
                  <a:srgbClr val="FFFFFF"/>
                </a:solidFill>
                <a:latin typeface="Times New Roman"/>
                <a:cs typeface="Times New Roman"/>
              </a:rPr>
              <a:t>other</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form</a:t>
            </a:r>
            <a:r>
              <a:rPr sz="2200" spc="-15" dirty="0">
                <a:solidFill>
                  <a:srgbClr val="FFFFFF"/>
                </a:solidFill>
                <a:latin typeface="Times New Roman"/>
                <a:cs typeface="Times New Roman"/>
              </a:rPr>
              <a:t> </a:t>
            </a:r>
            <a:r>
              <a:rPr sz="2200" dirty="0">
                <a:solidFill>
                  <a:srgbClr val="FFFFFF"/>
                </a:solidFill>
                <a:latin typeface="Times New Roman"/>
                <a:cs typeface="Times New Roman"/>
              </a:rPr>
              <a:t>of</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power</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is being</a:t>
            </a:r>
            <a:r>
              <a:rPr sz="2200" spc="5" dirty="0">
                <a:solidFill>
                  <a:srgbClr val="FFFFFF"/>
                </a:solidFill>
                <a:latin typeface="Times New Roman"/>
                <a:cs typeface="Times New Roman"/>
              </a:rPr>
              <a:t> </a:t>
            </a:r>
            <a:r>
              <a:rPr sz="2200" spc="-10" dirty="0">
                <a:solidFill>
                  <a:srgbClr val="FFFFFF"/>
                </a:solidFill>
                <a:latin typeface="Times New Roman"/>
                <a:cs typeface="Times New Roman"/>
              </a:rPr>
              <a:t>carried </a:t>
            </a:r>
            <a:r>
              <a:rPr sz="2200" spc="-535" dirty="0">
                <a:solidFill>
                  <a:srgbClr val="FFFFFF"/>
                </a:solidFill>
                <a:latin typeface="Times New Roman"/>
                <a:cs typeface="Times New Roman"/>
              </a:rPr>
              <a:t> </a:t>
            </a:r>
            <a:r>
              <a:rPr sz="2200" dirty="0">
                <a:solidFill>
                  <a:srgbClr val="FFFFFF"/>
                </a:solidFill>
                <a:latin typeface="Times New Roman"/>
                <a:cs typeface="Times New Roman"/>
              </a:rPr>
              <a:t>on;</a:t>
            </a:r>
            <a:endParaRPr sz="2200">
              <a:latin typeface="Times New Roman"/>
              <a:cs typeface="Times New Roman"/>
            </a:endParaRPr>
          </a:p>
          <a:p>
            <a:pPr marL="283845" marR="5080" indent="-271780">
              <a:lnSpc>
                <a:spcPct val="129900"/>
              </a:lnSpc>
              <a:spcBef>
                <a:spcPts val="600"/>
              </a:spcBef>
              <a:buAutoNum type="alphaLcParenBoth" startAt="6"/>
              <a:tabLst>
                <a:tab pos="408940" algn="l"/>
              </a:tabLst>
            </a:pPr>
            <a:r>
              <a:rPr sz="2200" spc="-5" dirty="0">
                <a:solidFill>
                  <a:srgbClr val="FFFFFF"/>
                </a:solidFill>
                <a:latin typeface="Times New Roman"/>
                <a:cs typeface="Times New Roman"/>
              </a:rPr>
              <a:t>any other establishment </a:t>
            </a:r>
            <a:r>
              <a:rPr sz="2200" dirty="0">
                <a:solidFill>
                  <a:srgbClr val="FFFFFF"/>
                </a:solidFill>
                <a:latin typeface="Times New Roman"/>
                <a:cs typeface="Times New Roman"/>
              </a:rPr>
              <a:t>or </a:t>
            </a:r>
            <a:r>
              <a:rPr sz="2200" spc="-5" dirty="0">
                <a:solidFill>
                  <a:srgbClr val="FFFFFF"/>
                </a:solidFill>
                <a:latin typeface="Times New Roman"/>
                <a:cs typeface="Times New Roman"/>
              </a:rPr>
              <a:t>class </a:t>
            </a:r>
            <a:r>
              <a:rPr sz="2200" dirty="0">
                <a:solidFill>
                  <a:srgbClr val="FFFFFF"/>
                </a:solidFill>
                <a:latin typeface="Times New Roman"/>
                <a:cs typeface="Times New Roman"/>
              </a:rPr>
              <a:t>of </a:t>
            </a:r>
            <a:r>
              <a:rPr sz="2200" spc="-5" dirty="0">
                <a:solidFill>
                  <a:srgbClr val="FFFFFF"/>
                </a:solidFill>
                <a:latin typeface="Times New Roman"/>
                <a:cs typeface="Times New Roman"/>
              </a:rPr>
              <a:t>establishments which </a:t>
            </a:r>
            <a:r>
              <a:rPr sz="2200" dirty="0">
                <a:solidFill>
                  <a:srgbClr val="FFFFFF"/>
                </a:solidFill>
                <a:latin typeface="Times New Roman"/>
                <a:cs typeface="Times New Roman"/>
              </a:rPr>
              <a:t>the </a:t>
            </a:r>
            <a:r>
              <a:rPr sz="2200" spc="-5" dirty="0">
                <a:solidFill>
                  <a:srgbClr val="FFFFFF"/>
                </a:solidFill>
                <a:latin typeface="Times New Roman"/>
                <a:cs typeface="Times New Roman"/>
              </a:rPr>
              <a:t>Central </a:t>
            </a:r>
            <a:r>
              <a:rPr sz="2200" spc="-535" dirty="0">
                <a:solidFill>
                  <a:srgbClr val="FFFFFF"/>
                </a:solidFill>
                <a:latin typeface="Times New Roman"/>
                <a:cs typeface="Times New Roman"/>
              </a:rPr>
              <a:t> </a:t>
            </a:r>
            <a:r>
              <a:rPr sz="2200" spc="-5" dirty="0">
                <a:solidFill>
                  <a:srgbClr val="FFFFFF"/>
                </a:solidFill>
                <a:latin typeface="Times New Roman"/>
                <a:cs typeface="Times New Roman"/>
              </a:rPr>
              <a:t>Government</a:t>
            </a:r>
            <a:r>
              <a:rPr sz="2200" spc="-10" dirty="0">
                <a:solidFill>
                  <a:srgbClr val="FFFFFF"/>
                </a:solidFill>
                <a:latin typeface="Times New Roman"/>
                <a:cs typeface="Times New Roman"/>
              </a:rPr>
              <a:t> </a:t>
            </a:r>
            <a:r>
              <a:rPr sz="2200" dirty="0">
                <a:solidFill>
                  <a:srgbClr val="FFFFFF"/>
                </a:solidFill>
                <a:latin typeface="Times New Roman"/>
                <a:cs typeface="Times New Roman"/>
              </a:rPr>
              <a:t>or</a:t>
            </a:r>
            <a:r>
              <a:rPr sz="2200" spc="-5" dirty="0">
                <a:solidFill>
                  <a:srgbClr val="FFFFFF"/>
                </a:solidFill>
                <a:latin typeface="Times New Roman"/>
                <a:cs typeface="Times New Roman"/>
              </a:rPr>
              <a:t> </a:t>
            </a:r>
            <a:r>
              <a:rPr sz="2200" dirty="0">
                <a:solidFill>
                  <a:srgbClr val="FFFFFF"/>
                </a:solidFill>
                <a:latin typeface="Times New Roman"/>
                <a:cs typeface="Times New Roman"/>
              </a:rPr>
              <a:t>a</a:t>
            </a:r>
            <a:r>
              <a:rPr sz="2200" spc="-10" dirty="0">
                <a:solidFill>
                  <a:srgbClr val="FFFFFF"/>
                </a:solidFill>
                <a:latin typeface="Times New Roman"/>
                <a:cs typeface="Times New Roman"/>
              </a:rPr>
              <a:t> </a:t>
            </a:r>
            <a:r>
              <a:rPr sz="2200" spc="-5" dirty="0">
                <a:solidFill>
                  <a:srgbClr val="FFFFFF"/>
                </a:solidFill>
                <a:latin typeface="Times New Roman"/>
                <a:cs typeface="Times New Roman"/>
              </a:rPr>
              <a:t>State</a:t>
            </a:r>
            <a:r>
              <a:rPr sz="2200" spc="-15" dirty="0">
                <a:solidFill>
                  <a:srgbClr val="FFFFFF"/>
                </a:solidFill>
                <a:latin typeface="Times New Roman"/>
                <a:cs typeface="Times New Roman"/>
              </a:rPr>
              <a:t> </a:t>
            </a:r>
            <a:r>
              <a:rPr sz="2200" spc="-5" dirty="0">
                <a:solidFill>
                  <a:srgbClr val="FFFFFF"/>
                </a:solidFill>
                <a:latin typeface="Times New Roman"/>
                <a:cs typeface="Times New Roman"/>
              </a:rPr>
              <a:t>Government</a:t>
            </a:r>
            <a:r>
              <a:rPr sz="2200" dirty="0">
                <a:solidFill>
                  <a:srgbClr val="FFFFFF"/>
                </a:solidFill>
                <a:latin typeface="Times New Roman"/>
                <a:cs typeface="Times New Roman"/>
              </a:rPr>
              <a:t> </a:t>
            </a:r>
            <a:r>
              <a:rPr sz="2200" spc="-15" dirty="0">
                <a:solidFill>
                  <a:srgbClr val="FFFFFF"/>
                </a:solidFill>
                <a:latin typeface="Times New Roman"/>
                <a:cs typeface="Times New Roman"/>
              </a:rPr>
              <a:t>may</a:t>
            </a:r>
            <a:r>
              <a:rPr sz="2200" spc="15" dirty="0">
                <a:solidFill>
                  <a:srgbClr val="FFFFFF"/>
                </a:solidFill>
                <a:latin typeface="Times New Roman"/>
                <a:cs typeface="Times New Roman"/>
              </a:rPr>
              <a:t> </a:t>
            </a:r>
            <a:r>
              <a:rPr sz="2200" dirty="0">
                <a:solidFill>
                  <a:srgbClr val="FFFFFF"/>
                </a:solidFill>
                <a:latin typeface="Times New Roman"/>
                <a:cs typeface="Times New Roman"/>
              </a:rPr>
              <a:t>having</a:t>
            </a:r>
            <a:r>
              <a:rPr sz="2200" spc="-5" dirty="0">
                <a:solidFill>
                  <a:srgbClr val="FFFFFF"/>
                </a:solidFill>
                <a:latin typeface="Times New Roman"/>
                <a:cs typeface="Times New Roman"/>
              </a:rPr>
              <a:t> regard</a:t>
            </a:r>
            <a:r>
              <a:rPr sz="2200" dirty="0">
                <a:solidFill>
                  <a:srgbClr val="FFFFFF"/>
                </a:solidFill>
                <a:latin typeface="Times New Roman"/>
                <a:cs typeface="Times New Roman"/>
              </a:rPr>
              <a:t> </a:t>
            </a:r>
            <a:r>
              <a:rPr sz="2200" spc="-5" dirty="0">
                <a:solidFill>
                  <a:srgbClr val="FFFFFF"/>
                </a:solidFill>
                <a:latin typeface="Times New Roman"/>
                <a:cs typeface="Times New Roman"/>
              </a:rPr>
              <a:t>to</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the nature </a:t>
            </a:r>
            <a:r>
              <a:rPr sz="2200" dirty="0">
                <a:solidFill>
                  <a:srgbClr val="FFFFFF"/>
                </a:solidFill>
                <a:latin typeface="Times New Roman"/>
                <a:cs typeface="Times New Roman"/>
              </a:rPr>
              <a:t> </a:t>
            </a:r>
            <a:r>
              <a:rPr sz="2200" spc="-5" dirty="0">
                <a:solidFill>
                  <a:srgbClr val="FFFFFF"/>
                </a:solidFill>
                <a:latin typeface="Times New Roman"/>
                <a:cs typeface="Times New Roman"/>
              </a:rPr>
              <a:t>thereof</a:t>
            </a:r>
            <a:r>
              <a:rPr sz="2200" dirty="0">
                <a:solidFill>
                  <a:srgbClr val="FFFFFF"/>
                </a:solidFill>
                <a:latin typeface="Times New Roman"/>
                <a:cs typeface="Times New Roman"/>
              </a:rPr>
              <a:t> </a:t>
            </a:r>
            <a:r>
              <a:rPr sz="2200" spc="-5" dirty="0">
                <a:solidFill>
                  <a:srgbClr val="FFFFFF"/>
                </a:solidFill>
                <a:latin typeface="Times New Roman"/>
                <a:cs typeface="Times New Roman"/>
              </a:rPr>
              <a:t>the</a:t>
            </a:r>
            <a:r>
              <a:rPr sz="2200" dirty="0">
                <a:solidFill>
                  <a:srgbClr val="FFFFFF"/>
                </a:solidFill>
                <a:latin typeface="Times New Roman"/>
                <a:cs typeface="Times New Roman"/>
              </a:rPr>
              <a:t> </a:t>
            </a:r>
            <a:r>
              <a:rPr sz="2200" spc="-5" dirty="0">
                <a:solidFill>
                  <a:srgbClr val="FFFFFF"/>
                </a:solidFill>
                <a:latin typeface="Times New Roman"/>
                <a:cs typeface="Times New Roman"/>
              </a:rPr>
              <a:t>need</a:t>
            </a:r>
            <a:r>
              <a:rPr sz="2200" spc="5" dirty="0">
                <a:solidFill>
                  <a:srgbClr val="FFFFFF"/>
                </a:solidFill>
                <a:latin typeface="Times New Roman"/>
                <a:cs typeface="Times New Roman"/>
              </a:rPr>
              <a:t> </a:t>
            </a:r>
            <a:r>
              <a:rPr sz="2200" dirty="0">
                <a:solidFill>
                  <a:srgbClr val="FFFFFF"/>
                </a:solidFill>
                <a:latin typeface="Times New Roman"/>
                <a:cs typeface="Times New Roman"/>
              </a:rPr>
              <a:t>for</a:t>
            </a:r>
            <a:r>
              <a:rPr sz="2200" spc="-5" dirty="0">
                <a:solidFill>
                  <a:srgbClr val="FFFFFF"/>
                </a:solidFill>
                <a:latin typeface="Times New Roman"/>
                <a:cs typeface="Times New Roman"/>
              </a:rPr>
              <a:t> protection</a:t>
            </a:r>
            <a:r>
              <a:rPr sz="2200" spc="5" dirty="0">
                <a:solidFill>
                  <a:srgbClr val="FFFFFF"/>
                </a:solidFill>
                <a:latin typeface="Times New Roman"/>
                <a:cs typeface="Times New Roman"/>
              </a:rPr>
              <a:t> </a:t>
            </a:r>
            <a:r>
              <a:rPr sz="2200" dirty="0">
                <a:solidFill>
                  <a:srgbClr val="FFFFFF"/>
                </a:solidFill>
                <a:latin typeface="Times New Roman"/>
                <a:cs typeface="Times New Roman"/>
              </a:rPr>
              <a:t>of</a:t>
            </a:r>
            <a:r>
              <a:rPr sz="2200" spc="-5" dirty="0">
                <a:solidFill>
                  <a:srgbClr val="FFFFFF"/>
                </a:solidFill>
                <a:latin typeface="Times New Roman"/>
                <a:cs typeface="Times New Roman"/>
              </a:rPr>
              <a:t> persons employed</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therein</a:t>
            </a:r>
            <a:r>
              <a:rPr sz="2200" spc="10" dirty="0">
                <a:solidFill>
                  <a:srgbClr val="FFFFFF"/>
                </a:solidFill>
                <a:latin typeface="Times New Roman"/>
                <a:cs typeface="Times New Roman"/>
              </a:rPr>
              <a:t> </a:t>
            </a:r>
            <a:r>
              <a:rPr sz="2200" spc="-5" dirty="0">
                <a:solidFill>
                  <a:srgbClr val="FFFFFF"/>
                </a:solidFill>
                <a:latin typeface="Times New Roman"/>
                <a:cs typeface="Times New Roman"/>
              </a:rPr>
              <a:t>and</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other </a:t>
            </a:r>
            <a:r>
              <a:rPr sz="2200" spc="-535" dirty="0">
                <a:solidFill>
                  <a:srgbClr val="FFFFFF"/>
                </a:solidFill>
                <a:latin typeface="Times New Roman"/>
                <a:cs typeface="Times New Roman"/>
              </a:rPr>
              <a:t> </a:t>
            </a:r>
            <a:r>
              <a:rPr sz="2200" spc="-5" dirty="0">
                <a:solidFill>
                  <a:srgbClr val="FFFFFF"/>
                </a:solidFill>
                <a:latin typeface="Times New Roman"/>
                <a:cs typeface="Times New Roman"/>
              </a:rPr>
              <a:t>relevant circumstances</a:t>
            </a:r>
            <a:r>
              <a:rPr sz="2200" spc="-10" dirty="0">
                <a:solidFill>
                  <a:srgbClr val="FFFFFF"/>
                </a:solidFill>
                <a:latin typeface="Times New Roman"/>
                <a:cs typeface="Times New Roman"/>
              </a:rPr>
              <a:t> </a:t>
            </a:r>
            <a:r>
              <a:rPr sz="2200" spc="-5" dirty="0">
                <a:solidFill>
                  <a:srgbClr val="FFFFFF"/>
                </a:solidFill>
                <a:latin typeface="Times New Roman"/>
                <a:cs typeface="Times New Roman"/>
              </a:rPr>
              <a:t>specify</a:t>
            </a:r>
            <a:r>
              <a:rPr sz="2200" spc="5" dirty="0">
                <a:solidFill>
                  <a:srgbClr val="FFFFFF"/>
                </a:solidFill>
                <a:latin typeface="Times New Roman"/>
                <a:cs typeface="Times New Roman"/>
              </a:rPr>
              <a:t> </a:t>
            </a:r>
            <a:r>
              <a:rPr sz="2200" dirty="0">
                <a:solidFill>
                  <a:srgbClr val="FFFFFF"/>
                </a:solidFill>
                <a:latin typeface="Times New Roman"/>
                <a:cs typeface="Times New Roman"/>
              </a:rPr>
              <a:t>by</a:t>
            </a:r>
            <a:r>
              <a:rPr sz="2200" spc="15" dirty="0">
                <a:solidFill>
                  <a:srgbClr val="FFFFFF"/>
                </a:solidFill>
                <a:latin typeface="Times New Roman"/>
                <a:cs typeface="Times New Roman"/>
              </a:rPr>
              <a:t> </a:t>
            </a:r>
            <a:r>
              <a:rPr sz="2200" spc="-5" dirty="0">
                <a:solidFill>
                  <a:srgbClr val="FFFFFF"/>
                </a:solidFill>
                <a:latin typeface="Times New Roman"/>
                <a:cs typeface="Times New Roman"/>
              </a:rPr>
              <a:t>notification</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in</a:t>
            </a:r>
            <a:r>
              <a:rPr sz="2200" spc="5" dirty="0">
                <a:solidFill>
                  <a:srgbClr val="FFFFFF"/>
                </a:solidFill>
                <a:latin typeface="Times New Roman"/>
                <a:cs typeface="Times New Roman"/>
              </a:rPr>
              <a:t> </a:t>
            </a:r>
            <a:r>
              <a:rPr sz="2200" spc="-5" dirty="0">
                <a:solidFill>
                  <a:srgbClr val="FFFFFF"/>
                </a:solidFill>
                <a:latin typeface="Times New Roman"/>
                <a:cs typeface="Times New Roman"/>
              </a:rPr>
              <a:t>the</a:t>
            </a:r>
            <a:r>
              <a:rPr sz="2200" dirty="0">
                <a:solidFill>
                  <a:srgbClr val="FFFFFF"/>
                </a:solidFill>
                <a:latin typeface="Times New Roman"/>
                <a:cs typeface="Times New Roman"/>
              </a:rPr>
              <a:t> </a:t>
            </a:r>
            <a:r>
              <a:rPr sz="2200" spc="-5" dirty="0">
                <a:solidFill>
                  <a:srgbClr val="FFFFFF"/>
                </a:solidFill>
                <a:latin typeface="Times New Roman"/>
                <a:cs typeface="Times New Roman"/>
              </a:rPr>
              <a:t>Official</a:t>
            </a:r>
            <a:r>
              <a:rPr sz="2200" spc="5" dirty="0">
                <a:solidFill>
                  <a:srgbClr val="FFFFFF"/>
                </a:solidFill>
                <a:latin typeface="Times New Roman"/>
                <a:cs typeface="Times New Roman"/>
              </a:rPr>
              <a:t> </a:t>
            </a:r>
            <a:r>
              <a:rPr sz="2200" spc="-10" dirty="0">
                <a:solidFill>
                  <a:srgbClr val="FFFFFF"/>
                </a:solidFill>
                <a:latin typeface="Times New Roman"/>
                <a:cs typeface="Times New Roman"/>
              </a:rPr>
              <a:t>Gazette.</a:t>
            </a:r>
            <a:endParaRPr sz="22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262890"/>
            <a:ext cx="3082925" cy="391160"/>
          </a:xfrm>
          <a:prstGeom prst="rect">
            <a:avLst/>
          </a:prstGeom>
        </p:spPr>
        <p:txBody>
          <a:bodyPr vert="horz" wrap="square" lIns="0" tIns="12700" rIns="0" bIns="0" rtlCol="0">
            <a:spAutoFit/>
          </a:bodyPr>
          <a:lstStyle/>
          <a:p>
            <a:pPr marL="12700">
              <a:lnSpc>
                <a:spcPct val="100000"/>
              </a:lnSpc>
              <a:spcBef>
                <a:spcPts val="100"/>
              </a:spcBef>
            </a:pPr>
            <a:r>
              <a:rPr b="1" u="heavy" spc="-5" dirty="0">
                <a:uFill>
                  <a:solidFill>
                    <a:srgbClr val="FFFFFF"/>
                  </a:solidFill>
                </a:uFill>
                <a:latin typeface="Times New Roman"/>
                <a:cs typeface="Times New Roman"/>
              </a:rPr>
              <a:t>5.“Wages"</a:t>
            </a:r>
            <a:r>
              <a:rPr b="1" u="heavy" spc="-25" dirty="0">
                <a:uFill>
                  <a:solidFill>
                    <a:srgbClr val="FFFFFF"/>
                  </a:solidFill>
                </a:uFill>
                <a:latin typeface="Times New Roman"/>
                <a:cs typeface="Times New Roman"/>
              </a:rPr>
              <a:t> </a:t>
            </a:r>
            <a:r>
              <a:rPr b="1" u="heavy" spc="-5" dirty="0">
                <a:uFill>
                  <a:solidFill>
                    <a:srgbClr val="FFFFFF"/>
                  </a:solidFill>
                </a:uFill>
                <a:latin typeface="Times New Roman"/>
                <a:cs typeface="Times New Roman"/>
              </a:rPr>
              <a:t>[sec</a:t>
            </a:r>
            <a:r>
              <a:rPr b="1" u="heavy" spc="-10" dirty="0">
                <a:uFill>
                  <a:solidFill>
                    <a:srgbClr val="FFFFFF"/>
                  </a:solidFill>
                </a:uFill>
                <a:latin typeface="Times New Roman"/>
                <a:cs typeface="Times New Roman"/>
              </a:rPr>
              <a:t> </a:t>
            </a:r>
            <a:r>
              <a:rPr b="1" u="heavy" dirty="0">
                <a:uFill>
                  <a:solidFill>
                    <a:srgbClr val="FFFFFF"/>
                  </a:solidFill>
                </a:uFill>
                <a:latin typeface="Times New Roman"/>
                <a:cs typeface="Times New Roman"/>
              </a:rPr>
              <a:t>2</a:t>
            </a:r>
            <a:r>
              <a:rPr b="1" u="heavy" spc="-10" dirty="0">
                <a:uFill>
                  <a:solidFill>
                    <a:srgbClr val="FFFFFF"/>
                  </a:solidFill>
                </a:uFill>
                <a:latin typeface="Times New Roman"/>
                <a:cs typeface="Times New Roman"/>
              </a:rPr>
              <a:t> </a:t>
            </a:r>
            <a:r>
              <a:rPr b="1" u="heavy" dirty="0">
                <a:uFill>
                  <a:solidFill>
                    <a:srgbClr val="FFFFFF"/>
                  </a:solidFill>
                </a:uFill>
                <a:latin typeface="Times New Roman"/>
                <a:cs typeface="Times New Roman"/>
              </a:rPr>
              <a:t>(iv)]</a:t>
            </a:r>
            <a:r>
              <a:rPr b="1" u="heavy" spc="-10" dirty="0">
                <a:uFill>
                  <a:solidFill>
                    <a:srgbClr val="FFFFFF"/>
                  </a:solidFill>
                </a:uFill>
                <a:latin typeface="Times New Roman"/>
                <a:cs typeface="Times New Roman"/>
              </a:rPr>
              <a:t> </a:t>
            </a:r>
            <a:r>
              <a:rPr b="1" u="heavy" dirty="0">
                <a:uFill>
                  <a:solidFill>
                    <a:srgbClr val="FFFFFF"/>
                  </a:solidFill>
                </a:uFill>
                <a:latin typeface="Times New Roman"/>
                <a:cs typeface="Times New Roman"/>
              </a:rPr>
              <a:t>–</a:t>
            </a:r>
          </a:p>
        </p:txBody>
      </p:sp>
      <p:sp>
        <p:nvSpPr>
          <p:cNvPr id="3" name="object 3"/>
          <p:cNvSpPr txBox="1"/>
          <p:nvPr/>
        </p:nvSpPr>
        <p:spPr>
          <a:xfrm>
            <a:off x="688340" y="1146809"/>
            <a:ext cx="7706359" cy="4931410"/>
          </a:xfrm>
          <a:prstGeom prst="rect">
            <a:avLst/>
          </a:prstGeom>
        </p:spPr>
        <p:txBody>
          <a:bodyPr vert="horz" wrap="square" lIns="0" tIns="12700" rIns="0" bIns="0" rtlCol="0">
            <a:spAutoFit/>
          </a:bodyPr>
          <a:lstStyle/>
          <a:p>
            <a:pPr marL="55244" marR="5080" indent="33020">
              <a:lnSpc>
                <a:spcPct val="100000"/>
              </a:lnSpc>
              <a:spcBef>
                <a:spcPts val="100"/>
              </a:spcBef>
            </a:pPr>
            <a:r>
              <a:rPr sz="2400" spc="-5" dirty="0">
                <a:solidFill>
                  <a:srgbClr val="FFFFFF"/>
                </a:solidFill>
                <a:latin typeface="Times New Roman"/>
                <a:cs typeface="Times New Roman"/>
              </a:rPr>
              <a:t>All</a:t>
            </a:r>
            <a:r>
              <a:rPr sz="2400" dirty="0">
                <a:solidFill>
                  <a:srgbClr val="FFFFFF"/>
                </a:solidFill>
                <a:latin typeface="Times New Roman"/>
                <a:cs typeface="Times New Roman"/>
              </a:rPr>
              <a:t> </a:t>
            </a:r>
            <a:r>
              <a:rPr sz="2400" spc="-5" dirty="0">
                <a:solidFill>
                  <a:srgbClr val="FFFFFF"/>
                </a:solidFill>
                <a:latin typeface="Times New Roman"/>
                <a:cs typeface="Times New Roman"/>
              </a:rPr>
              <a:t>remuneration </a:t>
            </a:r>
            <a:r>
              <a:rPr sz="2400" dirty="0">
                <a:solidFill>
                  <a:srgbClr val="FFFFFF"/>
                </a:solidFill>
                <a:latin typeface="Times New Roman"/>
                <a:cs typeface="Times New Roman"/>
              </a:rPr>
              <a:t>(whether by</a:t>
            </a:r>
            <a:r>
              <a:rPr sz="2400" spc="25" dirty="0">
                <a:solidFill>
                  <a:srgbClr val="FFFFFF"/>
                </a:solidFill>
                <a:latin typeface="Times New Roman"/>
                <a:cs typeface="Times New Roman"/>
              </a:rPr>
              <a:t> </a:t>
            </a:r>
            <a:r>
              <a:rPr sz="2400" spc="-5" dirty="0">
                <a:solidFill>
                  <a:srgbClr val="FFFFFF"/>
                </a:solidFill>
                <a:latin typeface="Times New Roman"/>
                <a:cs typeface="Times New Roman"/>
              </a:rPr>
              <a:t>way</a:t>
            </a:r>
            <a:r>
              <a:rPr sz="2400" spc="15" dirty="0">
                <a:solidFill>
                  <a:srgbClr val="FFFFFF"/>
                </a:solidFill>
                <a:latin typeface="Times New Roman"/>
                <a:cs typeface="Times New Roman"/>
              </a:rPr>
              <a:t> </a:t>
            </a:r>
            <a:r>
              <a:rPr sz="2400" dirty="0">
                <a:solidFill>
                  <a:srgbClr val="FFFFFF"/>
                </a:solidFill>
                <a:latin typeface="Times New Roman"/>
                <a:cs typeface="Times New Roman"/>
              </a:rPr>
              <a:t>of </a:t>
            </a:r>
            <a:r>
              <a:rPr sz="2400" spc="-5" dirty="0">
                <a:solidFill>
                  <a:srgbClr val="FFFFFF"/>
                </a:solidFill>
                <a:latin typeface="Times New Roman"/>
                <a:cs typeface="Times New Roman"/>
              </a:rPr>
              <a:t>salary</a:t>
            </a:r>
            <a:r>
              <a:rPr sz="2400" spc="25" dirty="0">
                <a:solidFill>
                  <a:srgbClr val="FFFFFF"/>
                </a:solidFill>
                <a:latin typeface="Times New Roman"/>
                <a:cs typeface="Times New Roman"/>
              </a:rPr>
              <a:t> </a:t>
            </a:r>
            <a:r>
              <a:rPr sz="2400" spc="-5" dirty="0">
                <a:solidFill>
                  <a:srgbClr val="FFFFFF"/>
                </a:solidFill>
                <a:latin typeface="Times New Roman"/>
                <a:cs typeface="Times New Roman"/>
              </a:rPr>
              <a:t>allowances</a:t>
            </a:r>
            <a:r>
              <a:rPr sz="2400" spc="5" dirty="0">
                <a:solidFill>
                  <a:srgbClr val="FFFFFF"/>
                </a:solidFill>
                <a:latin typeface="Times New Roman"/>
                <a:cs typeface="Times New Roman"/>
              </a:rPr>
              <a:t> </a:t>
            </a:r>
            <a:r>
              <a:rPr sz="2400" dirty="0">
                <a:solidFill>
                  <a:srgbClr val="FFFFFF"/>
                </a:solidFill>
                <a:latin typeface="Times New Roman"/>
                <a:cs typeface="Times New Roman"/>
              </a:rPr>
              <a:t>or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otherwise) expressed</a:t>
            </a:r>
            <a:r>
              <a:rPr sz="2400" dirty="0">
                <a:solidFill>
                  <a:srgbClr val="FFFFFF"/>
                </a:solidFill>
                <a:latin typeface="Times New Roman"/>
                <a:cs typeface="Times New Roman"/>
              </a:rPr>
              <a:t> in </a:t>
            </a:r>
            <a:r>
              <a:rPr sz="2400" spc="-5" dirty="0">
                <a:solidFill>
                  <a:srgbClr val="FFFFFF"/>
                </a:solidFill>
                <a:latin typeface="Times New Roman"/>
                <a:cs typeface="Times New Roman"/>
              </a:rPr>
              <a:t>terms </a:t>
            </a:r>
            <a:r>
              <a:rPr sz="2400" dirty="0">
                <a:solidFill>
                  <a:srgbClr val="FFFFFF"/>
                </a:solidFill>
                <a:latin typeface="Times New Roman"/>
                <a:cs typeface="Times New Roman"/>
              </a:rPr>
              <a:t>of</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money</a:t>
            </a:r>
            <a:r>
              <a:rPr sz="2400" spc="15" dirty="0">
                <a:solidFill>
                  <a:srgbClr val="FFFFFF"/>
                </a:solidFill>
                <a:latin typeface="Times New Roman"/>
                <a:cs typeface="Times New Roman"/>
              </a:rPr>
              <a:t> </a:t>
            </a:r>
            <a:r>
              <a:rPr sz="2400" dirty="0">
                <a:solidFill>
                  <a:srgbClr val="FFFFFF"/>
                </a:solidFill>
                <a:latin typeface="Times New Roman"/>
                <a:cs typeface="Times New Roman"/>
              </a:rPr>
              <a:t>or</a:t>
            </a:r>
            <a:r>
              <a:rPr sz="2400" spc="-5" dirty="0">
                <a:solidFill>
                  <a:srgbClr val="FFFFFF"/>
                </a:solidFill>
                <a:latin typeface="Times New Roman"/>
                <a:cs typeface="Times New Roman"/>
              </a:rPr>
              <a:t> </a:t>
            </a:r>
            <a:r>
              <a:rPr sz="2400" dirty="0">
                <a:solidFill>
                  <a:srgbClr val="FFFFFF"/>
                </a:solidFill>
                <a:latin typeface="Times New Roman"/>
                <a:cs typeface="Times New Roman"/>
              </a:rPr>
              <a:t>capable of</a:t>
            </a:r>
            <a:r>
              <a:rPr sz="2400" spc="-10" dirty="0">
                <a:solidFill>
                  <a:srgbClr val="FFFFFF"/>
                </a:solidFill>
                <a:latin typeface="Times New Roman"/>
                <a:cs typeface="Times New Roman"/>
              </a:rPr>
              <a:t> </a:t>
            </a:r>
            <a:r>
              <a:rPr sz="2400" dirty="0">
                <a:solidFill>
                  <a:srgbClr val="FFFFFF"/>
                </a:solidFill>
                <a:latin typeface="Times New Roman"/>
                <a:cs typeface="Times New Roman"/>
              </a:rPr>
              <a:t>being so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expressed which would </a:t>
            </a:r>
            <a:r>
              <a:rPr sz="2400" spc="5" dirty="0">
                <a:solidFill>
                  <a:srgbClr val="FFFFFF"/>
                </a:solidFill>
                <a:latin typeface="Times New Roman"/>
                <a:cs typeface="Times New Roman"/>
              </a:rPr>
              <a:t>if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terms </a:t>
            </a:r>
            <a:r>
              <a:rPr sz="2400" dirty="0">
                <a:solidFill>
                  <a:srgbClr val="FFFFFF"/>
                </a:solidFill>
                <a:latin typeface="Times New Roman"/>
                <a:cs typeface="Times New Roman"/>
              </a:rPr>
              <a:t>of </a:t>
            </a:r>
            <a:r>
              <a:rPr sz="2400" spc="-5" dirty="0">
                <a:solidFill>
                  <a:srgbClr val="FFFFFF"/>
                </a:solidFill>
                <a:latin typeface="Times New Roman"/>
                <a:cs typeface="Times New Roman"/>
              </a:rPr>
              <a:t>employment </a:t>
            </a:r>
            <a:r>
              <a:rPr sz="2400" dirty="0">
                <a:solidFill>
                  <a:srgbClr val="FFFFFF"/>
                </a:solidFill>
                <a:latin typeface="Times New Roman"/>
                <a:cs typeface="Times New Roman"/>
              </a:rPr>
              <a:t>express or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implied</a:t>
            </a:r>
            <a:r>
              <a:rPr sz="2400" dirty="0">
                <a:solidFill>
                  <a:srgbClr val="FFFFFF"/>
                </a:solidFill>
                <a:latin typeface="Times New Roman"/>
                <a:cs typeface="Times New Roman"/>
              </a:rPr>
              <a:t> </a:t>
            </a:r>
            <a:r>
              <a:rPr sz="2400" spc="-5" dirty="0">
                <a:solidFill>
                  <a:srgbClr val="FFFFFF"/>
                </a:solidFill>
                <a:latin typeface="Times New Roman"/>
                <a:cs typeface="Times New Roman"/>
              </a:rPr>
              <a:t>were</a:t>
            </a:r>
            <a:r>
              <a:rPr sz="2400" dirty="0">
                <a:solidFill>
                  <a:srgbClr val="FFFFFF"/>
                </a:solidFill>
                <a:latin typeface="Times New Roman"/>
                <a:cs typeface="Times New Roman"/>
              </a:rPr>
              <a:t> </a:t>
            </a:r>
            <a:r>
              <a:rPr sz="2400" spc="-5" dirty="0">
                <a:solidFill>
                  <a:srgbClr val="FFFFFF"/>
                </a:solidFill>
                <a:latin typeface="Times New Roman"/>
                <a:cs typeface="Times New Roman"/>
              </a:rPr>
              <a:t>fulfilled</a:t>
            </a:r>
            <a:r>
              <a:rPr sz="2400" dirty="0">
                <a:solidFill>
                  <a:srgbClr val="FFFFFF"/>
                </a:solidFill>
                <a:latin typeface="Times New Roman"/>
                <a:cs typeface="Times New Roman"/>
              </a:rPr>
              <a:t> by</a:t>
            </a:r>
            <a:r>
              <a:rPr sz="2400" spc="15" dirty="0">
                <a:solidFill>
                  <a:srgbClr val="FFFFFF"/>
                </a:solidFill>
                <a:latin typeface="Times New Roman"/>
                <a:cs typeface="Times New Roman"/>
              </a:rPr>
              <a:t> </a:t>
            </a:r>
            <a:r>
              <a:rPr sz="2400" dirty="0">
                <a:solidFill>
                  <a:srgbClr val="FFFFFF"/>
                </a:solidFill>
                <a:latin typeface="Times New Roman"/>
                <a:cs typeface="Times New Roman"/>
              </a:rPr>
              <a:t>payable to</a:t>
            </a:r>
            <a:r>
              <a:rPr sz="2400" spc="5" dirty="0">
                <a:solidFill>
                  <a:srgbClr val="FFFFFF"/>
                </a:solidFill>
                <a:latin typeface="Times New Roman"/>
                <a:cs typeface="Times New Roman"/>
              </a:rPr>
              <a:t> </a:t>
            </a:r>
            <a:r>
              <a:rPr sz="2400" dirty="0">
                <a:solidFill>
                  <a:srgbClr val="FFFFFF"/>
                </a:solidFill>
                <a:latin typeface="Times New Roman"/>
                <a:cs typeface="Times New Roman"/>
              </a:rPr>
              <a:t>a person </a:t>
            </a:r>
            <a:r>
              <a:rPr sz="2400" spc="-5" dirty="0">
                <a:solidFill>
                  <a:srgbClr val="FFFFFF"/>
                </a:solidFill>
                <a:latin typeface="Times New Roman"/>
                <a:cs typeface="Times New Roman"/>
              </a:rPr>
              <a:t>employed</a:t>
            </a:r>
            <a:r>
              <a:rPr sz="2400" dirty="0">
                <a:solidFill>
                  <a:srgbClr val="FFFFFF"/>
                </a:solidFill>
                <a:latin typeface="Times New Roman"/>
                <a:cs typeface="Times New Roman"/>
              </a:rPr>
              <a:t> in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respect </a:t>
            </a:r>
            <a:r>
              <a:rPr sz="2400" dirty="0">
                <a:solidFill>
                  <a:srgbClr val="FFFFFF"/>
                </a:solidFill>
                <a:latin typeface="Times New Roman"/>
                <a:cs typeface="Times New Roman"/>
              </a:rPr>
              <a:t>of his </a:t>
            </a:r>
            <a:r>
              <a:rPr sz="2400" spc="-5" dirty="0">
                <a:solidFill>
                  <a:srgbClr val="FFFFFF"/>
                </a:solidFill>
                <a:latin typeface="Times New Roman"/>
                <a:cs typeface="Times New Roman"/>
              </a:rPr>
              <a:t>employment </a:t>
            </a:r>
            <a:r>
              <a:rPr sz="2400" dirty="0">
                <a:solidFill>
                  <a:srgbClr val="FFFFFF"/>
                </a:solidFill>
                <a:latin typeface="Times New Roman"/>
                <a:cs typeface="Times New Roman"/>
              </a:rPr>
              <a:t>or of </a:t>
            </a:r>
            <a:r>
              <a:rPr sz="2400" spc="-5" dirty="0">
                <a:solidFill>
                  <a:srgbClr val="FFFFFF"/>
                </a:solidFill>
                <a:latin typeface="Times New Roman"/>
                <a:cs typeface="Times New Roman"/>
              </a:rPr>
              <a:t>work </a:t>
            </a:r>
            <a:r>
              <a:rPr sz="2400" dirty="0">
                <a:solidFill>
                  <a:srgbClr val="FFFFFF"/>
                </a:solidFill>
                <a:latin typeface="Times New Roman"/>
                <a:cs typeface="Times New Roman"/>
              </a:rPr>
              <a:t>done in </a:t>
            </a:r>
            <a:r>
              <a:rPr sz="2400" spc="-5" dirty="0">
                <a:solidFill>
                  <a:srgbClr val="FFFFFF"/>
                </a:solidFill>
                <a:latin typeface="Times New Roman"/>
                <a:cs typeface="Times New Roman"/>
              </a:rPr>
              <a:t>such </a:t>
            </a:r>
            <a:r>
              <a:rPr sz="2400" dirty="0">
                <a:solidFill>
                  <a:srgbClr val="FFFFFF"/>
                </a:solidFill>
                <a:latin typeface="Times New Roman"/>
                <a:cs typeface="Times New Roman"/>
              </a:rPr>
              <a:t> </a:t>
            </a:r>
            <a:r>
              <a:rPr sz="2400" spc="-5" dirty="0">
                <a:solidFill>
                  <a:srgbClr val="FFFFFF"/>
                </a:solidFill>
                <a:latin typeface="Times New Roman"/>
                <a:cs typeface="Times New Roman"/>
              </a:rPr>
              <a:t>employment</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and</a:t>
            </a:r>
            <a:r>
              <a:rPr sz="2400" dirty="0">
                <a:solidFill>
                  <a:srgbClr val="FFFFFF"/>
                </a:solidFill>
                <a:latin typeface="Times New Roman"/>
                <a:cs typeface="Times New Roman"/>
              </a:rPr>
              <a:t> includes</a:t>
            </a:r>
            <a:r>
              <a:rPr sz="2400" spc="-10" dirty="0">
                <a:solidFill>
                  <a:srgbClr val="FFFFFF"/>
                </a:solidFill>
                <a:latin typeface="Times New Roman"/>
                <a:cs typeface="Times New Roman"/>
              </a:rPr>
              <a:t> </a:t>
            </a:r>
            <a:r>
              <a:rPr sz="2400" dirty="0">
                <a:solidFill>
                  <a:srgbClr val="FFFFFF"/>
                </a:solidFill>
                <a:latin typeface="Times New Roman"/>
                <a:cs typeface="Times New Roman"/>
              </a:rPr>
              <a:t>-</a:t>
            </a:r>
            <a:endParaRPr sz="2400">
              <a:latin typeface="Times New Roman"/>
              <a:cs typeface="Times New Roman"/>
            </a:endParaRPr>
          </a:p>
          <a:p>
            <a:pPr>
              <a:lnSpc>
                <a:spcPct val="100000"/>
              </a:lnSpc>
              <a:spcBef>
                <a:spcPts val="5"/>
              </a:spcBef>
            </a:pPr>
            <a:endParaRPr sz="2500">
              <a:latin typeface="Times New Roman"/>
              <a:cs typeface="Times New Roman"/>
            </a:endParaRPr>
          </a:p>
          <a:p>
            <a:pPr marL="55244" marR="285115">
              <a:lnSpc>
                <a:spcPct val="100000"/>
              </a:lnSpc>
              <a:buAutoNum type="alphaLcParenBoth"/>
              <a:tabLst>
                <a:tab pos="471170" algn="l"/>
              </a:tabLst>
            </a:pPr>
            <a:r>
              <a:rPr sz="2400" dirty="0">
                <a:solidFill>
                  <a:srgbClr val="FFFFFF"/>
                </a:solidFill>
                <a:latin typeface="Times New Roman"/>
                <a:cs typeface="Times New Roman"/>
              </a:rPr>
              <a:t>any</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remuneration</a:t>
            </a:r>
            <a:r>
              <a:rPr sz="2400" dirty="0">
                <a:solidFill>
                  <a:srgbClr val="FFFFFF"/>
                </a:solidFill>
                <a:latin typeface="Times New Roman"/>
                <a:cs typeface="Times New Roman"/>
              </a:rPr>
              <a:t> payable</a:t>
            </a:r>
            <a:r>
              <a:rPr sz="2400" spc="5" dirty="0">
                <a:solidFill>
                  <a:srgbClr val="FFFFFF"/>
                </a:solidFill>
                <a:latin typeface="Times New Roman"/>
                <a:cs typeface="Times New Roman"/>
              </a:rPr>
              <a:t> </a:t>
            </a:r>
            <a:r>
              <a:rPr sz="2400" dirty="0">
                <a:solidFill>
                  <a:srgbClr val="FFFFFF"/>
                </a:solidFill>
                <a:latin typeface="Times New Roman"/>
                <a:cs typeface="Times New Roman"/>
              </a:rPr>
              <a:t>under any</a:t>
            </a:r>
            <a:r>
              <a:rPr sz="2400" spc="20" dirty="0">
                <a:solidFill>
                  <a:srgbClr val="FFFFFF"/>
                </a:solidFill>
                <a:latin typeface="Times New Roman"/>
                <a:cs typeface="Times New Roman"/>
              </a:rPr>
              <a:t> </a:t>
            </a:r>
            <a:r>
              <a:rPr sz="2400" spc="-5" dirty="0">
                <a:solidFill>
                  <a:srgbClr val="FFFFFF"/>
                </a:solidFill>
                <a:latin typeface="Times New Roman"/>
                <a:cs typeface="Times New Roman"/>
              </a:rPr>
              <a:t>award</a:t>
            </a:r>
            <a:r>
              <a:rPr sz="2400" dirty="0">
                <a:solidFill>
                  <a:srgbClr val="FFFFFF"/>
                </a:solidFill>
                <a:latin typeface="Times New Roman"/>
                <a:cs typeface="Times New Roman"/>
              </a:rPr>
              <a:t> or </a:t>
            </a:r>
            <a:r>
              <a:rPr sz="2400" spc="-5" dirty="0">
                <a:solidFill>
                  <a:srgbClr val="FFFFFF"/>
                </a:solidFill>
                <a:latin typeface="Times New Roman"/>
                <a:cs typeface="Times New Roman"/>
              </a:rPr>
              <a:t>settlement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between </a:t>
            </a:r>
            <a:r>
              <a:rPr sz="2400" dirty="0">
                <a:solidFill>
                  <a:srgbClr val="FFFFFF"/>
                </a:solidFill>
                <a:latin typeface="Times New Roman"/>
                <a:cs typeface="Times New Roman"/>
              </a:rPr>
              <a:t>the parties</a:t>
            </a:r>
            <a:r>
              <a:rPr sz="2400" spc="-10" dirty="0">
                <a:solidFill>
                  <a:srgbClr val="FFFFFF"/>
                </a:solidFill>
                <a:latin typeface="Times New Roman"/>
                <a:cs typeface="Times New Roman"/>
              </a:rPr>
              <a:t> </a:t>
            </a:r>
            <a:r>
              <a:rPr sz="2400" dirty="0">
                <a:solidFill>
                  <a:srgbClr val="FFFFFF"/>
                </a:solidFill>
                <a:latin typeface="Times New Roman"/>
                <a:cs typeface="Times New Roman"/>
              </a:rPr>
              <a:t>or order</a:t>
            </a:r>
            <a:r>
              <a:rPr sz="2400" spc="-5" dirty="0">
                <a:solidFill>
                  <a:srgbClr val="FFFFFF"/>
                </a:solidFill>
                <a:latin typeface="Times New Roman"/>
                <a:cs typeface="Times New Roman"/>
              </a:rPr>
              <a:t> </a:t>
            </a:r>
            <a:r>
              <a:rPr sz="2400" dirty="0">
                <a:solidFill>
                  <a:srgbClr val="FFFFFF"/>
                </a:solidFill>
                <a:latin typeface="Times New Roman"/>
                <a:cs typeface="Times New Roman"/>
              </a:rPr>
              <a:t>of</a:t>
            </a:r>
            <a:r>
              <a:rPr sz="2400" spc="-10" dirty="0">
                <a:solidFill>
                  <a:srgbClr val="FFFFFF"/>
                </a:solidFill>
                <a:latin typeface="Times New Roman"/>
                <a:cs typeface="Times New Roman"/>
              </a:rPr>
              <a:t> </a:t>
            </a:r>
            <a:r>
              <a:rPr sz="2400" dirty="0">
                <a:solidFill>
                  <a:srgbClr val="FFFFFF"/>
                </a:solidFill>
                <a:latin typeface="Times New Roman"/>
                <a:cs typeface="Times New Roman"/>
              </a:rPr>
              <a:t>a court;</a:t>
            </a:r>
            <a:endParaRPr sz="2400">
              <a:latin typeface="Times New Roman"/>
              <a:cs typeface="Times New Roman"/>
            </a:endParaRPr>
          </a:p>
          <a:p>
            <a:pPr marL="55244" marR="83820" indent="-43180">
              <a:lnSpc>
                <a:spcPct val="100000"/>
              </a:lnSpc>
              <a:spcBef>
                <a:spcPts val="590"/>
              </a:spcBef>
              <a:buAutoNum type="alphaLcParenBoth"/>
              <a:tabLst>
                <a:tab pos="445770" algn="l"/>
              </a:tabLst>
            </a:pPr>
            <a:r>
              <a:rPr sz="2400" spc="-5" dirty="0">
                <a:solidFill>
                  <a:srgbClr val="FFFFFF"/>
                </a:solidFill>
                <a:latin typeface="Times New Roman"/>
                <a:cs typeface="Times New Roman"/>
              </a:rPr>
              <a:t>any</a:t>
            </a:r>
            <a:r>
              <a:rPr sz="2400" spc="25" dirty="0">
                <a:solidFill>
                  <a:srgbClr val="FFFFFF"/>
                </a:solidFill>
                <a:latin typeface="Times New Roman"/>
                <a:cs typeface="Times New Roman"/>
              </a:rPr>
              <a:t> </a:t>
            </a:r>
            <a:r>
              <a:rPr sz="2400" spc="-5" dirty="0">
                <a:solidFill>
                  <a:srgbClr val="FFFFFF"/>
                </a:solidFill>
                <a:latin typeface="Times New Roman"/>
                <a:cs typeface="Times New Roman"/>
              </a:rPr>
              <a:t>remuneration</a:t>
            </a:r>
            <a:r>
              <a:rPr sz="2400" spc="5" dirty="0">
                <a:solidFill>
                  <a:srgbClr val="FFFFFF"/>
                </a:solidFill>
                <a:latin typeface="Times New Roman"/>
                <a:cs typeface="Times New Roman"/>
              </a:rPr>
              <a:t> to </a:t>
            </a:r>
            <a:r>
              <a:rPr sz="2400" spc="-5" dirty="0">
                <a:solidFill>
                  <a:srgbClr val="FFFFFF"/>
                </a:solidFill>
                <a:latin typeface="Times New Roman"/>
                <a:cs typeface="Times New Roman"/>
              </a:rPr>
              <a:t>which</a:t>
            </a:r>
            <a:r>
              <a:rPr sz="2400" spc="5" dirty="0">
                <a:solidFill>
                  <a:srgbClr val="FFFFFF"/>
                </a:solidFill>
                <a:latin typeface="Times New Roman"/>
                <a:cs typeface="Times New Roman"/>
              </a:rPr>
              <a:t>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person</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employed</a:t>
            </a:r>
            <a:r>
              <a:rPr sz="2400" spc="5" dirty="0">
                <a:solidFill>
                  <a:srgbClr val="FFFFFF"/>
                </a:solidFill>
                <a:latin typeface="Times New Roman"/>
                <a:cs typeface="Times New Roman"/>
              </a:rPr>
              <a:t> </a:t>
            </a:r>
            <a:r>
              <a:rPr sz="2400" dirty="0">
                <a:solidFill>
                  <a:srgbClr val="FFFFFF"/>
                </a:solidFill>
                <a:latin typeface="Times New Roman"/>
                <a:cs typeface="Times New Roman"/>
              </a:rPr>
              <a:t>is entitled </a:t>
            </a:r>
            <a:r>
              <a:rPr sz="2400" spc="-585" dirty="0">
                <a:solidFill>
                  <a:srgbClr val="FFFFFF"/>
                </a:solidFill>
                <a:latin typeface="Times New Roman"/>
                <a:cs typeface="Times New Roman"/>
              </a:rPr>
              <a:t> </a:t>
            </a:r>
            <a:r>
              <a:rPr sz="2400" dirty="0">
                <a:solidFill>
                  <a:srgbClr val="FFFFFF"/>
                </a:solidFill>
                <a:latin typeface="Times New Roman"/>
                <a:cs typeface="Times New Roman"/>
              </a:rPr>
              <a:t>in</a:t>
            </a:r>
            <a:r>
              <a:rPr sz="2400" spc="-5" dirty="0">
                <a:solidFill>
                  <a:srgbClr val="FFFFFF"/>
                </a:solidFill>
                <a:latin typeface="Times New Roman"/>
                <a:cs typeface="Times New Roman"/>
              </a:rPr>
              <a:t> respect</a:t>
            </a:r>
            <a:r>
              <a:rPr sz="2400" dirty="0">
                <a:solidFill>
                  <a:srgbClr val="FFFFFF"/>
                </a:solidFill>
                <a:latin typeface="Times New Roman"/>
                <a:cs typeface="Times New Roman"/>
              </a:rPr>
              <a:t> of</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overtime</a:t>
            </a:r>
            <a:r>
              <a:rPr sz="2400" dirty="0">
                <a:solidFill>
                  <a:srgbClr val="FFFFFF"/>
                </a:solidFill>
                <a:latin typeface="Times New Roman"/>
                <a:cs typeface="Times New Roman"/>
              </a:rPr>
              <a:t> </a:t>
            </a:r>
            <a:r>
              <a:rPr sz="2400" spc="-5" dirty="0">
                <a:solidFill>
                  <a:srgbClr val="FFFFFF"/>
                </a:solidFill>
                <a:latin typeface="Times New Roman"/>
                <a:cs typeface="Times New Roman"/>
              </a:rPr>
              <a:t>work</a:t>
            </a:r>
            <a:r>
              <a:rPr sz="2400" dirty="0">
                <a:solidFill>
                  <a:srgbClr val="FFFFFF"/>
                </a:solidFill>
                <a:latin typeface="Times New Roman"/>
                <a:cs typeface="Times New Roman"/>
              </a:rPr>
              <a:t> or holidays</a:t>
            </a:r>
            <a:r>
              <a:rPr sz="2400" spc="-5" dirty="0">
                <a:solidFill>
                  <a:srgbClr val="FFFFFF"/>
                </a:solidFill>
                <a:latin typeface="Times New Roman"/>
                <a:cs typeface="Times New Roman"/>
              </a:rPr>
              <a:t> </a:t>
            </a:r>
            <a:r>
              <a:rPr sz="2400" dirty="0">
                <a:solidFill>
                  <a:srgbClr val="FFFFFF"/>
                </a:solidFill>
                <a:latin typeface="Times New Roman"/>
                <a:cs typeface="Times New Roman"/>
              </a:rPr>
              <a:t>or any</a:t>
            </a:r>
            <a:r>
              <a:rPr sz="2400" spc="15" dirty="0">
                <a:solidFill>
                  <a:srgbClr val="FFFFFF"/>
                </a:solidFill>
                <a:latin typeface="Times New Roman"/>
                <a:cs typeface="Times New Roman"/>
              </a:rPr>
              <a:t> </a:t>
            </a:r>
            <a:r>
              <a:rPr sz="2400" dirty="0">
                <a:solidFill>
                  <a:srgbClr val="FFFFFF"/>
                </a:solidFill>
                <a:latin typeface="Times New Roman"/>
                <a:cs typeface="Times New Roman"/>
              </a:rPr>
              <a:t>leave period;</a:t>
            </a:r>
            <a:endParaRPr sz="2400">
              <a:latin typeface="Times New Roman"/>
              <a:cs typeface="Times New Roman"/>
            </a:endParaRPr>
          </a:p>
          <a:p>
            <a:pPr marL="55244" marR="280035" indent="-43180">
              <a:lnSpc>
                <a:spcPct val="100000"/>
              </a:lnSpc>
              <a:spcBef>
                <a:spcPts val="600"/>
              </a:spcBef>
              <a:buAutoNum type="alphaLcParenBoth"/>
              <a:tabLst>
                <a:tab pos="429259" algn="l"/>
              </a:tabLst>
            </a:pPr>
            <a:r>
              <a:rPr sz="2400" spc="-5" dirty="0">
                <a:solidFill>
                  <a:srgbClr val="FFFFFF"/>
                </a:solidFill>
                <a:latin typeface="Times New Roman"/>
                <a:cs typeface="Times New Roman"/>
              </a:rPr>
              <a:t>any</a:t>
            </a:r>
            <a:r>
              <a:rPr sz="2400" spc="25" dirty="0">
                <a:solidFill>
                  <a:srgbClr val="FFFFFF"/>
                </a:solidFill>
                <a:latin typeface="Times New Roman"/>
                <a:cs typeface="Times New Roman"/>
              </a:rPr>
              <a:t> </a:t>
            </a:r>
            <a:r>
              <a:rPr sz="2400" dirty="0">
                <a:solidFill>
                  <a:srgbClr val="FFFFFF"/>
                </a:solidFill>
                <a:latin typeface="Times New Roman"/>
                <a:cs typeface="Times New Roman"/>
              </a:rPr>
              <a:t>additional </a:t>
            </a:r>
            <a:r>
              <a:rPr sz="2400" spc="-5" dirty="0">
                <a:solidFill>
                  <a:srgbClr val="FFFFFF"/>
                </a:solidFill>
                <a:latin typeface="Times New Roman"/>
                <a:cs typeface="Times New Roman"/>
              </a:rPr>
              <a:t>remuneration </a:t>
            </a:r>
            <a:r>
              <a:rPr sz="2400" dirty="0">
                <a:solidFill>
                  <a:srgbClr val="FFFFFF"/>
                </a:solidFill>
                <a:latin typeface="Times New Roman"/>
                <a:cs typeface="Times New Roman"/>
              </a:rPr>
              <a:t>payable</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under</a:t>
            </a:r>
            <a:r>
              <a:rPr sz="2400" spc="5" dirty="0">
                <a:solidFill>
                  <a:srgbClr val="FFFFFF"/>
                </a:solidFill>
                <a:latin typeface="Times New Roman"/>
                <a:cs typeface="Times New Roman"/>
              </a:rPr>
              <a:t>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terms</a:t>
            </a:r>
            <a:r>
              <a:rPr sz="2400" spc="-10" dirty="0">
                <a:solidFill>
                  <a:srgbClr val="FFFFFF"/>
                </a:solidFill>
                <a:latin typeface="Times New Roman"/>
                <a:cs typeface="Times New Roman"/>
              </a:rPr>
              <a:t> </a:t>
            </a:r>
            <a:r>
              <a:rPr sz="2400" dirty="0">
                <a:solidFill>
                  <a:srgbClr val="FFFFFF"/>
                </a:solidFill>
                <a:latin typeface="Times New Roman"/>
                <a:cs typeface="Times New Roman"/>
              </a:rPr>
              <a:t>of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employment</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(whether </a:t>
            </a:r>
            <a:r>
              <a:rPr sz="2400" dirty="0">
                <a:solidFill>
                  <a:srgbClr val="FFFFFF"/>
                </a:solidFill>
                <a:latin typeface="Times New Roman"/>
                <a:cs typeface="Times New Roman"/>
              </a:rPr>
              <a:t>called</a:t>
            </a:r>
            <a:r>
              <a:rPr sz="2400" spc="-5" dirty="0">
                <a:solidFill>
                  <a:srgbClr val="FFFFFF"/>
                </a:solidFill>
                <a:latin typeface="Times New Roman"/>
                <a:cs typeface="Times New Roman"/>
              </a:rPr>
              <a:t> </a:t>
            </a:r>
            <a:r>
              <a:rPr sz="2400" dirty="0">
                <a:solidFill>
                  <a:srgbClr val="FFFFFF"/>
                </a:solidFill>
                <a:latin typeface="Times New Roman"/>
                <a:cs typeface="Times New Roman"/>
              </a:rPr>
              <a:t>a</a:t>
            </a:r>
            <a:r>
              <a:rPr sz="2400" spc="-5" dirty="0">
                <a:solidFill>
                  <a:srgbClr val="FFFFFF"/>
                </a:solidFill>
                <a:latin typeface="Times New Roman"/>
                <a:cs typeface="Times New Roman"/>
              </a:rPr>
              <a:t> </a:t>
            </a:r>
            <a:r>
              <a:rPr sz="2400" dirty="0">
                <a:solidFill>
                  <a:srgbClr val="FFFFFF"/>
                </a:solidFill>
                <a:latin typeface="Times New Roman"/>
                <a:cs typeface="Times New Roman"/>
              </a:rPr>
              <a:t>bonus</a:t>
            </a:r>
            <a:r>
              <a:rPr sz="2400" spc="-10" dirty="0">
                <a:solidFill>
                  <a:srgbClr val="FFFFFF"/>
                </a:solidFill>
                <a:latin typeface="Times New Roman"/>
                <a:cs typeface="Times New Roman"/>
              </a:rPr>
              <a:t> </a:t>
            </a:r>
            <a:r>
              <a:rPr sz="2400" dirty="0">
                <a:solidFill>
                  <a:srgbClr val="FFFFFF"/>
                </a:solidFill>
                <a:latin typeface="Times New Roman"/>
                <a:cs typeface="Times New Roman"/>
              </a:rPr>
              <a:t>or by</a:t>
            </a:r>
            <a:r>
              <a:rPr sz="2400" spc="10" dirty="0">
                <a:solidFill>
                  <a:srgbClr val="FFFFFF"/>
                </a:solidFill>
                <a:latin typeface="Times New Roman"/>
                <a:cs typeface="Times New Roman"/>
              </a:rPr>
              <a:t> </a:t>
            </a:r>
            <a:r>
              <a:rPr sz="2400" dirty="0">
                <a:solidFill>
                  <a:srgbClr val="FFFFFF"/>
                </a:solidFill>
                <a:latin typeface="Times New Roman"/>
                <a:cs typeface="Times New Roman"/>
              </a:rPr>
              <a:t>any</a:t>
            </a:r>
            <a:r>
              <a:rPr sz="2400" spc="10" dirty="0">
                <a:solidFill>
                  <a:srgbClr val="FFFFFF"/>
                </a:solidFill>
                <a:latin typeface="Times New Roman"/>
                <a:cs typeface="Times New Roman"/>
              </a:rPr>
              <a:t> </a:t>
            </a:r>
            <a:r>
              <a:rPr sz="2400" dirty="0">
                <a:solidFill>
                  <a:srgbClr val="FFFFFF"/>
                </a:solidFill>
                <a:latin typeface="Times New Roman"/>
                <a:cs typeface="Times New Roman"/>
              </a:rPr>
              <a:t>other </a:t>
            </a:r>
            <a:r>
              <a:rPr sz="2400" spc="-5" dirty="0">
                <a:solidFill>
                  <a:srgbClr val="FFFFFF"/>
                </a:solidFill>
                <a:latin typeface="Times New Roman"/>
                <a:cs typeface="Times New Roman"/>
              </a:rPr>
              <a:t>name);</a:t>
            </a:r>
            <a:endParaRPr sz="24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62890"/>
            <a:ext cx="7901940" cy="5799023"/>
          </a:xfrm>
          <a:prstGeom prst="rect">
            <a:avLst/>
          </a:prstGeom>
        </p:spPr>
        <p:txBody>
          <a:bodyPr vert="horz" wrap="square" lIns="0" tIns="12700" rIns="0" bIns="0" rtlCol="0">
            <a:spAutoFit/>
          </a:bodyPr>
          <a:lstStyle/>
          <a:p>
            <a:pPr marL="283845" marR="5080" indent="-119380">
              <a:lnSpc>
                <a:spcPct val="100000"/>
              </a:lnSpc>
              <a:spcBef>
                <a:spcPts val="100"/>
              </a:spcBef>
              <a:buAutoNum type="alphaLcParenBoth" startAt="4"/>
              <a:tabLst>
                <a:tab pos="598170" algn="l"/>
              </a:tabLst>
            </a:pPr>
            <a:r>
              <a:rPr sz="2400" spc="-5" dirty="0">
                <a:solidFill>
                  <a:srgbClr val="FFFFFF"/>
                </a:solidFill>
                <a:latin typeface="Times New Roman"/>
                <a:cs typeface="Times New Roman"/>
              </a:rPr>
              <a:t>any</a:t>
            </a:r>
            <a:r>
              <a:rPr sz="2400" spc="25" dirty="0">
                <a:solidFill>
                  <a:srgbClr val="FFFFFF"/>
                </a:solidFill>
                <a:latin typeface="Times New Roman"/>
                <a:cs typeface="Times New Roman"/>
              </a:rPr>
              <a:t> </a:t>
            </a:r>
            <a:r>
              <a:rPr sz="2400" spc="-5" dirty="0">
                <a:solidFill>
                  <a:srgbClr val="FFFFFF"/>
                </a:solidFill>
                <a:latin typeface="Times New Roman"/>
                <a:cs typeface="Times New Roman"/>
              </a:rPr>
              <a:t>sum</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which</a:t>
            </a:r>
            <a:r>
              <a:rPr sz="2400" dirty="0">
                <a:solidFill>
                  <a:srgbClr val="FFFFFF"/>
                </a:solidFill>
                <a:latin typeface="Times New Roman"/>
                <a:cs typeface="Times New Roman"/>
              </a:rPr>
              <a:t> by</a:t>
            </a:r>
            <a:r>
              <a:rPr sz="2400" spc="30" dirty="0">
                <a:solidFill>
                  <a:srgbClr val="FFFFFF"/>
                </a:solidFill>
                <a:latin typeface="Times New Roman"/>
                <a:cs typeface="Times New Roman"/>
              </a:rPr>
              <a:t> </a:t>
            </a:r>
            <a:r>
              <a:rPr sz="2400" spc="-5" dirty="0">
                <a:solidFill>
                  <a:srgbClr val="FFFFFF"/>
                </a:solidFill>
                <a:latin typeface="Times New Roman"/>
                <a:cs typeface="Times New Roman"/>
              </a:rPr>
              <a:t>reason</a:t>
            </a:r>
            <a:r>
              <a:rPr sz="2400" spc="5" dirty="0">
                <a:solidFill>
                  <a:srgbClr val="FFFFFF"/>
                </a:solidFill>
                <a:latin typeface="Times New Roman"/>
                <a:cs typeface="Times New Roman"/>
              </a:rPr>
              <a:t> </a:t>
            </a:r>
            <a:r>
              <a:rPr sz="2400" dirty="0">
                <a:solidFill>
                  <a:srgbClr val="FFFFFF"/>
                </a:solidFill>
                <a:latin typeface="Times New Roman"/>
                <a:cs typeface="Times New Roman"/>
              </a:rPr>
              <a:t>of</a:t>
            </a:r>
            <a:r>
              <a:rPr sz="2400" spc="-10" dirty="0">
                <a:solidFill>
                  <a:srgbClr val="FFFFFF"/>
                </a:solidFill>
                <a:latin typeface="Times New Roman"/>
                <a:cs typeface="Times New Roman"/>
              </a:rPr>
              <a:t> </a:t>
            </a:r>
            <a:r>
              <a:rPr sz="2400" dirty="0">
                <a:solidFill>
                  <a:srgbClr val="FFFFFF"/>
                </a:solidFill>
                <a:latin typeface="Times New Roman"/>
                <a:cs typeface="Times New Roman"/>
              </a:rPr>
              <a:t>the</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termination</a:t>
            </a:r>
            <a:r>
              <a:rPr sz="2400" spc="5" dirty="0">
                <a:solidFill>
                  <a:srgbClr val="FFFFFF"/>
                </a:solidFill>
                <a:latin typeface="Times New Roman"/>
                <a:cs typeface="Times New Roman"/>
              </a:rPr>
              <a:t> </a:t>
            </a:r>
            <a:r>
              <a:rPr sz="2400" dirty="0">
                <a:solidFill>
                  <a:srgbClr val="FFFFFF"/>
                </a:solidFill>
                <a:latin typeface="Times New Roman"/>
                <a:cs typeface="Times New Roman"/>
              </a:rPr>
              <a:t>of</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employment </a:t>
            </a:r>
            <a:r>
              <a:rPr sz="2400" spc="-585" dirty="0">
                <a:solidFill>
                  <a:srgbClr val="FFFFFF"/>
                </a:solidFill>
                <a:latin typeface="Times New Roman"/>
                <a:cs typeface="Times New Roman"/>
              </a:rPr>
              <a:t> </a:t>
            </a:r>
            <a:r>
              <a:rPr sz="2400" dirty="0">
                <a:solidFill>
                  <a:srgbClr val="FFFFFF"/>
                </a:solidFill>
                <a:latin typeface="Times New Roman"/>
                <a:cs typeface="Times New Roman"/>
              </a:rPr>
              <a:t>of the person employed is payable </a:t>
            </a:r>
            <a:r>
              <a:rPr sz="2400" spc="-5" dirty="0">
                <a:solidFill>
                  <a:srgbClr val="FFFFFF"/>
                </a:solidFill>
                <a:latin typeface="Times New Roman"/>
                <a:cs typeface="Times New Roman"/>
              </a:rPr>
              <a:t>under </a:t>
            </a:r>
            <a:r>
              <a:rPr sz="2400" dirty="0">
                <a:solidFill>
                  <a:srgbClr val="FFFFFF"/>
                </a:solidFill>
                <a:latin typeface="Times New Roman"/>
                <a:cs typeface="Times New Roman"/>
              </a:rPr>
              <a:t>any law contract or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instrument which</a:t>
            </a:r>
            <a:r>
              <a:rPr sz="2400" dirty="0">
                <a:solidFill>
                  <a:srgbClr val="FFFFFF"/>
                </a:solidFill>
                <a:latin typeface="Times New Roman"/>
                <a:cs typeface="Times New Roman"/>
              </a:rPr>
              <a:t> provides</a:t>
            </a:r>
            <a:endParaRPr sz="2400" dirty="0">
              <a:latin typeface="Times New Roman"/>
              <a:cs typeface="Times New Roman"/>
            </a:endParaRPr>
          </a:p>
          <a:p>
            <a:pPr marL="283845" marR="90170" indent="33020">
              <a:lnSpc>
                <a:spcPct val="100000"/>
              </a:lnSpc>
              <a:spcBef>
                <a:spcPts val="600"/>
              </a:spcBef>
            </a:pPr>
            <a:r>
              <a:rPr sz="2400" spc="-5" dirty="0">
                <a:solidFill>
                  <a:srgbClr val="FFFFFF"/>
                </a:solidFill>
                <a:latin typeface="Times New Roman"/>
                <a:cs typeface="Times New Roman"/>
              </a:rPr>
              <a:t>for</a:t>
            </a:r>
            <a:r>
              <a:rPr sz="2400" dirty="0">
                <a:solidFill>
                  <a:srgbClr val="FFFFFF"/>
                </a:solidFill>
                <a:latin typeface="Times New Roman"/>
                <a:cs typeface="Times New Roman"/>
              </a:rPr>
              <a:t> the </a:t>
            </a:r>
            <a:r>
              <a:rPr sz="2400" spc="-5" dirty="0">
                <a:solidFill>
                  <a:srgbClr val="FFFFFF"/>
                </a:solidFill>
                <a:latin typeface="Times New Roman"/>
                <a:cs typeface="Times New Roman"/>
              </a:rPr>
              <a:t>payment</a:t>
            </a:r>
            <a:r>
              <a:rPr sz="2400" dirty="0">
                <a:solidFill>
                  <a:srgbClr val="FFFFFF"/>
                </a:solidFill>
                <a:latin typeface="Times New Roman"/>
                <a:cs typeface="Times New Roman"/>
              </a:rPr>
              <a:t> of</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such</a:t>
            </a:r>
            <a:r>
              <a:rPr sz="2400" dirty="0">
                <a:solidFill>
                  <a:srgbClr val="FFFFFF"/>
                </a:solidFill>
                <a:latin typeface="Times New Roman"/>
                <a:cs typeface="Times New Roman"/>
              </a:rPr>
              <a:t> sum</a:t>
            </a:r>
            <a:r>
              <a:rPr sz="2400" spc="-20" dirty="0">
                <a:solidFill>
                  <a:srgbClr val="FFFFFF"/>
                </a:solidFill>
                <a:latin typeface="Times New Roman"/>
                <a:cs typeface="Times New Roman"/>
              </a:rPr>
              <a:t> </a:t>
            </a:r>
            <a:r>
              <a:rPr sz="2400" spc="-5" dirty="0">
                <a:solidFill>
                  <a:srgbClr val="FFFFFF"/>
                </a:solidFill>
                <a:latin typeface="Times New Roman"/>
                <a:cs typeface="Times New Roman"/>
              </a:rPr>
              <a:t>whether</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with</a:t>
            </a:r>
            <a:r>
              <a:rPr sz="2400" dirty="0">
                <a:solidFill>
                  <a:srgbClr val="FFFFFF"/>
                </a:solidFill>
                <a:latin typeface="Times New Roman"/>
                <a:cs typeface="Times New Roman"/>
              </a:rPr>
              <a:t> or without </a:t>
            </a:r>
            <a:r>
              <a:rPr sz="2400" spc="5" dirty="0">
                <a:solidFill>
                  <a:srgbClr val="FFFFFF"/>
                </a:solidFill>
                <a:latin typeface="Times New Roman"/>
                <a:cs typeface="Times New Roman"/>
              </a:rPr>
              <a:t> </a:t>
            </a:r>
            <a:r>
              <a:rPr sz="2400" dirty="0">
                <a:solidFill>
                  <a:srgbClr val="FFFFFF"/>
                </a:solidFill>
                <a:latin typeface="Times New Roman"/>
                <a:cs typeface="Times New Roman"/>
              </a:rPr>
              <a:t>deductions but </a:t>
            </a:r>
            <a:r>
              <a:rPr sz="2400" spc="-5" dirty="0">
                <a:solidFill>
                  <a:srgbClr val="FFFFFF"/>
                </a:solidFill>
                <a:latin typeface="Times New Roman"/>
                <a:cs typeface="Times New Roman"/>
              </a:rPr>
              <a:t>does </a:t>
            </a:r>
            <a:r>
              <a:rPr sz="2400" dirty="0">
                <a:solidFill>
                  <a:srgbClr val="FFFFFF"/>
                </a:solidFill>
                <a:latin typeface="Times New Roman"/>
                <a:cs typeface="Times New Roman"/>
              </a:rPr>
              <a:t>not provide </a:t>
            </a:r>
            <a:r>
              <a:rPr sz="2400" spc="-5" dirty="0">
                <a:solidFill>
                  <a:srgbClr val="FFFFFF"/>
                </a:solidFill>
                <a:latin typeface="Times New Roman"/>
                <a:cs typeface="Times New Roman"/>
              </a:rPr>
              <a:t>for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time within which </a:t>
            </a:r>
            <a:r>
              <a:rPr sz="2400" dirty="0">
                <a:solidFill>
                  <a:srgbClr val="FFFFFF"/>
                </a:solidFill>
                <a:latin typeface="Times New Roman"/>
                <a:cs typeface="Times New Roman"/>
              </a:rPr>
              <a:t>the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payment </a:t>
            </a:r>
            <a:r>
              <a:rPr sz="2400" dirty="0">
                <a:solidFill>
                  <a:srgbClr val="FFFFFF"/>
                </a:solidFill>
                <a:latin typeface="Times New Roman"/>
                <a:cs typeface="Times New Roman"/>
              </a:rPr>
              <a:t>is to be</a:t>
            </a:r>
            <a:r>
              <a:rPr sz="2400" spc="-5" dirty="0">
                <a:solidFill>
                  <a:srgbClr val="FFFFFF"/>
                </a:solidFill>
                <a:latin typeface="Times New Roman"/>
                <a:cs typeface="Times New Roman"/>
              </a:rPr>
              <a:t> made;</a:t>
            </a:r>
            <a:endParaRPr sz="2400" dirty="0">
              <a:latin typeface="Times New Roman"/>
              <a:cs typeface="Times New Roman"/>
            </a:endParaRPr>
          </a:p>
          <a:p>
            <a:pPr marL="283845" marR="127635" indent="-271780" algn="just">
              <a:lnSpc>
                <a:spcPct val="100000"/>
              </a:lnSpc>
              <a:spcBef>
                <a:spcPts val="600"/>
              </a:spcBef>
              <a:buAutoNum type="alphaLcParenBoth" startAt="5"/>
              <a:tabLst>
                <a:tab pos="429259" algn="l"/>
              </a:tabLst>
            </a:pPr>
            <a:r>
              <a:rPr sz="2400" spc="-5" dirty="0">
                <a:solidFill>
                  <a:srgbClr val="FFFFFF"/>
                </a:solidFill>
                <a:latin typeface="Times New Roman"/>
                <a:cs typeface="Times New Roman"/>
              </a:rPr>
              <a:t>any sum </a:t>
            </a:r>
            <a:r>
              <a:rPr sz="2400" dirty="0">
                <a:solidFill>
                  <a:srgbClr val="FFFFFF"/>
                </a:solidFill>
                <a:latin typeface="Times New Roman"/>
                <a:cs typeface="Times New Roman"/>
              </a:rPr>
              <a:t>to </a:t>
            </a:r>
            <a:r>
              <a:rPr sz="2400" spc="-5" dirty="0">
                <a:solidFill>
                  <a:srgbClr val="FFFFFF"/>
                </a:solidFill>
                <a:latin typeface="Times New Roman"/>
                <a:cs typeface="Times New Roman"/>
              </a:rPr>
              <a:t>which </a:t>
            </a:r>
            <a:r>
              <a:rPr sz="2400" dirty="0">
                <a:solidFill>
                  <a:srgbClr val="FFFFFF"/>
                </a:solidFill>
                <a:latin typeface="Times New Roman"/>
                <a:cs typeface="Times New Roman"/>
              </a:rPr>
              <a:t>the person </a:t>
            </a:r>
            <a:r>
              <a:rPr sz="2400" spc="-5" dirty="0">
                <a:solidFill>
                  <a:srgbClr val="FFFFFF"/>
                </a:solidFill>
                <a:latin typeface="Times New Roman"/>
                <a:cs typeface="Times New Roman"/>
              </a:rPr>
              <a:t>employed </a:t>
            </a:r>
            <a:r>
              <a:rPr sz="2400" dirty="0">
                <a:solidFill>
                  <a:srgbClr val="FFFFFF"/>
                </a:solidFill>
                <a:latin typeface="Times New Roman"/>
                <a:cs typeface="Times New Roman"/>
              </a:rPr>
              <a:t>is entitled under any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scheme framed under </a:t>
            </a:r>
            <a:r>
              <a:rPr sz="2400" dirty="0">
                <a:solidFill>
                  <a:srgbClr val="FFFFFF"/>
                </a:solidFill>
                <a:latin typeface="Times New Roman"/>
                <a:cs typeface="Times New Roman"/>
              </a:rPr>
              <a:t>any law </a:t>
            </a:r>
            <a:r>
              <a:rPr sz="2400" spc="-5" dirty="0">
                <a:solidFill>
                  <a:srgbClr val="FFFFFF"/>
                </a:solidFill>
                <a:latin typeface="Times New Roman"/>
                <a:cs typeface="Times New Roman"/>
              </a:rPr>
              <a:t>for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time </a:t>
            </a:r>
            <a:r>
              <a:rPr sz="2400" dirty="0">
                <a:solidFill>
                  <a:srgbClr val="FFFFFF"/>
                </a:solidFill>
                <a:latin typeface="Times New Roman"/>
                <a:cs typeface="Times New Roman"/>
              </a:rPr>
              <a:t>being </a:t>
            </a:r>
            <a:r>
              <a:rPr sz="2400" spc="5" dirty="0">
                <a:solidFill>
                  <a:srgbClr val="FFFFFF"/>
                </a:solidFill>
                <a:latin typeface="Times New Roman"/>
                <a:cs typeface="Times New Roman"/>
              </a:rPr>
              <a:t>in </a:t>
            </a:r>
            <a:r>
              <a:rPr sz="2400" spc="-5" dirty="0">
                <a:solidFill>
                  <a:srgbClr val="FFFFFF"/>
                </a:solidFill>
                <a:latin typeface="Times New Roman"/>
                <a:cs typeface="Times New Roman"/>
              </a:rPr>
              <a:t>force, </a:t>
            </a:r>
            <a:r>
              <a:rPr sz="2400" dirty="0">
                <a:solidFill>
                  <a:srgbClr val="FFFFFF"/>
                </a:solidFill>
                <a:latin typeface="Times New Roman"/>
                <a:cs typeface="Times New Roman"/>
              </a:rPr>
              <a:t>but </a:t>
            </a:r>
            <a:r>
              <a:rPr sz="2400" spc="-585" dirty="0">
                <a:solidFill>
                  <a:srgbClr val="FFFFFF"/>
                </a:solidFill>
                <a:latin typeface="Times New Roman"/>
                <a:cs typeface="Times New Roman"/>
              </a:rPr>
              <a:t> </a:t>
            </a:r>
            <a:r>
              <a:rPr sz="2400" spc="-5" dirty="0">
                <a:solidFill>
                  <a:srgbClr val="FFFFFF"/>
                </a:solidFill>
                <a:highlight>
                  <a:srgbClr val="008000"/>
                </a:highlight>
                <a:latin typeface="Times New Roman"/>
                <a:cs typeface="Times New Roman"/>
              </a:rPr>
              <a:t>does </a:t>
            </a:r>
            <a:r>
              <a:rPr sz="2400" dirty="0">
                <a:solidFill>
                  <a:srgbClr val="FFFFFF"/>
                </a:solidFill>
                <a:highlight>
                  <a:srgbClr val="008000"/>
                </a:highlight>
                <a:latin typeface="Times New Roman"/>
                <a:cs typeface="Times New Roman"/>
              </a:rPr>
              <a:t>not include</a:t>
            </a:r>
            <a:r>
              <a:rPr sz="2400" spc="-5" dirty="0">
                <a:solidFill>
                  <a:srgbClr val="FFFFFF"/>
                </a:solidFill>
                <a:highlight>
                  <a:srgbClr val="008000"/>
                </a:highlight>
                <a:latin typeface="Times New Roman"/>
                <a:cs typeface="Times New Roman"/>
              </a:rPr>
              <a:t> </a:t>
            </a:r>
            <a:r>
              <a:rPr sz="2400" dirty="0">
                <a:solidFill>
                  <a:srgbClr val="FFFFFF"/>
                </a:solidFill>
                <a:highlight>
                  <a:srgbClr val="008000"/>
                </a:highlight>
                <a:latin typeface="Times New Roman"/>
                <a:cs typeface="Times New Roman"/>
              </a:rPr>
              <a:t>-</a:t>
            </a:r>
            <a:endParaRPr sz="2400" dirty="0">
              <a:highlight>
                <a:srgbClr val="008000"/>
              </a:highlight>
              <a:latin typeface="Times New Roman"/>
              <a:cs typeface="Times New Roman"/>
            </a:endParaRPr>
          </a:p>
          <a:p>
            <a:pPr>
              <a:lnSpc>
                <a:spcPct val="100000"/>
              </a:lnSpc>
              <a:spcBef>
                <a:spcPts val="20"/>
              </a:spcBef>
              <a:buClr>
                <a:srgbClr val="FFFFFF"/>
              </a:buClr>
              <a:buFont typeface="Times New Roman"/>
              <a:buAutoNum type="alphaLcParenBoth" startAt="5"/>
            </a:pPr>
            <a:endParaRPr sz="3000" dirty="0">
              <a:latin typeface="Times New Roman"/>
              <a:cs typeface="Times New Roman"/>
            </a:endParaRPr>
          </a:p>
          <a:p>
            <a:pPr marL="283845" marR="125730" lvl="1">
              <a:lnSpc>
                <a:spcPct val="100000"/>
              </a:lnSpc>
              <a:buAutoNum type="arabicParenBoth"/>
              <a:tabLst>
                <a:tab pos="716280" algn="l"/>
              </a:tabLst>
            </a:pPr>
            <a:r>
              <a:rPr sz="2400" dirty="0">
                <a:solidFill>
                  <a:srgbClr val="FFFFFF"/>
                </a:solidFill>
                <a:latin typeface="Times New Roman"/>
                <a:cs typeface="Times New Roman"/>
              </a:rPr>
              <a:t>any</a:t>
            </a:r>
            <a:r>
              <a:rPr sz="2400" spc="20" dirty="0">
                <a:solidFill>
                  <a:srgbClr val="FFFFFF"/>
                </a:solidFill>
                <a:latin typeface="Times New Roman"/>
                <a:cs typeface="Times New Roman"/>
              </a:rPr>
              <a:t> </a:t>
            </a:r>
            <a:r>
              <a:rPr sz="2400" dirty="0">
                <a:solidFill>
                  <a:srgbClr val="FFFFFF"/>
                </a:solidFill>
                <a:latin typeface="Times New Roman"/>
                <a:cs typeface="Times New Roman"/>
              </a:rPr>
              <a:t>bonus</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(whether</a:t>
            </a:r>
            <a:r>
              <a:rPr sz="2400" spc="5" dirty="0">
                <a:solidFill>
                  <a:srgbClr val="FFFFFF"/>
                </a:solidFill>
                <a:latin typeface="Times New Roman"/>
                <a:cs typeface="Times New Roman"/>
              </a:rPr>
              <a:t> </a:t>
            </a:r>
            <a:r>
              <a:rPr sz="2400" dirty="0">
                <a:solidFill>
                  <a:srgbClr val="FFFFFF"/>
                </a:solidFill>
                <a:latin typeface="Times New Roman"/>
                <a:cs typeface="Times New Roman"/>
              </a:rPr>
              <a:t>under</a:t>
            </a:r>
            <a:r>
              <a:rPr sz="2400" spc="-5" dirty="0">
                <a:solidFill>
                  <a:srgbClr val="FFFFFF"/>
                </a:solidFill>
                <a:latin typeface="Times New Roman"/>
                <a:cs typeface="Times New Roman"/>
              </a:rPr>
              <a:t> </a:t>
            </a:r>
            <a:r>
              <a:rPr sz="2400" dirty="0">
                <a:solidFill>
                  <a:srgbClr val="FFFFFF"/>
                </a:solidFill>
                <a:latin typeface="Times New Roman"/>
                <a:cs typeface="Times New Roman"/>
              </a:rPr>
              <a:t>a</a:t>
            </a:r>
            <a:r>
              <a:rPr sz="2400" spc="-5" dirty="0">
                <a:solidFill>
                  <a:srgbClr val="FFFFFF"/>
                </a:solidFill>
                <a:latin typeface="Times New Roman"/>
                <a:cs typeface="Times New Roman"/>
              </a:rPr>
              <a:t> scheme</a:t>
            </a:r>
            <a:r>
              <a:rPr sz="2400" dirty="0">
                <a:solidFill>
                  <a:srgbClr val="FFFFFF"/>
                </a:solidFill>
                <a:latin typeface="Times New Roman"/>
                <a:cs typeface="Times New Roman"/>
              </a:rPr>
              <a:t> of</a:t>
            </a:r>
            <a:r>
              <a:rPr sz="2400" spc="-15" dirty="0">
                <a:solidFill>
                  <a:srgbClr val="FFFFFF"/>
                </a:solidFill>
                <a:latin typeface="Times New Roman"/>
                <a:cs typeface="Times New Roman"/>
              </a:rPr>
              <a:t> </a:t>
            </a:r>
            <a:r>
              <a:rPr sz="2400" dirty="0">
                <a:solidFill>
                  <a:srgbClr val="FFFFFF"/>
                </a:solidFill>
                <a:latin typeface="Times New Roman"/>
                <a:cs typeface="Times New Roman"/>
              </a:rPr>
              <a:t>profit </a:t>
            </a:r>
            <a:r>
              <a:rPr sz="2400" spc="-5" dirty="0">
                <a:solidFill>
                  <a:srgbClr val="FFFFFF"/>
                </a:solidFill>
                <a:latin typeface="Times New Roman"/>
                <a:cs typeface="Times New Roman"/>
              </a:rPr>
              <a:t>sharing </a:t>
            </a:r>
            <a:r>
              <a:rPr sz="2400" dirty="0">
                <a:solidFill>
                  <a:srgbClr val="FFFFFF"/>
                </a:solidFill>
                <a:latin typeface="Times New Roman"/>
                <a:cs typeface="Times New Roman"/>
              </a:rPr>
              <a:t>or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otherwise)</a:t>
            </a:r>
            <a:r>
              <a:rPr sz="2400" dirty="0">
                <a:solidFill>
                  <a:srgbClr val="FFFFFF"/>
                </a:solidFill>
                <a:latin typeface="Times New Roman"/>
                <a:cs typeface="Times New Roman"/>
              </a:rPr>
              <a:t> </a:t>
            </a:r>
            <a:r>
              <a:rPr sz="2400" spc="-5" dirty="0">
                <a:solidFill>
                  <a:srgbClr val="FFFFFF"/>
                </a:solidFill>
                <a:latin typeface="Times New Roman"/>
                <a:cs typeface="Times New Roman"/>
              </a:rPr>
              <a:t>which</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does</a:t>
            </a:r>
            <a:r>
              <a:rPr sz="2400" dirty="0">
                <a:solidFill>
                  <a:srgbClr val="FFFFFF"/>
                </a:solidFill>
                <a:latin typeface="Times New Roman"/>
                <a:cs typeface="Times New Roman"/>
              </a:rPr>
              <a:t> not</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form</a:t>
            </a:r>
            <a:r>
              <a:rPr sz="2400" spc="-20" dirty="0">
                <a:solidFill>
                  <a:srgbClr val="FFFFFF"/>
                </a:solidFill>
                <a:latin typeface="Times New Roman"/>
                <a:cs typeface="Times New Roman"/>
              </a:rPr>
              <a:t> </a:t>
            </a:r>
            <a:r>
              <a:rPr sz="2400" dirty="0">
                <a:solidFill>
                  <a:srgbClr val="FFFFFF"/>
                </a:solidFill>
                <a:latin typeface="Times New Roman"/>
                <a:cs typeface="Times New Roman"/>
              </a:rPr>
              <a:t>part</a:t>
            </a:r>
            <a:r>
              <a:rPr sz="2400" spc="5" dirty="0">
                <a:solidFill>
                  <a:srgbClr val="FFFFFF"/>
                </a:solidFill>
                <a:latin typeface="Times New Roman"/>
                <a:cs typeface="Times New Roman"/>
              </a:rPr>
              <a:t> </a:t>
            </a:r>
            <a:r>
              <a:rPr sz="2400" dirty="0">
                <a:solidFill>
                  <a:srgbClr val="FFFFFF"/>
                </a:solidFill>
                <a:latin typeface="Times New Roman"/>
                <a:cs typeface="Times New Roman"/>
              </a:rPr>
              <a:t>of</a:t>
            </a:r>
            <a:r>
              <a:rPr sz="2400" spc="-5" dirty="0">
                <a:solidFill>
                  <a:srgbClr val="FFFFFF"/>
                </a:solidFill>
                <a:latin typeface="Times New Roman"/>
                <a:cs typeface="Times New Roman"/>
              </a:rPr>
              <a:t> </a:t>
            </a:r>
            <a:r>
              <a:rPr sz="2400" dirty="0">
                <a:solidFill>
                  <a:srgbClr val="FFFFFF"/>
                </a:solidFill>
                <a:latin typeface="Times New Roman"/>
                <a:cs typeface="Times New Roman"/>
              </a:rPr>
              <a:t>the</a:t>
            </a:r>
            <a:r>
              <a:rPr sz="2400" spc="-5" dirty="0">
                <a:solidFill>
                  <a:srgbClr val="FFFFFF"/>
                </a:solidFill>
                <a:latin typeface="Times New Roman"/>
                <a:cs typeface="Times New Roman"/>
              </a:rPr>
              <a:t> remuneration </a:t>
            </a:r>
            <a:r>
              <a:rPr sz="2400" dirty="0">
                <a:solidFill>
                  <a:srgbClr val="FFFFFF"/>
                </a:solidFill>
                <a:latin typeface="Times New Roman"/>
                <a:cs typeface="Times New Roman"/>
              </a:rPr>
              <a:t> payable</a:t>
            </a:r>
            <a:r>
              <a:rPr sz="2400" spc="-5" dirty="0">
                <a:solidFill>
                  <a:srgbClr val="FFFFFF"/>
                </a:solidFill>
                <a:latin typeface="Times New Roman"/>
                <a:cs typeface="Times New Roman"/>
              </a:rPr>
              <a:t> under</a:t>
            </a:r>
            <a:r>
              <a:rPr sz="2400" spc="5" dirty="0">
                <a:solidFill>
                  <a:srgbClr val="FFFFFF"/>
                </a:solidFill>
                <a:latin typeface="Times New Roman"/>
                <a:cs typeface="Times New Roman"/>
              </a:rPr>
              <a:t>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terms</a:t>
            </a:r>
            <a:r>
              <a:rPr sz="2400" dirty="0">
                <a:solidFill>
                  <a:srgbClr val="FFFFFF"/>
                </a:solidFill>
                <a:latin typeface="Times New Roman"/>
                <a:cs typeface="Times New Roman"/>
              </a:rPr>
              <a:t> of</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employment</a:t>
            </a:r>
            <a:r>
              <a:rPr sz="2400" dirty="0">
                <a:solidFill>
                  <a:srgbClr val="FFFFFF"/>
                </a:solidFill>
                <a:latin typeface="Times New Roman"/>
                <a:cs typeface="Times New Roman"/>
              </a:rPr>
              <a:t> or </a:t>
            </a:r>
            <a:r>
              <a:rPr sz="2400" spc="-5" dirty="0">
                <a:solidFill>
                  <a:srgbClr val="FFFFFF"/>
                </a:solidFill>
                <a:latin typeface="Times New Roman"/>
                <a:cs typeface="Times New Roman"/>
              </a:rPr>
              <a:t>which</a:t>
            </a:r>
            <a:r>
              <a:rPr sz="2400" dirty="0">
                <a:solidFill>
                  <a:srgbClr val="FFFFFF"/>
                </a:solidFill>
                <a:latin typeface="Times New Roman"/>
                <a:cs typeface="Times New Roman"/>
              </a:rPr>
              <a:t> is not </a:t>
            </a:r>
            <a:r>
              <a:rPr sz="2400" spc="5" dirty="0">
                <a:solidFill>
                  <a:srgbClr val="FFFFFF"/>
                </a:solidFill>
                <a:latin typeface="Times New Roman"/>
                <a:cs typeface="Times New Roman"/>
              </a:rPr>
              <a:t> </a:t>
            </a:r>
            <a:r>
              <a:rPr sz="2400" dirty="0">
                <a:solidFill>
                  <a:srgbClr val="FFFFFF"/>
                </a:solidFill>
                <a:latin typeface="Times New Roman"/>
                <a:cs typeface="Times New Roman"/>
              </a:rPr>
              <a:t>payable </a:t>
            </a:r>
            <a:r>
              <a:rPr sz="2400" spc="-5" dirty="0">
                <a:solidFill>
                  <a:srgbClr val="FFFFFF"/>
                </a:solidFill>
                <a:latin typeface="Times New Roman"/>
                <a:cs typeface="Times New Roman"/>
              </a:rPr>
              <a:t>under</a:t>
            </a:r>
            <a:r>
              <a:rPr sz="2400" spc="10" dirty="0">
                <a:solidFill>
                  <a:srgbClr val="FFFFFF"/>
                </a:solidFill>
                <a:latin typeface="Times New Roman"/>
                <a:cs typeface="Times New Roman"/>
              </a:rPr>
              <a:t> </a:t>
            </a:r>
            <a:r>
              <a:rPr sz="2400" dirty="0">
                <a:solidFill>
                  <a:srgbClr val="FFFFFF"/>
                </a:solidFill>
                <a:latin typeface="Times New Roman"/>
                <a:cs typeface="Times New Roman"/>
              </a:rPr>
              <a:t>any</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award</a:t>
            </a:r>
            <a:r>
              <a:rPr sz="2400" spc="5" dirty="0">
                <a:solidFill>
                  <a:srgbClr val="FFFFFF"/>
                </a:solidFill>
                <a:latin typeface="Times New Roman"/>
                <a:cs typeface="Times New Roman"/>
              </a:rPr>
              <a:t> </a:t>
            </a:r>
            <a:r>
              <a:rPr sz="2400" dirty="0">
                <a:solidFill>
                  <a:srgbClr val="FFFFFF"/>
                </a:solidFill>
                <a:latin typeface="Times New Roman"/>
                <a:cs typeface="Times New Roman"/>
              </a:rPr>
              <a:t>or </a:t>
            </a:r>
            <a:r>
              <a:rPr sz="2400" spc="-5" dirty="0">
                <a:solidFill>
                  <a:srgbClr val="FFFFFF"/>
                </a:solidFill>
                <a:latin typeface="Times New Roman"/>
                <a:cs typeface="Times New Roman"/>
              </a:rPr>
              <a:t>settlement</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between</a:t>
            </a:r>
            <a:r>
              <a:rPr sz="2400" dirty="0">
                <a:solidFill>
                  <a:srgbClr val="FFFFFF"/>
                </a:solidFill>
                <a:latin typeface="Times New Roman"/>
                <a:cs typeface="Times New Roman"/>
              </a:rPr>
              <a:t> the parties</a:t>
            </a:r>
            <a:r>
              <a:rPr sz="2400" spc="-10" dirty="0">
                <a:solidFill>
                  <a:srgbClr val="FFFFFF"/>
                </a:solidFill>
                <a:latin typeface="Times New Roman"/>
                <a:cs typeface="Times New Roman"/>
              </a:rPr>
              <a:t> </a:t>
            </a:r>
            <a:r>
              <a:rPr sz="2400" dirty="0">
                <a:solidFill>
                  <a:srgbClr val="FFFFFF"/>
                </a:solidFill>
                <a:latin typeface="Times New Roman"/>
                <a:cs typeface="Times New Roman"/>
              </a:rPr>
              <a:t>or </a:t>
            </a:r>
            <a:r>
              <a:rPr sz="2400" spc="-585" dirty="0">
                <a:solidFill>
                  <a:srgbClr val="FFFFFF"/>
                </a:solidFill>
                <a:latin typeface="Times New Roman"/>
                <a:cs typeface="Times New Roman"/>
              </a:rPr>
              <a:t> </a:t>
            </a:r>
            <a:r>
              <a:rPr sz="2400" dirty="0">
                <a:solidFill>
                  <a:srgbClr val="FFFFFF"/>
                </a:solidFill>
                <a:latin typeface="Times New Roman"/>
                <a:cs typeface="Times New Roman"/>
              </a:rPr>
              <a:t>order</a:t>
            </a:r>
            <a:r>
              <a:rPr sz="2400" spc="-5" dirty="0">
                <a:solidFill>
                  <a:srgbClr val="FFFFFF"/>
                </a:solidFill>
                <a:latin typeface="Times New Roman"/>
                <a:cs typeface="Times New Roman"/>
              </a:rPr>
              <a:t> </a:t>
            </a:r>
            <a:r>
              <a:rPr sz="2400" dirty="0">
                <a:solidFill>
                  <a:srgbClr val="FFFFFF"/>
                </a:solidFill>
                <a:latin typeface="Times New Roman"/>
                <a:cs typeface="Times New Roman"/>
              </a:rPr>
              <a:t>of a</a:t>
            </a:r>
            <a:r>
              <a:rPr sz="2400" spc="-5" dirty="0">
                <a:solidFill>
                  <a:srgbClr val="FFFFFF"/>
                </a:solidFill>
                <a:latin typeface="Times New Roman"/>
                <a:cs typeface="Times New Roman"/>
              </a:rPr>
              <a:t> </a:t>
            </a:r>
            <a:r>
              <a:rPr sz="2400" dirty="0">
                <a:solidFill>
                  <a:srgbClr val="FFFFFF"/>
                </a:solidFill>
                <a:latin typeface="Times New Roman"/>
                <a:cs typeface="Times New Roman"/>
              </a:rPr>
              <a:t>court;</a:t>
            </a:r>
            <a:endParaRPr sz="2400" dirty="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415290"/>
            <a:ext cx="7818755" cy="5083810"/>
          </a:xfrm>
          <a:prstGeom prst="rect">
            <a:avLst/>
          </a:prstGeom>
        </p:spPr>
        <p:txBody>
          <a:bodyPr vert="horz" wrap="square" lIns="0" tIns="12700" rIns="0" bIns="0" rtlCol="0">
            <a:spAutoFit/>
          </a:bodyPr>
          <a:lstStyle/>
          <a:p>
            <a:pPr marL="284480" marR="34290" indent="-271780">
              <a:lnSpc>
                <a:spcPct val="100000"/>
              </a:lnSpc>
              <a:spcBef>
                <a:spcPts val="100"/>
              </a:spcBef>
              <a:buAutoNum type="arabicParenBoth" startAt="2"/>
              <a:tabLst>
                <a:tab pos="445770" algn="l"/>
              </a:tabLst>
            </a:pPr>
            <a:r>
              <a:rPr sz="2400" dirty="0">
                <a:solidFill>
                  <a:srgbClr val="FFFFFF"/>
                </a:solidFill>
                <a:latin typeface="Times New Roman"/>
                <a:cs typeface="Times New Roman"/>
              </a:rPr>
              <a:t>the</a:t>
            </a:r>
            <a:r>
              <a:rPr sz="2400" spc="-5" dirty="0">
                <a:solidFill>
                  <a:srgbClr val="FFFFFF"/>
                </a:solidFill>
                <a:latin typeface="Times New Roman"/>
                <a:cs typeface="Times New Roman"/>
              </a:rPr>
              <a:t> </a:t>
            </a:r>
            <a:r>
              <a:rPr sz="2400" dirty="0">
                <a:solidFill>
                  <a:srgbClr val="FFFFFF"/>
                </a:solidFill>
                <a:latin typeface="Times New Roman"/>
                <a:cs typeface="Times New Roman"/>
              </a:rPr>
              <a:t>value</a:t>
            </a:r>
            <a:r>
              <a:rPr sz="2400" spc="-5" dirty="0">
                <a:solidFill>
                  <a:srgbClr val="FFFFFF"/>
                </a:solidFill>
                <a:latin typeface="Times New Roman"/>
                <a:cs typeface="Times New Roman"/>
              </a:rPr>
              <a:t> </a:t>
            </a:r>
            <a:r>
              <a:rPr sz="2400" dirty="0">
                <a:solidFill>
                  <a:srgbClr val="FFFFFF"/>
                </a:solidFill>
                <a:latin typeface="Times New Roman"/>
                <a:cs typeface="Times New Roman"/>
              </a:rPr>
              <a:t>of any</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house-accommodation</a:t>
            </a:r>
            <a:r>
              <a:rPr sz="2400" dirty="0">
                <a:solidFill>
                  <a:srgbClr val="FFFFFF"/>
                </a:solidFill>
                <a:latin typeface="Times New Roman"/>
                <a:cs typeface="Times New Roman"/>
              </a:rPr>
              <a:t> or</a:t>
            </a:r>
            <a:r>
              <a:rPr sz="2400" spc="-5" dirty="0">
                <a:solidFill>
                  <a:srgbClr val="FFFFFF"/>
                </a:solidFill>
                <a:latin typeface="Times New Roman"/>
                <a:cs typeface="Times New Roman"/>
              </a:rPr>
              <a:t> </a:t>
            </a:r>
            <a:r>
              <a:rPr sz="2400" dirty="0">
                <a:solidFill>
                  <a:srgbClr val="FFFFFF"/>
                </a:solidFill>
                <a:latin typeface="Times New Roman"/>
                <a:cs typeface="Times New Roman"/>
              </a:rPr>
              <a:t>of</a:t>
            </a:r>
            <a:r>
              <a:rPr sz="2400" spc="-10" dirty="0">
                <a:solidFill>
                  <a:srgbClr val="FFFFFF"/>
                </a:solidFill>
                <a:latin typeface="Times New Roman"/>
                <a:cs typeface="Times New Roman"/>
              </a:rPr>
              <a:t>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supply</a:t>
            </a:r>
            <a:r>
              <a:rPr sz="2400" spc="25" dirty="0">
                <a:solidFill>
                  <a:srgbClr val="FFFFFF"/>
                </a:solidFill>
                <a:latin typeface="Times New Roman"/>
                <a:cs typeface="Times New Roman"/>
              </a:rPr>
              <a:t> </a:t>
            </a:r>
            <a:r>
              <a:rPr sz="2400" dirty="0">
                <a:solidFill>
                  <a:srgbClr val="FFFFFF"/>
                </a:solidFill>
                <a:latin typeface="Times New Roman"/>
                <a:cs typeface="Times New Roman"/>
              </a:rPr>
              <a:t>of </a:t>
            </a:r>
            <a:r>
              <a:rPr sz="2400" spc="5" dirty="0">
                <a:solidFill>
                  <a:srgbClr val="FFFFFF"/>
                </a:solidFill>
                <a:latin typeface="Times New Roman"/>
                <a:cs typeface="Times New Roman"/>
              </a:rPr>
              <a:t> </a:t>
            </a:r>
            <a:r>
              <a:rPr sz="2400" dirty="0">
                <a:solidFill>
                  <a:srgbClr val="FFFFFF"/>
                </a:solidFill>
                <a:latin typeface="Times New Roman"/>
                <a:cs typeface="Times New Roman"/>
              </a:rPr>
              <a:t>light </a:t>
            </a:r>
            <a:r>
              <a:rPr sz="2400" spc="-5" dirty="0">
                <a:solidFill>
                  <a:srgbClr val="FFFFFF"/>
                </a:solidFill>
                <a:latin typeface="Times New Roman"/>
                <a:cs typeface="Times New Roman"/>
              </a:rPr>
              <a:t>water medical </a:t>
            </a:r>
            <a:r>
              <a:rPr sz="2400" dirty="0">
                <a:solidFill>
                  <a:srgbClr val="FFFFFF"/>
                </a:solidFill>
                <a:latin typeface="Times New Roman"/>
                <a:cs typeface="Times New Roman"/>
              </a:rPr>
              <a:t>attendance or other </a:t>
            </a:r>
            <a:r>
              <a:rPr sz="2400" spc="-5" dirty="0">
                <a:solidFill>
                  <a:srgbClr val="FFFFFF"/>
                </a:solidFill>
                <a:latin typeface="Times New Roman"/>
                <a:cs typeface="Times New Roman"/>
              </a:rPr>
              <a:t>amenity </a:t>
            </a:r>
            <a:r>
              <a:rPr sz="2400" dirty="0">
                <a:solidFill>
                  <a:srgbClr val="FFFFFF"/>
                </a:solidFill>
                <a:latin typeface="Times New Roman"/>
                <a:cs typeface="Times New Roman"/>
              </a:rPr>
              <a:t>or of any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service </a:t>
            </a:r>
            <a:r>
              <a:rPr sz="2400" dirty="0">
                <a:solidFill>
                  <a:srgbClr val="FFFFFF"/>
                </a:solidFill>
                <a:latin typeface="Times New Roman"/>
                <a:cs typeface="Times New Roman"/>
              </a:rPr>
              <a:t>excluded </a:t>
            </a:r>
            <a:r>
              <a:rPr sz="2400" spc="-5" dirty="0">
                <a:solidFill>
                  <a:srgbClr val="FFFFFF"/>
                </a:solidFill>
                <a:latin typeface="Times New Roman"/>
                <a:cs typeface="Times New Roman"/>
              </a:rPr>
              <a:t>from</a:t>
            </a:r>
            <a:r>
              <a:rPr sz="2400" spc="-20" dirty="0">
                <a:solidFill>
                  <a:srgbClr val="FFFFFF"/>
                </a:solidFill>
                <a:latin typeface="Times New Roman"/>
                <a:cs typeface="Times New Roman"/>
              </a:rPr>
              <a:t> </a:t>
            </a:r>
            <a:r>
              <a:rPr sz="2400" dirty="0">
                <a:solidFill>
                  <a:srgbClr val="FFFFFF"/>
                </a:solidFill>
                <a:latin typeface="Times New Roman"/>
                <a:cs typeface="Times New Roman"/>
              </a:rPr>
              <a:t>the</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computation</a:t>
            </a:r>
            <a:r>
              <a:rPr sz="2400" dirty="0">
                <a:solidFill>
                  <a:srgbClr val="FFFFFF"/>
                </a:solidFill>
                <a:latin typeface="Times New Roman"/>
                <a:cs typeface="Times New Roman"/>
              </a:rPr>
              <a:t> of</a:t>
            </a:r>
            <a:r>
              <a:rPr sz="2400" spc="-5" dirty="0">
                <a:solidFill>
                  <a:srgbClr val="FFFFFF"/>
                </a:solidFill>
                <a:latin typeface="Times New Roman"/>
                <a:cs typeface="Times New Roman"/>
              </a:rPr>
              <a:t> wages </a:t>
            </a:r>
            <a:r>
              <a:rPr sz="2400" dirty="0">
                <a:solidFill>
                  <a:srgbClr val="FFFFFF"/>
                </a:solidFill>
                <a:latin typeface="Times New Roman"/>
                <a:cs typeface="Times New Roman"/>
              </a:rPr>
              <a:t>by</a:t>
            </a:r>
            <a:r>
              <a:rPr sz="2400" spc="25" dirty="0">
                <a:solidFill>
                  <a:srgbClr val="FFFFFF"/>
                </a:solidFill>
                <a:latin typeface="Times New Roman"/>
                <a:cs typeface="Times New Roman"/>
              </a:rPr>
              <a:t> </a:t>
            </a:r>
            <a:r>
              <a:rPr sz="2400" dirty="0">
                <a:solidFill>
                  <a:srgbClr val="FFFFFF"/>
                </a:solidFill>
                <a:latin typeface="Times New Roman"/>
                <a:cs typeface="Times New Roman"/>
              </a:rPr>
              <a:t>a </a:t>
            </a:r>
            <a:r>
              <a:rPr sz="2400" spc="-5" dirty="0">
                <a:solidFill>
                  <a:srgbClr val="FFFFFF"/>
                </a:solidFill>
                <a:latin typeface="Times New Roman"/>
                <a:cs typeface="Times New Roman"/>
              </a:rPr>
              <a:t>general </a:t>
            </a:r>
            <a:r>
              <a:rPr sz="2400" spc="-585" dirty="0">
                <a:solidFill>
                  <a:srgbClr val="FFFFFF"/>
                </a:solidFill>
                <a:latin typeface="Times New Roman"/>
                <a:cs typeface="Times New Roman"/>
              </a:rPr>
              <a:t> </a:t>
            </a:r>
            <a:r>
              <a:rPr sz="2400" dirty="0">
                <a:solidFill>
                  <a:srgbClr val="FFFFFF"/>
                </a:solidFill>
                <a:latin typeface="Times New Roman"/>
                <a:cs typeface="Times New Roman"/>
              </a:rPr>
              <a:t>or</a:t>
            </a:r>
            <a:r>
              <a:rPr sz="2400" spc="-5" dirty="0">
                <a:solidFill>
                  <a:srgbClr val="FFFFFF"/>
                </a:solidFill>
                <a:latin typeface="Times New Roman"/>
                <a:cs typeface="Times New Roman"/>
              </a:rPr>
              <a:t> </a:t>
            </a:r>
            <a:r>
              <a:rPr sz="2400" dirty="0">
                <a:solidFill>
                  <a:srgbClr val="FFFFFF"/>
                </a:solidFill>
                <a:latin typeface="Times New Roman"/>
                <a:cs typeface="Times New Roman"/>
              </a:rPr>
              <a:t>special order</a:t>
            </a:r>
            <a:r>
              <a:rPr sz="2400" spc="-5" dirty="0">
                <a:solidFill>
                  <a:srgbClr val="FFFFFF"/>
                </a:solidFill>
                <a:latin typeface="Times New Roman"/>
                <a:cs typeface="Times New Roman"/>
              </a:rPr>
              <a:t> </a:t>
            </a:r>
            <a:r>
              <a:rPr sz="2400" dirty="0">
                <a:solidFill>
                  <a:srgbClr val="FFFFFF"/>
                </a:solidFill>
                <a:latin typeface="Times New Roman"/>
                <a:cs typeface="Times New Roman"/>
              </a:rPr>
              <a:t>of</a:t>
            </a:r>
            <a:r>
              <a:rPr sz="2400" spc="-10" dirty="0">
                <a:solidFill>
                  <a:srgbClr val="FFFFFF"/>
                </a:solidFill>
                <a:latin typeface="Times New Roman"/>
                <a:cs typeface="Times New Roman"/>
              </a:rPr>
              <a:t> </a:t>
            </a:r>
            <a:r>
              <a:rPr sz="2400" dirty="0">
                <a:solidFill>
                  <a:srgbClr val="FFFFFF"/>
                </a:solidFill>
                <a:latin typeface="Times New Roman"/>
                <a:cs typeface="Times New Roman"/>
              </a:rPr>
              <a:t>the State</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Government;</a:t>
            </a:r>
            <a:endParaRPr sz="2400">
              <a:latin typeface="Times New Roman"/>
              <a:cs typeface="Times New Roman"/>
            </a:endParaRPr>
          </a:p>
          <a:p>
            <a:pPr marL="284480" marR="502284" indent="-271780">
              <a:lnSpc>
                <a:spcPct val="100000"/>
              </a:lnSpc>
              <a:spcBef>
                <a:spcPts val="590"/>
              </a:spcBef>
              <a:buAutoNum type="arabicParenBoth" startAt="2"/>
              <a:tabLst>
                <a:tab pos="445770" algn="l"/>
              </a:tabLst>
            </a:pPr>
            <a:r>
              <a:rPr sz="2400" spc="-5" dirty="0">
                <a:solidFill>
                  <a:srgbClr val="FFFFFF"/>
                </a:solidFill>
                <a:latin typeface="Times New Roman"/>
                <a:cs typeface="Times New Roman"/>
              </a:rPr>
              <a:t>any</a:t>
            </a:r>
            <a:r>
              <a:rPr sz="2400" spc="15" dirty="0">
                <a:solidFill>
                  <a:srgbClr val="FFFFFF"/>
                </a:solidFill>
                <a:latin typeface="Times New Roman"/>
                <a:cs typeface="Times New Roman"/>
              </a:rPr>
              <a:t> </a:t>
            </a:r>
            <a:r>
              <a:rPr sz="2400" dirty="0">
                <a:solidFill>
                  <a:srgbClr val="FFFFFF"/>
                </a:solidFill>
                <a:latin typeface="Times New Roman"/>
                <a:cs typeface="Times New Roman"/>
              </a:rPr>
              <a:t>contribution paid</a:t>
            </a:r>
            <a:r>
              <a:rPr sz="2400" spc="-5" dirty="0">
                <a:solidFill>
                  <a:srgbClr val="FFFFFF"/>
                </a:solidFill>
                <a:latin typeface="Times New Roman"/>
                <a:cs typeface="Times New Roman"/>
              </a:rPr>
              <a:t> </a:t>
            </a:r>
            <a:r>
              <a:rPr sz="2400" dirty="0">
                <a:solidFill>
                  <a:srgbClr val="FFFFFF"/>
                </a:solidFill>
                <a:latin typeface="Times New Roman"/>
                <a:cs typeface="Times New Roman"/>
              </a:rPr>
              <a:t>by</a:t>
            </a:r>
            <a:r>
              <a:rPr sz="2400" spc="10" dirty="0">
                <a:solidFill>
                  <a:srgbClr val="FFFFFF"/>
                </a:solidFill>
                <a:latin typeface="Times New Roman"/>
                <a:cs typeface="Times New Roman"/>
              </a:rPr>
              <a:t> </a:t>
            </a:r>
            <a:r>
              <a:rPr sz="2400" dirty="0">
                <a:solidFill>
                  <a:srgbClr val="FFFFFF"/>
                </a:solidFill>
                <a:latin typeface="Times New Roman"/>
                <a:cs typeface="Times New Roman"/>
              </a:rPr>
              <a:t>the</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employer</a:t>
            </a:r>
            <a:r>
              <a:rPr sz="2400" dirty="0">
                <a:solidFill>
                  <a:srgbClr val="FFFFFF"/>
                </a:solidFill>
                <a:latin typeface="Times New Roman"/>
                <a:cs typeface="Times New Roman"/>
              </a:rPr>
              <a:t> to</a:t>
            </a:r>
            <a:r>
              <a:rPr sz="2400" spc="-5" dirty="0">
                <a:solidFill>
                  <a:srgbClr val="FFFFFF"/>
                </a:solidFill>
                <a:latin typeface="Times New Roman"/>
                <a:cs typeface="Times New Roman"/>
              </a:rPr>
              <a:t> </a:t>
            </a:r>
            <a:r>
              <a:rPr sz="2400" dirty="0">
                <a:solidFill>
                  <a:srgbClr val="FFFFFF"/>
                </a:solidFill>
                <a:latin typeface="Times New Roman"/>
                <a:cs typeface="Times New Roman"/>
              </a:rPr>
              <a:t>any</a:t>
            </a:r>
            <a:r>
              <a:rPr sz="2400" spc="10" dirty="0">
                <a:solidFill>
                  <a:srgbClr val="FFFFFF"/>
                </a:solidFill>
                <a:latin typeface="Times New Roman"/>
                <a:cs typeface="Times New Roman"/>
              </a:rPr>
              <a:t> </a:t>
            </a:r>
            <a:r>
              <a:rPr sz="2400" dirty="0">
                <a:solidFill>
                  <a:srgbClr val="FFFFFF"/>
                </a:solidFill>
                <a:latin typeface="Times New Roman"/>
                <a:cs typeface="Times New Roman"/>
              </a:rPr>
              <a:t>pension</a:t>
            </a:r>
            <a:r>
              <a:rPr sz="2400" spc="-5" dirty="0">
                <a:solidFill>
                  <a:srgbClr val="FFFFFF"/>
                </a:solidFill>
                <a:latin typeface="Times New Roman"/>
                <a:cs typeface="Times New Roman"/>
              </a:rPr>
              <a:t> </a:t>
            </a:r>
            <a:r>
              <a:rPr sz="2400" dirty="0">
                <a:solidFill>
                  <a:srgbClr val="FFFFFF"/>
                </a:solidFill>
                <a:latin typeface="Times New Roman"/>
                <a:cs typeface="Times New Roman"/>
              </a:rPr>
              <a:t>or </a:t>
            </a:r>
            <a:r>
              <a:rPr sz="2400" spc="-585" dirty="0">
                <a:solidFill>
                  <a:srgbClr val="FFFFFF"/>
                </a:solidFill>
                <a:latin typeface="Times New Roman"/>
                <a:cs typeface="Times New Roman"/>
              </a:rPr>
              <a:t> </a:t>
            </a:r>
            <a:r>
              <a:rPr sz="2400" dirty="0">
                <a:solidFill>
                  <a:srgbClr val="FFFFFF"/>
                </a:solidFill>
                <a:latin typeface="Times New Roman"/>
                <a:cs typeface="Times New Roman"/>
              </a:rPr>
              <a:t>provident</a:t>
            </a:r>
            <a:r>
              <a:rPr sz="2400" spc="-5" dirty="0">
                <a:solidFill>
                  <a:srgbClr val="FFFFFF"/>
                </a:solidFill>
                <a:latin typeface="Times New Roman"/>
                <a:cs typeface="Times New Roman"/>
              </a:rPr>
              <a:t> fund </a:t>
            </a:r>
            <a:r>
              <a:rPr sz="2400" dirty="0">
                <a:solidFill>
                  <a:srgbClr val="FFFFFF"/>
                </a:solidFill>
                <a:latin typeface="Times New Roman"/>
                <a:cs typeface="Times New Roman"/>
              </a:rPr>
              <a:t>and the</a:t>
            </a:r>
            <a:r>
              <a:rPr sz="2400" spc="-5" dirty="0">
                <a:solidFill>
                  <a:srgbClr val="FFFFFF"/>
                </a:solidFill>
                <a:latin typeface="Times New Roman"/>
                <a:cs typeface="Times New Roman"/>
              </a:rPr>
              <a:t> </a:t>
            </a:r>
            <a:r>
              <a:rPr sz="2400" dirty="0">
                <a:solidFill>
                  <a:srgbClr val="FFFFFF"/>
                </a:solidFill>
                <a:latin typeface="Times New Roman"/>
                <a:cs typeface="Times New Roman"/>
              </a:rPr>
              <a:t>interest</a:t>
            </a:r>
            <a:r>
              <a:rPr sz="2400" spc="-5" dirty="0">
                <a:solidFill>
                  <a:srgbClr val="FFFFFF"/>
                </a:solidFill>
                <a:latin typeface="Times New Roman"/>
                <a:cs typeface="Times New Roman"/>
              </a:rPr>
              <a:t> which</a:t>
            </a:r>
            <a:r>
              <a:rPr sz="2400" dirty="0">
                <a:solidFill>
                  <a:srgbClr val="FFFFFF"/>
                </a:solidFill>
                <a:latin typeface="Times New Roman"/>
                <a:cs typeface="Times New Roman"/>
              </a:rPr>
              <a:t> </a:t>
            </a:r>
            <a:r>
              <a:rPr sz="2400" spc="-10" dirty="0">
                <a:solidFill>
                  <a:srgbClr val="FFFFFF"/>
                </a:solidFill>
                <a:latin typeface="Times New Roman"/>
                <a:cs typeface="Times New Roman"/>
              </a:rPr>
              <a:t>may</a:t>
            </a:r>
            <a:r>
              <a:rPr sz="2400" spc="10" dirty="0">
                <a:solidFill>
                  <a:srgbClr val="FFFFFF"/>
                </a:solidFill>
                <a:latin typeface="Times New Roman"/>
                <a:cs typeface="Times New Roman"/>
              </a:rPr>
              <a:t> </a:t>
            </a:r>
            <a:r>
              <a:rPr sz="2400" dirty="0">
                <a:solidFill>
                  <a:srgbClr val="FFFFFF"/>
                </a:solidFill>
                <a:latin typeface="Times New Roman"/>
                <a:cs typeface="Times New Roman"/>
              </a:rPr>
              <a:t>have</a:t>
            </a:r>
            <a:r>
              <a:rPr sz="2400" spc="-5" dirty="0">
                <a:solidFill>
                  <a:srgbClr val="FFFFFF"/>
                </a:solidFill>
                <a:latin typeface="Times New Roman"/>
                <a:cs typeface="Times New Roman"/>
              </a:rPr>
              <a:t> accrued </a:t>
            </a:r>
            <a:r>
              <a:rPr sz="2400" dirty="0">
                <a:solidFill>
                  <a:srgbClr val="FFFFFF"/>
                </a:solidFill>
                <a:latin typeface="Times New Roman"/>
                <a:cs typeface="Times New Roman"/>
              </a:rPr>
              <a:t> thereon;</a:t>
            </a:r>
            <a:endParaRPr sz="2400">
              <a:latin typeface="Times New Roman"/>
              <a:cs typeface="Times New Roman"/>
            </a:endParaRPr>
          </a:p>
          <a:p>
            <a:pPr marL="284480" marR="750570" indent="-271780">
              <a:lnSpc>
                <a:spcPct val="100000"/>
              </a:lnSpc>
              <a:spcBef>
                <a:spcPts val="600"/>
              </a:spcBef>
              <a:buAutoNum type="arabicParenBoth" startAt="2"/>
              <a:tabLst>
                <a:tab pos="445770" algn="l"/>
              </a:tabLst>
            </a:pPr>
            <a:r>
              <a:rPr sz="2400" spc="-5" dirty="0">
                <a:solidFill>
                  <a:srgbClr val="FFFFFF"/>
                </a:solidFill>
                <a:latin typeface="Times New Roman"/>
                <a:cs typeface="Times New Roman"/>
              </a:rPr>
              <a:t>any</a:t>
            </a:r>
            <a:r>
              <a:rPr sz="2400" spc="20" dirty="0">
                <a:solidFill>
                  <a:srgbClr val="FFFFFF"/>
                </a:solidFill>
                <a:latin typeface="Times New Roman"/>
                <a:cs typeface="Times New Roman"/>
              </a:rPr>
              <a:t> </a:t>
            </a:r>
            <a:r>
              <a:rPr sz="2400" dirty="0">
                <a:solidFill>
                  <a:srgbClr val="FFFFFF"/>
                </a:solidFill>
                <a:latin typeface="Times New Roman"/>
                <a:cs typeface="Times New Roman"/>
              </a:rPr>
              <a:t>travelling </a:t>
            </a:r>
            <a:r>
              <a:rPr sz="2400" spc="-5" dirty="0">
                <a:solidFill>
                  <a:srgbClr val="FFFFFF"/>
                </a:solidFill>
                <a:latin typeface="Times New Roman"/>
                <a:cs typeface="Times New Roman"/>
              </a:rPr>
              <a:t>allowance</a:t>
            </a:r>
            <a:r>
              <a:rPr sz="2400" dirty="0">
                <a:solidFill>
                  <a:srgbClr val="FFFFFF"/>
                </a:solidFill>
                <a:latin typeface="Times New Roman"/>
                <a:cs typeface="Times New Roman"/>
              </a:rPr>
              <a:t> or</a:t>
            </a:r>
            <a:r>
              <a:rPr sz="2400" spc="5" dirty="0">
                <a:solidFill>
                  <a:srgbClr val="FFFFFF"/>
                </a:solidFill>
                <a:latin typeface="Times New Roman"/>
                <a:cs typeface="Times New Roman"/>
              </a:rPr>
              <a:t> </a:t>
            </a:r>
            <a:r>
              <a:rPr sz="2400" dirty="0">
                <a:solidFill>
                  <a:srgbClr val="FFFFFF"/>
                </a:solidFill>
                <a:latin typeface="Times New Roman"/>
                <a:cs typeface="Times New Roman"/>
              </a:rPr>
              <a:t>the</a:t>
            </a:r>
            <a:r>
              <a:rPr sz="2400" spc="-5" dirty="0">
                <a:solidFill>
                  <a:srgbClr val="FFFFFF"/>
                </a:solidFill>
                <a:latin typeface="Times New Roman"/>
                <a:cs typeface="Times New Roman"/>
              </a:rPr>
              <a:t> value</a:t>
            </a:r>
            <a:r>
              <a:rPr sz="2400" dirty="0">
                <a:solidFill>
                  <a:srgbClr val="FFFFFF"/>
                </a:solidFill>
                <a:latin typeface="Times New Roman"/>
                <a:cs typeface="Times New Roman"/>
              </a:rPr>
              <a:t> of</a:t>
            </a:r>
            <a:r>
              <a:rPr sz="2400" spc="-5" dirty="0">
                <a:solidFill>
                  <a:srgbClr val="FFFFFF"/>
                </a:solidFill>
                <a:latin typeface="Times New Roman"/>
                <a:cs typeface="Times New Roman"/>
              </a:rPr>
              <a:t> any</a:t>
            </a:r>
            <a:r>
              <a:rPr sz="2400" spc="25" dirty="0">
                <a:solidFill>
                  <a:srgbClr val="FFFFFF"/>
                </a:solidFill>
                <a:latin typeface="Times New Roman"/>
                <a:cs typeface="Times New Roman"/>
              </a:rPr>
              <a:t> </a:t>
            </a:r>
            <a:r>
              <a:rPr sz="2400" dirty="0">
                <a:solidFill>
                  <a:srgbClr val="FFFFFF"/>
                </a:solidFill>
                <a:latin typeface="Times New Roman"/>
                <a:cs typeface="Times New Roman"/>
              </a:rPr>
              <a:t>travelling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concession;</a:t>
            </a:r>
            <a:endParaRPr sz="2400">
              <a:latin typeface="Times New Roman"/>
              <a:cs typeface="Times New Roman"/>
            </a:endParaRPr>
          </a:p>
          <a:p>
            <a:pPr marL="284480" marR="5080" indent="-271780">
              <a:lnSpc>
                <a:spcPct val="100000"/>
              </a:lnSpc>
              <a:spcBef>
                <a:spcPts val="600"/>
              </a:spcBef>
              <a:buAutoNum type="arabicParenBoth" startAt="2"/>
              <a:tabLst>
                <a:tab pos="445770" algn="l"/>
              </a:tabLst>
            </a:pPr>
            <a:r>
              <a:rPr sz="2400" spc="-5" dirty="0">
                <a:solidFill>
                  <a:srgbClr val="FFFFFF"/>
                </a:solidFill>
                <a:latin typeface="Times New Roman"/>
                <a:cs typeface="Times New Roman"/>
              </a:rPr>
              <a:t>any</a:t>
            </a:r>
            <a:r>
              <a:rPr sz="2400" spc="20" dirty="0">
                <a:solidFill>
                  <a:srgbClr val="FFFFFF"/>
                </a:solidFill>
                <a:latin typeface="Times New Roman"/>
                <a:cs typeface="Times New Roman"/>
              </a:rPr>
              <a:t> </a:t>
            </a:r>
            <a:r>
              <a:rPr sz="2400" spc="-5" dirty="0">
                <a:solidFill>
                  <a:srgbClr val="FFFFFF"/>
                </a:solidFill>
                <a:latin typeface="Times New Roman"/>
                <a:cs typeface="Times New Roman"/>
              </a:rPr>
              <a:t>sum</a:t>
            </a:r>
            <a:r>
              <a:rPr sz="2400" spc="-20" dirty="0">
                <a:solidFill>
                  <a:srgbClr val="FFFFFF"/>
                </a:solidFill>
                <a:latin typeface="Times New Roman"/>
                <a:cs typeface="Times New Roman"/>
              </a:rPr>
              <a:t> </a:t>
            </a:r>
            <a:r>
              <a:rPr sz="2400" dirty="0">
                <a:solidFill>
                  <a:srgbClr val="FFFFFF"/>
                </a:solidFill>
                <a:latin typeface="Times New Roman"/>
                <a:cs typeface="Times New Roman"/>
              </a:rPr>
              <a:t>paid to</a:t>
            </a:r>
            <a:r>
              <a:rPr sz="2400" spc="-10" dirty="0">
                <a:solidFill>
                  <a:srgbClr val="FFFFFF"/>
                </a:solidFill>
                <a:latin typeface="Times New Roman"/>
                <a:cs typeface="Times New Roman"/>
              </a:rPr>
              <a:t> </a:t>
            </a:r>
            <a:r>
              <a:rPr sz="2400" dirty="0">
                <a:solidFill>
                  <a:srgbClr val="FFFFFF"/>
                </a:solidFill>
                <a:latin typeface="Times New Roman"/>
                <a:cs typeface="Times New Roman"/>
              </a:rPr>
              <a:t>the</a:t>
            </a:r>
            <a:r>
              <a:rPr sz="2400" spc="-5" dirty="0">
                <a:solidFill>
                  <a:srgbClr val="FFFFFF"/>
                </a:solidFill>
                <a:latin typeface="Times New Roman"/>
                <a:cs typeface="Times New Roman"/>
              </a:rPr>
              <a:t> </a:t>
            </a:r>
            <a:r>
              <a:rPr sz="2400" dirty="0">
                <a:solidFill>
                  <a:srgbClr val="FFFFFF"/>
                </a:solidFill>
                <a:latin typeface="Times New Roman"/>
                <a:cs typeface="Times New Roman"/>
              </a:rPr>
              <a:t>employed</a:t>
            </a:r>
            <a:r>
              <a:rPr sz="2400" spc="-5" dirty="0">
                <a:solidFill>
                  <a:srgbClr val="FFFFFF"/>
                </a:solidFill>
                <a:latin typeface="Times New Roman"/>
                <a:cs typeface="Times New Roman"/>
              </a:rPr>
              <a:t> person</a:t>
            </a:r>
            <a:r>
              <a:rPr sz="2400" dirty="0">
                <a:solidFill>
                  <a:srgbClr val="FFFFFF"/>
                </a:solidFill>
                <a:latin typeface="Times New Roman"/>
                <a:cs typeface="Times New Roman"/>
              </a:rPr>
              <a:t> to</a:t>
            </a:r>
            <a:r>
              <a:rPr sz="2400" spc="-10" dirty="0">
                <a:solidFill>
                  <a:srgbClr val="FFFFFF"/>
                </a:solidFill>
                <a:latin typeface="Times New Roman"/>
                <a:cs typeface="Times New Roman"/>
              </a:rPr>
              <a:t> </a:t>
            </a:r>
            <a:r>
              <a:rPr sz="2400" dirty="0">
                <a:solidFill>
                  <a:srgbClr val="FFFFFF"/>
                </a:solidFill>
                <a:latin typeface="Times New Roman"/>
                <a:cs typeface="Times New Roman"/>
              </a:rPr>
              <a:t>defray</a:t>
            </a:r>
            <a:r>
              <a:rPr sz="2400" spc="15" dirty="0">
                <a:solidFill>
                  <a:srgbClr val="FFFFFF"/>
                </a:solidFill>
                <a:latin typeface="Times New Roman"/>
                <a:cs typeface="Times New Roman"/>
              </a:rPr>
              <a:t> </a:t>
            </a:r>
            <a:r>
              <a:rPr sz="2400" dirty="0">
                <a:solidFill>
                  <a:srgbClr val="FFFFFF"/>
                </a:solidFill>
                <a:latin typeface="Times New Roman"/>
                <a:cs typeface="Times New Roman"/>
              </a:rPr>
              <a:t>special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expenses</a:t>
            </a:r>
            <a:r>
              <a:rPr sz="2400" spc="-15" dirty="0">
                <a:solidFill>
                  <a:srgbClr val="FFFFFF"/>
                </a:solidFill>
                <a:latin typeface="Times New Roman"/>
                <a:cs typeface="Times New Roman"/>
              </a:rPr>
              <a:t> </a:t>
            </a:r>
            <a:r>
              <a:rPr sz="2400" dirty="0">
                <a:solidFill>
                  <a:srgbClr val="FFFFFF"/>
                </a:solidFill>
                <a:latin typeface="Times New Roman"/>
                <a:cs typeface="Times New Roman"/>
              </a:rPr>
              <a:t>entailed</a:t>
            </a:r>
            <a:r>
              <a:rPr sz="2400" spc="-5" dirty="0">
                <a:solidFill>
                  <a:srgbClr val="FFFFFF"/>
                </a:solidFill>
                <a:latin typeface="Times New Roman"/>
                <a:cs typeface="Times New Roman"/>
              </a:rPr>
              <a:t> </a:t>
            </a:r>
            <a:r>
              <a:rPr sz="2400" dirty="0">
                <a:solidFill>
                  <a:srgbClr val="FFFFFF"/>
                </a:solidFill>
                <a:latin typeface="Times New Roman"/>
                <a:cs typeface="Times New Roman"/>
              </a:rPr>
              <a:t>on</a:t>
            </a:r>
            <a:r>
              <a:rPr sz="2400" spc="-5" dirty="0">
                <a:solidFill>
                  <a:srgbClr val="FFFFFF"/>
                </a:solidFill>
                <a:latin typeface="Times New Roman"/>
                <a:cs typeface="Times New Roman"/>
              </a:rPr>
              <a:t> </a:t>
            </a:r>
            <a:r>
              <a:rPr sz="2400" dirty="0">
                <a:solidFill>
                  <a:srgbClr val="FFFFFF"/>
                </a:solidFill>
                <a:latin typeface="Times New Roman"/>
                <a:cs typeface="Times New Roman"/>
              </a:rPr>
              <a:t>him</a:t>
            </a:r>
            <a:r>
              <a:rPr sz="2400" spc="-20" dirty="0">
                <a:solidFill>
                  <a:srgbClr val="FFFFFF"/>
                </a:solidFill>
                <a:latin typeface="Times New Roman"/>
                <a:cs typeface="Times New Roman"/>
              </a:rPr>
              <a:t> </a:t>
            </a:r>
            <a:r>
              <a:rPr sz="2400" dirty="0">
                <a:solidFill>
                  <a:srgbClr val="FFFFFF"/>
                </a:solidFill>
                <a:latin typeface="Times New Roman"/>
                <a:cs typeface="Times New Roman"/>
              </a:rPr>
              <a:t>by</a:t>
            </a:r>
            <a:r>
              <a:rPr sz="2400" spc="20" dirty="0">
                <a:solidFill>
                  <a:srgbClr val="FFFFFF"/>
                </a:solidFill>
                <a:latin typeface="Times New Roman"/>
                <a:cs typeface="Times New Roman"/>
              </a:rPr>
              <a:t> </a:t>
            </a:r>
            <a:r>
              <a:rPr sz="2400" dirty="0">
                <a:solidFill>
                  <a:srgbClr val="FFFFFF"/>
                </a:solidFill>
                <a:latin typeface="Times New Roman"/>
                <a:cs typeface="Times New Roman"/>
              </a:rPr>
              <a:t>the</a:t>
            </a:r>
            <a:r>
              <a:rPr sz="2400" spc="-5" dirty="0">
                <a:solidFill>
                  <a:srgbClr val="FFFFFF"/>
                </a:solidFill>
                <a:latin typeface="Times New Roman"/>
                <a:cs typeface="Times New Roman"/>
              </a:rPr>
              <a:t> </a:t>
            </a:r>
            <a:r>
              <a:rPr sz="2400" dirty="0">
                <a:solidFill>
                  <a:srgbClr val="FFFFFF"/>
                </a:solidFill>
                <a:latin typeface="Times New Roman"/>
                <a:cs typeface="Times New Roman"/>
              </a:rPr>
              <a:t>nature of</a:t>
            </a:r>
            <a:r>
              <a:rPr sz="2400" spc="-15" dirty="0">
                <a:solidFill>
                  <a:srgbClr val="FFFFFF"/>
                </a:solidFill>
                <a:latin typeface="Times New Roman"/>
                <a:cs typeface="Times New Roman"/>
              </a:rPr>
              <a:t> </a:t>
            </a:r>
            <a:r>
              <a:rPr sz="2400" dirty="0">
                <a:solidFill>
                  <a:srgbClr val="FFFFFF"/>
                </a:solidFill>
                <a:latin typeface="Times New Roman"/>
                <a:cs typeface="Times New Roman"/>
              </a:rPr>
              <a:t>his</a:t>
            </a:r>
            <a:r>
              <a:rPr sz="2400" spc="-5" dirty="0">
                <a:solidFill>
                  <a:srgbClr val="FFFFFF"/>
                </a:solidFill>
                <a:latin typeface="Times New Roman"/>
                <a:cs typeface="Times New Roman"/>
              </a:rPr>
              <a:t> employment;</a:t>
            </a:r>
            <a:r>
              <a:rPr sz="2400" dirty="0">
                <a:solidFill>
                  <a:srgbClr val="FFFFFF"/>
                </a:solidFill>
                <a:latin typeface="Times New Roman"/>
                <a:cs typeface="Times New Roman"/>
              </a:rPr>
              <a:t> or</a:t>
            </a:r>
            <a:endParaRPr sz="2400">
              <a:latin typeface="Times New Roman"/>
              <a:cs typeface="Times New Roman"/>
            </a:endParaRPr>
          </a:p>
          <a:p>
            <a:pPr marL="284480" marR="313055" indent="-271780">
              <a:lnSpc>
                <a:spcPct val="100000"/>
              </a:lnSpc>
              <a:spcBef>
                <a:spcPts val="600"/>
              </a:spcBef>
              <a:buAutoNum type="arabicParenBoth" startAt="2"/>
              <a:tabLst>
                <a:tab pos="445770" algn="l"/>
              </a:tabLst>
            </a:pPr>
            <a:r>
              <a:rPr sz="2400" spc="-5" dirty="0">
                <a:solidFill>
                  <a:srgbClr val="FFFFFF"/>
                </a:solidFill>
                <a:latin typeface="Times New Roman"/>
                <a:cs typeface="Times New Roman"/>
              </a:rPr>
              <a:t>any</a:t>
            </a:r>
            <a:r>
              <a:rPr sz="2400" spc="20" dirty="0">
                <a:solidFill>
                  <a:srgbClr val="FFFFFF"/>
                </a:solidFill>
                <a:latin typeface="Times New Roman"/>
                <a:cs typeface="Times New Roman"/>
              </a:rPr>
              <a:t> </a:t>
            </a:r>
            <a:r>
              <a:rPr sz="2400" dirty="0">
                <a:solidFill>
                  <a:srgbClr val="FFFFFF"/>
                </a:solidFill>
                <a:latin typeface="Times New Roman"/>
                <a:cs typeface="Times New Roman"/>
              </a:rPr>
              <a:t>gratuity</a:t>
            </a:r>
            <a:r>
              <a:rPr sz="2400" spc="15" dirty="0">
                <a:solidFill>
                  <a:srgbClr val="FFFFFF"/>
                </a:solidFill>
                <a:latin typeface="Times New Roman"/>
                <a:cs typeface="Times New Roman"/>
              </a:rPr>
              <a:t> </a:t>
            </a:r>
            <a:r>
              <a:rPr sz="2400" dirty="0">
                <a:solidFill>
                  <a:srgbClr val="FFFFFF"/>
                </a:solidFill>
                <a:latin typeface="Times New Roman"/>
                <a:cs typeface="Times New Roman"/>
              </a:rPr>
              <a:t>payable on the </a:t>
            </a:r>
            <a:r>
              <a:rPr sz="2400" spc="-5" dirty="0">
                <a:solidFill>
                  <a:srgbClr val="FFFFFF"/>
                </a:solidFill>
                <a:latin typeface="Times New Roman"/>
                <a:cs typeface="Times New Roman"/>
              </a:rPr>
              <a:t>termination</a:t>
            </a:r>
            <a:r>
              <a:rPr sz="2400" dirty="0">
                <a:solidFill>
                  <a:srgbClr val="FFFFFF"/>
                </a:solidFill>
                <a:latin typeface="Times New Roman"/>
                <a:cs typeface="Times New Roman"/>
              </a:rPr>
              <a:t> of</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employment</a:t>
            </a:r>
            <a:r>
              <a:rPr sz="2400" dirty="0">
                <a:solidFill>
                  <a:srgbClr val="FFFFFF"/>
                </a:solidFill>
                <a:latin typeface="Times New Roman"/>
                <a:cs typeface="Times New Roman"/>
              </a:rPr>
              <a:t> in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cases</a:t>
            </a:r>
            <a:r>
              <a:rPr sz="2400" spc="-15" dirty="0">
                <a:solidFill>
                  <a:srgbClr val="FFFFFF"/>
                </a:solidFill>
                <a:latin typeface="Times New Roman"/>
                <a:cs typeface="Times New Roman"/>
              </a:rPr>
              <a:t> </a:t>
            </a:r>
            <a:r>
              <a:rPr sz="2400" dirty="0">
                <a:solidFill>
                  <a:srgbClr val="FFFFFF"/>
                </a:solidFill>
                <a:latin typeface="Times New Roman"/>
                <a:cs typeface="Times New Roman"/>
              </a:rPr>
              <a:t>other</a:t>
            </a:r>
            <a:r>
              <a:rPr sz="2400" spc="5" dirty="0">
                <a:solidFill>
                  <a:srgbClr val="FFFFFF"/>
                </a:solidFill>
                <a:latin typeface="Times New Roman"/>
                <a:cs typeface="Times New Roman"/>
              </a:rPr>
              <a:t> </a:t>
            </a:r>
            <a:r>
              <a:rPr sz="2400" dirty="0">
                <a:solidFill>
                  <a:srgbClr val="FFFFFF"/>
                </a:solidFill>
                <a:latin typeface="Times New Roman"/>
                <a:cs typeface="Times New Roman"/>
              </a:rPr>
              <a:t>than </a:t>
            </a:r>
            <a:r>
              <a:rPr sz="2400" spc="-5" dirty="0">
                <a:solidFill>
                  <a:srgbClr val="FFFFFF"/>
                </a:solidFill>
                <a:latin typeface="Times New Roman"/>
                <a:cs typeface="Times New Roman"/>
              </a:rPr>
              <a:t>those</a:t>
            </a:r>
            <a:r>
              <a:rPr sz="2400" dirty="0">
                <a:solidFill>
                  <a:srgbClr val="FFFFFF"/>
                </a:solidFill>
                <a:latin typeface="Times New Roman"/>
                <a:cs typeface="Times New Roman"/>
              </a:rPr>
              <a:t> </a:t>
            </a:r>
            <a:r>
              <a:rPr sz="2400" spc="-5" dirty="0">
                <a:solidFill>
                  <a:srgbClr val="FFFFFF"/>
                </a:solidFill>
                <a:latin typeface="Times New Roman"/>
                <a:cs typeface="Times New Roman"/>
              </a:rPr>
              <a:t>specified</a:t>
            </a:r>
            <a:r>
              <a:rPr sz="2400" dirty="0">
                <a:solidFill>
                  <a:srgbClr val="FFFFFF"/>
                </a:solidFill>
                <a:latin typeface="Times New Roman"/>
                <a:cs typeface="Times New Roman"/>
              </a:rPr>
              <a:t> in</a:t>
            </a:r>
            <a:r>
              <a:rPr sz="2400" spc="-5" dirty="0">
                <a:solidFill>
                  <a:srgbClr val="FFFFFF"/>
                </a:solidFill>
                <a:latin typeface="Times New Roman"/>
                <a:cs typeface="Times New Roman"/>
              </a:rPr>
              <a:t> </a:t>
            </a:r>
            <a:r>
              <a:rPr sz="2400" dirty="0">
                <a:solidFill>
                  <a:srgbClr val="FFFFFF"/>
                </a:solidFill>
                <a:latin typeface="Times New Roman"/>
                <a:cs typeface="Times New Roman"/>
              </a:rPr>
              <a:t>sub-clause</a:t>
            </a:r>
            <a:r>
              <a:rPr sz="2400" spc="-5" dirty="0">
                <a:solidFill>
                  <a:srgbClr val="FFFFFF"/>
                </a:solidFill>
                <a:latin typeface="Times New Roman"/>
                <a:cs typeface="Times New Roman"/>
              </a:rPr>
              <a:t> </a:t>
            </a:r>
            <a:r>
              <a:rPr sz="2400" dirty="0">
                <a:solidFill>
                  <a:srgbClr val="FFFFFF"/>
                </a:solidFill>
                <a:latin typeface="Times New Roman"/>
                <a:cs typeface="Times New Roman"/>
              </a:rPr>
              <a:t>(d).</a:t>
            </a:r>
            <a:endParaRPr sz="24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512570"/>
            <a:ext cx="7379334" cy="4062729"/>
          </a:xfrm>
          <a:prstGeom prst="rect">
            <a:avLst/>
          </a:prstGeom>
        </p:spPr>
        <p:txBody>
          <a:bodyPr vert="horz" wrap="square" lIns="0" tIns="12700" rIns="0" bIns="0" rtlCol="0">
            <a:spAutoFit/>
          </a:bodyPr>
          <a:lstStyle/>
          <a:p>
            <a:pPr marL="325755" indent="-313690">
              <a:lnSpc>
                <a:spcPct val="100000"/>
              </a:lnSpc>
              <a:spcBef>
                <a:spcPts val="100"/>
              </a:spcBef>
              <a:buAutoNum type="alphaLcParenR"/>
              <a:tabLst>
                <a:tab pos="326390" algn="l"/>
                <a:tab pos="2438400" algn="l"/>
              </a:tabLst>
            </a:pPr>
            <a:r>
              <a:rPr sz="2400" dirty="0">
                <a:solidFill>
                  <a:srgbClr val="FFFFFF"/>
                </a:solidFill>
                <a:latin typeface="Times New Roman"/>
                <a:cs typeface="Times New Roman"/>
              </a:rPr>
              <a:t>Every</a:t>
            </a:r>
            <a:r>
              <a:rPr sz="2400" spc="25" dirty="0">
                <a:solidFill>
                  <a:srgbClr val="FFFFFF"/>
                </a:solidFill>
                <a:latin typeface="Times New Roman"/>
                <a:cs typeface="Times New Roman"/>
              </a:rPr>
              <a:t> </a:t>
            </a:r>
            <a:r>
              <a:rPr sz="2400" spc="-5" dirty="0">
                <a:solidFill>
                  <a:srgbClr val="FFFFFF"/>
                </a:solidFill>
                <a:latin typeface="Times New Roman"/>
                <a:cs typeface="Times New Roman"/>
              </a:rPr>
              <a:t>employer	shall</a:t>
            </a:r>
            <a:r>
              <a:rPr sz="2400" spc="-15" dirty="0">
                <a:solidFill>
                  <a:srgbClr val="FFFFFF"/>
                </a:solidFill>
                <a:latin typeface="Times New Roman"/>
                <a:cs typeface="Times New Roman"/>
              </a:rPr>
              <a:t> </a:t>
            </a:r>
            <a:r>
              <a:rPr sz="2400" dirty="0">
                <a:solidFill>
                  <a:srgbClr val="FFFFFF"/>
                </a:solidFill>
                <a:latin typeface="Times New Roman"/>
                <a:cs typeface="Times New Roman"/>
              </a:rPr>
              <a:t>be</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Responsible</a:t>
            </a:r>
            <a:endParaRPr sz="2400">
              <a:latin typeface="Times New Roman"/>
              <a:cs typeface="Times New Roman"/>
            </a:endParaRPr>
          </a:p>
          <a:p>
            <a:pPr marL="342900" indent="-330200">
              <a:lnSpc>
                <a:spcPct val="100000"/>
              </a:lnSpc>
              <a:spcBef>
                <a:spcPts val="2040"/>
              </a:spcBef>
              <a:buFont typeface="Times New Roman"/>
              <a:buAutoNum type="alphaLcParenR"/>
              <a:tabLst>
                <a:tab pos="342900" algn="l"/>
              </a:tabLst>
            </a:pPr>
            <a:r>
              <a:rPr sz="2400" b="1" u="heavy" dirty="0">
                <a:solidFill>
                  <a:srgbClr val="FFFFFF"/>
                </a:solidFill>
                <a:uFill>
                  <a:solidFill>
                    <a:srgbClr val="FFFFFF"/>
                  </a:solidFill>
                </a:uFill>
                <a:latin typeface="Times New Roman"/>
                <a:cs typeface="Times New Roman"/>
              </a:rPr>
              <a:t>In</a:t>
            </a:r>
            <a:r>
              <a:rPr sz="2400" b="1" u="heavy" spc="-35"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Factory</a:t>
            </a:r>
            <a:r>
              <a:rPr sz="2400" b="1" u="heavy" spc="-20" dirty="0">
                <a:solidFill>
                  <a:srgbClr val="FFFFFF"/>
                </a:solidFill>
                <a:uFill>
                  <a:solidFill>
                    <a:srgbClr val="FFFFFF"/>
                  </a:solidFill>
                </a:uFill>
                <a:latin typeface="Times New Roman"/>
                <a:cs typeface="Times New Roman"/>
              </a:rPr>
              <a:t> </a:t>
            </a:r>
            <a:r>
              <a:rPr sz="2400" u="heavy" dirty="0">
                <a:solidFill>
                  <a:srgbClr val="FFFFFF"/>
                </a:solidFill>
                <a:uFill>
                  <a:solidFill>
                    <a:srgbClr val="FFFFFF"/>
                  </a:solidFill>
                </a:uFill>
                <a:latin typeface="Times New Roman"/>
                <a:cs typeface="Times New Roman"/>
              </a:rPr>
              <a:t>–</a:t>
            </a:r>
            <a:endParaRPr sz="2400">
              <a:latin typeface="Times New Roman"/>
              <a:cs typeface="Times New Roman"/>
            </a:endParaRPr>
          </a:p>
          <a:p>
            <a:pPr marL="317500">
              <a:lnSpc>
                <a:spcPct val="100000"/>
              </a:lnSpc>
              <a:spcBef>
                <a:spcPts val="2030"/>
              </a:spcBef>
            </a:pPr>
            <a:r>
              <a:rPr sz="2400" spc="-5" dirty="0">
                <a:solidFill>
                  <a:srgbClr val="FFFFFF"/>
                </a:solidFill>
                <a:latin typeface="Times New Roman"/>
                <a:cs typeface="Times New Roman"/>
              </a:rPr>
              <a:t>Manager</a:t>
            </a:r>
            <a:r>
              <a:rPr sz="2400" spc="-10" dirty="0">
                <a:solidFill>
                  <a:srgbClr val="FFFFFF"/>
                </a:solidFill>
                <a:latin typeface="Times New Roman"/>
                <a:cs typeface="Times New Roman"/>
              </a:rPr>
              <a:t> </a:t>
            </a:r>
            <a:r>
              <a:rPr sz="2400" dirty="0">
                <a:solidFill>
                  <a:srgbClr val="FFFFFF"/>
                </a:solidFill>
                <a:latin typeface="Times New Roman"/>
                <a:cs typeface="Times New Roman"/>
              </a:rPr>
              <a:t>of</a:t>
            </a:r>
            <a:r>
              <a:rPr sz="2400" spc="-5" dirty="0">
                <a:solidFill>
                  <a:srgbClr val="FFFFFF"/>
                </a:solidFill>
                <a:latin typeface="Times New Roman"/>
                <a:cs typeface="Times New Roman"/>
              </a:rPr>
              <a:t> </a:t>
            </a:r>
            <a:r>
              <a:rPr sz="2400" dirty="0">
                <a:solidFill>
                  <a:srgbClr val="FFFFFF"/>
                </a:solidFill>
                <a:latin typeface="Times New Roman"/>
                <a:cs typeface="Times New Roman"/>
              </a:rPr>
              <a:t>the</a:t>
            </a:r>
            <a:r>
              <a:rPr sz="2400" spc="-5" dirty="0">
                <a:solidFill>
                  <a:srgbClr val="FFFFFF"/>
                </a:solidFill>
                <a:latin typeface="Times New Roman"/>
                <a:cs typeface="Times New Roman"/>
              </a:rPr>
              <a:t> Factory</a:t>
            </a:r>
            <a:r>
              <a:rPr sz="2400" spc="5" dirty="0">
                <a:solidFill>
                  <a:srgbClr val="FFFFFF"/>
                </a:solidFill>
                <a:latin typeface="Times New Roman"/>
                <a:cs typeface="Times New Roman"/>
              </a:rPr>
              <a:t> is</a:t>
            </a:r>
            <a:r>
              <a:rPr sz="2400" spc="-15" dirty="0">
                <a:solidFill>
                  <a:srgbClr val="FFFFFF"/>
                </a:solidFill>
                <a:latin typeface="Times New Roman"/>
                <a:cs typeface="Times New Roman"/>
              </a:rPr>
              <a:t> </a:t>
            </a:r>
            <a:r>
              <a:rPr sz="2400" dirty="0">
                <a:solidFill>
                  <a:srgbClr val="FFFFFF"/>
                </a:solidFill>
                <a:latin typeface="Times New Roman"/>
                <a:cs typeface="Times New Roman"/>
              </a:rPr>
              <a:t>responsible</a:t>
            </a:r>
            <a:endParaRPr sz="2400">
              <a:latin typeface="Times New Roman"/>
              <a:cs typeface="Times New Roman"/>
            </a:endParaRPr>
          </a:p>
          <a:p>
            <a:pPr marL="326390" indent="-313690">
              <a:lnSpc>
                <a:spcPct val="100000"/>
              </a:lnSpc>
              <a:spcBef>
                <a:spcPts val="2040"/>
              </a:spcBef>
              <a:buFont typeface="Times New Roman"/>
              <a:buAutoNum type="alphaLcParenR" startAt="3"/>
              <a:tabLst>
                <a:tab pos="326390" algn="l"/>
              </a:tabLst>
            </a:pPr>
            <a:r>
              <a:rPr sz="2400" b="1" u="heavy" dirty="0">
                <a:solidFill>
                  <a:srgbClr val="FFFFFF"/>
                </a:solidFill>
                <a:uFill>
                  <a:solidFill>
                    <a:srgbClr val="FFFFFF"/>
                  </a:solidFill>
                </a:uFill>
                <a:latin typeface="Times New Roman"/>
                <a:cs typeface="Times New Roman"/>
              </a:rPr>
              <a:t>In</a:t>
            </a:r>
            <a:r>
              <a:rPr sz="2400" b="1" u="heavy" spc="-20"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Industrial </a:t>
            </a:r>
            <a:r>
              <a:rPr sz="2400" b="1" u="heavy" dirty="0">
                <a:solidFill>
                  <a:srgbClr val="FFFFFF"/>
                </a:solidFill>
                <a:uFill>
                  <a:solidFill>
                    <a:srgbClr val="FFFFFF"/>
                  </a:solidFill>
                </a:uFill>
                <a:latin typeface="Times New Roman"/>
                <a:cs typeface="Times New Roman"/>
              </a:rPr>
              <a:t>or</a:t>
            </a:r>
            <a:r>
              <a:rPr sz="2400" b="1" u="heavy" spc="-10"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other</a:t>
            </a:r>
            <a:r>
              <a:rPr sz="2400" b="1" u="heavy" spc="-10"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Establishment</a:t>
            </a:r>
            <a:endParaRPr sz="2400">
              <a:latin typeface="Times New Roman"/>
              <a:cs typeface="Times New Roman"/>
            </a:endParaRPr>
          </a:p>
          <a:p>
            <a:pPr marL="284480" marR="5080" indent="33020">
              <a:lnSpc>
                <a:spcPct val="150000"/>
              </a:lnSpc>
              <a:spcBef>
                <a:spcPts val="600"/>
              </a:spcBef>
            </a:pPr>
            <a:r>
              <a:rPr sz="2400" dirty="0">
                <a:solidFill>
                  <a:srgbClr val="FFFFFF"/>
                </a:solidFill>
                <a:latin typeface="Times New Roman"/>
                <a:cs typeface="Times New Roman"/>
              </a:rPr>
              <a:t>A</a:t>
            </a:r>
            <a:r>
              <a:rPr sz="2400" spc="-5" dirty="0">
                <a:solidFill>
                  <a:srgbClr val="FFFFFF"/>
                </a:solidFill>
                <a:latin typeface="Times New Roman"/>
                <a:cs typeface="Times New Roman"/>
              </a:rPr>
              <a:t> </a:t>
            </a:r>
            <a:r>
              <a:rPr sz="2400" dirty="0">
                <a:solidFill>
                  <a:srgbClr val="FFFFFF"/>
                </a:solidFill>
                <a:latin typeface="Times New Roman"/>
                <a:cs typeface="Times New Roman"/>
              </a:rPr>
              <a:t>person</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responsible</a:t>
            </a:r>
            <a:r>
              <a:rPr sz="2400" spc="5" dirty="0">
                <a:solidFill>
                  <a:srgbClr val="FFFFFF"/>
                </a:solidFill>
                <a:latin typeface="Times New Roman"/>
                <a:cs typeface="Times New Roman"/>
              </a:rPr>
              <a:t> </a:t>
            </a:r>
            <a:r>
              <a:rPr sz="2400" dirty="0">
                <a:solidFill>
                  <a:srgbClr val="FFFFFF"/>
                </a:solidFill>
                <a:latin typeface="Times New Roman"/>
                <a:cs typeface="Times New Roman"/>
              </a:rPr>
              <a:t>to the </a:t>
            </a:r>
            <a:r>
              <a:rPr sz="2400" spc="-5" dirty="0">
                <a:solidFill>
                  <a:srgbClr val="FFFFFF"/>
                </a:solidFill>
                <a:latin typeface="Times New Roman"/>
                <a:cs typeface="Times New Roman"/>
              </a:rPr>
              <a:t>employer</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for</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Supervision</a:t>
            </a:r>
            <a:r>
              <a:rPr sz="2400" spc="5" dirty="0">
                <a:solidFill>
                  <a:srgbClr val="FFFFFF"/>
                </a:solidFill>
                <a:latin typeface="Times New Roman"/>
                <a:cs typeface="Times New Roman"/>
              </a:rPr>
              <a:t> </a:t>
            </a:r>
            <a:r>
              <a:rPr sz="2400" dirty="0">
                <a:solidFill>
                  <a:srgbClr val="FFFFFF"/>
                </a:solidFill>
                <a:latin typeface="Times New Roman"/>
                <a:cs typeface="Times New Roman"/>
              </a:rPr>
              <a:t>and </a:t>
            </a:r>
            <a:r>
              <a:rPr sz="2400" spc="-585" dirty="0">
                <a:solidFill>
                  <a:srgbClr val="FFFFFF"/>
                </a:solidFill>
                <a:latin typeface="Times New Roman"/>
                <a:cs typeface="Times New Roman"/>
              </a:rPr>
              <a:t> </a:t>
            </a:r>
            <a:r>
              <a:rPr sz="2400" dirty="0">
                <a:solidFill>
                  <a:srgbClr val="FFFFFF"/>
                </a:solidFill>
                <a:latin typeface="Times New Roman"/>
                <a:cs typeface="Times New Roman"/>
              </a:rPr>
              <a:t>control</a:t>
            </a:r>
            <a:r>
              <a:rPr sz="2400" spc="-5" dirty="0">
                <a:solidFill>
                  <a:srgbClr val="FFFFFF"/>
                </a:solidFill>
                <a:latin typeface="Times New Roman"/>
                <a:cs typeface="Times New Roman"/>
              </a:rPr>
              <a:t> </a:t>
            </a:r>
            <a:r>
              <a:rPr sz="2400" dirty="0">
                <a:solidFill>
                  <a:srgbClr val="FFFFFF"/>
                </a:solidFill>
                <a:latin typeface="Times New Roman"/>
                <a:cs typeface="Times New Roman"/>
              </a:rPr>
              <a:t>of</a:t>
            </a:r>
            <a:r>
              <a:rPr sz="2400" spc="-5" dirty="0">
                <a:solidFill>
                  <a:srgbClr val="FFFFFF"/>
                </a:solidFill>
                <a:latin typeface="Times New Roman"/>
                <a:cs typeface="Times New Roman"/>
              </a:rPr>
              <a:t> </a:t>
            </a:r>
            <a:r>
              <a:rPr sz="2400" dirty="0">
                <a:solidFill>
                  <a:srgbClr val="FFFFFF"/>
                </a:solidFill>
                <a:latin typeface="Times New Roman"/>
                <a:cs typeface="Times New Roman"/>
              </a:rPr>
              <a:t>the</a:t>
            </a:r>
            <a:r>
              <a:rPr sz="2400" spc="-10" dirty="0">
                <a:solidFill>
                  <a:srgbClr val="FFFFFF"/>
                </a:solidFill>
                <a:latin typeface="Times New Roman"/>
                <a:cs typeface="Times New Roman"/>
              </a:rPr>
              <a:t> </a:t>
            </a:r>
            <a:r>
              <a:rPr sz="2400" dirty="0">
                <a:solidFill>
                  <a:srgbClr val="FFFFFF"/>
                </a:solidFill>
                <a:latin typeface="Times New Roman"/>
                <a:cs typeface="Times New Roman"/>
              </a:rPr>
              <a:t>Industrial or</a:t>
            </a:r>
            <a:r>
              <a:rPr sz="2400" spc="5" dirty="0">
                <a:solidFill>
                  <a:srgbClr val="FFFFFF"/>
                </a:solidFill>
                <a:latin typeface="Times New Roman"/>
                <a:cs typeface="Times New Roman"/>
              </a:rPr>
              <a:t> </a:t>
            </a:r>
            <a:r>
              <a:rPr sz="2400" dirty="0">
                <a:solidFill>
                  <a:srgbClr val="FFFFFF"/>
                </a:solidFill>
                <a:latin typeface="Times New Roman"/>
                <a:cs typeface="Times New Roman"/>
              </a:rPr>
              <a:t>other</a:t>
            </a:r>
            <a:r>
              <a:rPr sz="2400" spc="-5" dirty="0">
                <a:solidFill>
                  <a:srgbClr val="FFFFFF"/>
                </a:solidFill>
                <a:latin typeface="Times New Roman"/>
                <a:cs typeface="Times New Roman"/>
              </a:rPr>
              <a:t> Establishment.</a:t>
            </a:r>
            <a:endParaRPr sz="2400">
              <a:latin typeface="Times New Roman"/>
              <a:cs typeface="Times New Roman"/>
            </a:endParaRPr>
          </a:p>
          <a:p>
            <a:pPr marL="342900" indent="-330200">
              <a:lnSpc>
                <a:spcPct val="100000"/>
              </a:lnSpc>
              <a:spcBef>
                <a:spcPts val="2040"/>
              </a:spcBef>
              <a:buFont typeface="Times New Roman"/>
              <a:buAutoNum type="alphaLcParenR" startAt="4"/>
              <a:tabLst>
                <a:tab pos="342900" algn="l"/>
              </a:tabLst>
            </a:pPr>
            <a:r>
              <a:rPr sz="2400" b="1" u="heavy" dirty="0">
                <a:solidFill>
                  <a:srgbClr val="FFFFFF"/>
                </a:solidFill>
                <a:uFill>
                  <a:solidFill>
                    <a:srgbClr val="FFFFFF"/>
                  </a:solidFill>
                </a:uFill>
                <a:latin typeface="Times New Roman"/>
                <a:cs typeface="Times New Roman"/>
              </a:rPr>
              <a:t>In</a:t>
            </a:r>
            <a:r>
              <a:rPr sz="2400" b="1" u="heavy" spc="-40"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Railway</a:t>
            </a:r>
            <a:r>
              <a:rPr sz="2400" b="1" u="heavy" spc="-25"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a:t>
            </a:r>
            <a:endParaRPr sz="2400">
              <a:latin typeface="Times New Roman"/>
              <a:cs typeface="Times New Roman"/>
            </a:endParaRPr>
          </a:p>
        </p:txBody>
      </p:sp>
      <p:sp>
        <p:nvSpPr>
          <p:cNvPr id="3" name="object 3"/>
          <p:cNvSpPr txBox="1"/>
          <p:nvPr/>
        </p:nvSpPr>
        <p:spPr>
          <a:xfrm>
            <a:off x="7447748" y="5808979"/>
            <a:ext cx="483234"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Times New Roman"/>
                <a:cs typeface="Times New Roman"/>
              </a:rPr>
              <a:t>that</a:t>
            </a:r>
            <a:endParaRPr sz="2400">
              <a:latin typeface="Times New Roman"/>
              <a:cs typeface="Times New Roman"/>
            </a:endParaRPr>
          </a:p>
        </p:txBody>
      </p:sp>
      <p:sp>
        <p:nvSpPr>
          <p:cNvPr id="4" name="object 4"/>
          <p:cNvSpPr txBox="1"/>
          <p:nvPr/>
        </p:nvSpPr>
        <p:spPr>
          <a:xfrm>
            <a:off x="731519" y="5626100"/>
            <a:ext cx="6435725" cy="1122680"/>
          </a:xfrm>
          <a:prstGeom prst="rect">
            <a:avLst/>
          </a:prstGeom>
        </p:spPr>
        <p:txBody>
          <a:bodyPr vert="horz" wrap="square" lIns="0" tIns="12700" rIns="0" bIns="0" rtlCol="0">
            <a:spAutoFit/>
          </a:bodyPr>
          <a:lstStyle/>
          <a:p>
            <a:pPr marL="12700" marR="5080" indent="33020">
              <a:lnSpc>
                <a:spcPct val="150000"/>
              </a:lnSpc>
              <a:spcBef>
                <a:spcPts val="100"/>
              </a:spcBef>
              <a:tabLst>
                <a:tab pos="6068060" algn="l"/>
              </a:tabLst>
            </a:pPr>
            <a:r>
              <a:rPr sz="2400" dirty="0">
                <a:solidFill>
                  <a:srgbClr val="FFFFFF"/>
                </a:solidFill>
                <a:latin typeface="Times New Roman"/>
                <a:cs typeface="Times New Roman"/>
              </a:rPr>
              <a:t>A</a:t>
            </a:r>
            <a:r>
              <a:rPr sz="2400" spc="-5" dirty="0">
                <a:solidFill>
                  <a:srgbClr val="FFFFFF"/>
                </a:solidFill>
                <a:latin typeface="Times New Roman"/>
                <a:cs typeface="Times New Roman"/>
              </a:rPr>
              <a:t> </a:t>
            </a:r>
            <a:r>
              <a:rPr sz="2400" dirty="0">
                <a:solidFill>
                  <a:srgbClr val="FFFFFF"/>
                </a:solidFill>
                <a:latin typeface="Times New Roman"/>
                <a:cs typeface="Times New Roman"/>
              </a:rPr>
              <a:t>p</a:t>
            </a:r>
            <a:r>
              <a:rPr sz="2400" spc="-5" dirty="0">
                <a:solidFill>
                  <a:srgbClr val="FFFFFF"/>
                </a:solidFill>
                <a:latin typeface="Times New Roman"/>
                <a:cs typeface="Times New Roman"/>
              </a:rPr>
              <a:t>e</a:t>
            </a:r>
            <a:r>
              <a:rPr sz="2400" spc="5" dirty="0">
                <a:solidFill>
                  <a:srgbClr val="FFFFFF"/>
                </a:solidFill>
                <a:latin typeface="Times New Roman"/>
                <a:cs typeface="Times New Roman"/>
              </a:rPr>
              <a:t>r</a:t>
            </a:r>
            <a:r>
              <a:rPr sz="2400" dirty="0">
                <a:solidFill>
                  <a:srgbClr val="FFFFFF"/>
                </a:solidFill>
                <a:latin typeface="Times New Roman"/>
                <a:cs typeface="Times New Roman"/>
              </a:rPr>
              <a:t>son no</a:t>
            </a:r>
            <a:r>
              <a:rPr sz="2400" spc="-25" dirty="0">
                <a:solidFill>
                  <a:srgbClr val="FFFFFF"/>
                </a:solidFill>
                <a:latin typeface="Times New Roman"/>
                <a:cs typeface="Times New Roman"/>
              </a:rPr>
              <a:t>m</a:t>
            </a:r>
            <a:r>
              <a:rPr sz="2400" spc="10" dirty="0">
                <a:solidFill>
                  <a:srgbClr val="FFFFFF"/>
                </a:solidFill>
                <a:latin typeface="Times New Roman"/>
                <a:cs typeface="Times New Roman"/>
              </a:rPr>
              <a:t>i</a:t>
            </a:r>
            <a:r>
              <a:rPr sz="2400" dirty="0">
                <a:solidFill>
                  <a:srgbClr val="FFFFFF"/>
                </a:solidFill>
                <a:latin typeface="Times New Roman"/>
                <a:cs typeface="Times New Roman"/>
              </a:rPr>
              <a:t>n</a:t>
            </a:r>
            <a:r>
              <a:rPr sz="2400" spc="-5" dirty="0">
                <a:solidFill>
                  <a:srgbClr val="FFFFFF"/>
                </a:solidFill>
                <a:latin typeface="Times New Roman"/>
                <a:cs typeface="Times New Roman"/>
              </a:rPr>
              <a:t>a</a:t>
            </a:r>
            <a:r>
              <a:rPr sz="2400" dirty="0">
                <a:solidFill>
                  <a:srgbClr val="FFFFFF"/>
                </a:solidFill>
                <a:latin typeface="Times New Roman"/>
                <a:cs typeface="Times New Roman"/>
              </a:rPr>
              <a:t>ted by</a:t>
            </a:r>
            <a:r>
              <a:rPr sz="2400" spc="25" dirty="0">
                <a:solidFill>
                  <a:srgbClr val="FFFFFF"/>
                </a:solidFill>
                <a:latin typeface="Times New Roman"/>
                <a:cs typeface="Times New Roman"/>
              </a:rPr>
              <a:t> </a:t>
            </a:r>
            <a:r>
              <a:rPr sz="2400" spc="-15" dirty="0">
                <a:solidFill>
                  <a:srgbClr val="FFFFFF"/>
                </a:solidFill>
                <a:latin typeface="Times New Roman"/>
                <a:cs typeface="Times New Roman"/>
              </a:rPr>
              <a:t>R</a:t>
            </a:r>
            <a:r>
              <a:rPr sz="2400" dirty="0">
                <a:solidFill>
                  <a:srgbClr val="FFFFFF"/>
                </a:solidFill>
                <a:latin typeface="Times New Roman"/>
                <a:cs typeface="Times New Roman"/>
              </a:rPr>
              <a:t>ai</a:t>
            </a:r>
            <a:r>
              <a:rPr sz="2400" spc="10" dirty="0">
                <a:solidFill>
                  <a:srgbClr val="FFFFFF"/>
                </a:solidFill>
                <a:latin typeface="Times New Roman"/>
                <a:cs typeface="Times New Roman"/>
              </a:rPr>
              <a:t>l</a:t>
            </a:r>
            <a:r>
              <a:rPr sz="2400" spc="-15" dirty="0">
                <a:solidFill>
                  <a:srgbClr val="FFFFFF"/>
                </a:solidFill>
                <a:latin typeface="Times New Roman"/>
                <a:cs typeface="Times New Roman"/>
              </a:rPr>
              <a:t>w</a:t>
            </a:r>
            <a:r>
              <a:rPr sz="2400" dirty="0">
                <a:solidFill>
                  <a:srgbClr val="FFFFFF"/>
                </a:solidFill>
                <a:latin typeface="Times New Roman"/>
                <a:cs typeface="Times New Roman"/>
              </a:rPr>
              <a:t>ay</a:t>
            </a:r>
            <a:r>
              <a:rPr sz="2400" spc="25" dirty="0">
                <a:solidFill>
                  <a:srgbClr val="FFFFFF"/>
                </a:solidFill>
                <a:latin typeface="Times New Roman"/>
                <a:cs typeface="Times New Roman"/>
              </a:rPr>
              <a:t> </a:t>
            </a:r>
            <a:r>
              <a:rPr sz="2400" spc="-15" dirty="0">
                <a:solidFill>
                  <a:srgbClr val="FFFFFF"/>
                </a:solidFill>
                <a:latin typeface="Times New Roman"/>
                <a:cs typeface="Times New Roman"/>
              </a:rPr>
              <a:t>A</a:t>
            </a:r>
            <a:r>
              <a:rPr sz="2400" spc="5" dirty="0">
                <a:solidFill>
                  <a:srgbClr val="FFFFFF"/>
                </a:solidFill>
                <a:latin typeface="Times New Roman"/>
                <a:cs typeface="Times New Roman"/>
              </a:rPr>
              <a:t>d</a:t>
            </a:r>
            <a:r>
              <a:rPr sz="2400" spc="-30" dirty="0">
                <a:solidFill>
                  <a:srgbClr val="FFFFFF"/>
                </a:solidFill>
                <a:latin typeface="Times New Roman"/>
                <a:cs typeface="Times New Roman"/>
              </a:rPr>
              <a:t>m</a:t>
            </a:r>
            <a:r>
              <a:rPr sz="2400" spc="10" dirty="0">
                <a:solidFill>
                  <a:srgbClr val="FFFFFF"/>
                </a:solidFill>
                <a:latin typeface="Times New Roman"/>
                <a:cs typeface="Times New Roman"/>
              </a:rPr>
              <a:t>i</a:t>
            </a:r>
            <a:r>
              <a:rPr sz="2400" spc="-10" dirty="0">
                <a:solidFill>
                  <a:srgbClr val="FFFFFF"/>
                </a:solidFill>
                <a:latin typeface="Times New Roman"/>
                <a:cs typeface="Times New Roman"/>
              </a:rPr>
              <a:t>n</a:t>
            </a:r>
            <a:r>
              <a:rPr sz="2400" spc="10" dirty="0">
                <a:solidFill>
                  <a:srgbClr val="FFFFFF"/>
                </a:solidFill>
                <a:latin typeface="Times New Roman"/>
                <a:cs typeface="Times New Roman"/>
              </a:rPr>
              <a:t>i</a:t>
            </a:r>
            <a:r>
              <a:rPr sz="2400" spc="-10" dirty="0">
                <a:solidFill>
                  <a:srgbClr val="FFFFFF"/>
                </a:solidFill>
                <a:latin typeface="Times New Roman"/>
                <a:cs typeface="Times New Roman"/>
              </a:rPr>
              <a:t>s</a:t>
            </a:r>
            <a:r>
              <a:rPr sz="2400" dirty="0">
                <a:solidFill>
                  <a:srgbClr val="FFFFFF"/>
                </a:solidFill>
                <a:latin typeface="Times New Roman"/>
                <a:cs typeface="Times New Roman"/>
              </a:rPr>
              <a:t>t</a:t>
            </a:r>
            <a:r>
              <a:rPr sz="2400" spc="5" dirty="0">
                <a:solidFill>
                  <a:srgbClr val="FFFFFF"/>
                </a:solidFill>
                <a:latin typeface="Times New Roman"/>
                <a:cs typeface="Times New Roman"/>
              </a:rPr>
              <a:t>r</a:t>
            </a:r>
            <a:r>
              <a:rPr sz="2400" dirty="0">
                <a:solidFill>
                  <a:srgbClr val="FFFFFF"/>
                </a:solidFill>
                <a:latin typeface="Times New Roman"/>
                <a:cs typeface="Times New Roman"/>
              </a:rPr>
              <a:t>ation	</a:t>
            </a:r>
            <a:r>
              <a:rPr sz="2400" spc="-10" dirty="0">
                <a:solidFill>
                  <a:srgbClr val="FFFFFF"/>
                </a:solidFill>
                <a:latin typeface="Times New Roman"/>
                <a:cs typeface="Times New Roman"/>
              </a:rPr>
              <a:t>f</a:t>
            </a:r>
            <a:r>
              <a:rPr sz="2400" dirty="0">
                <a:solidFill>
                  <a:srgbClr val="FFFFFF"/>
                </a:solidFill>
                <a:latin typeface="Times New Roman"/>
                <a:cs typeface="Times New Roman"/>
              </a:rPr>
              <a:t>or  particular</a:t>
            </a:r>
            <a:r>
              <a:rPr sz="2400" spc="-5" dirty="0">
                <a:solidFill>
                  <a:srgbClr val="FFFFFF"/>
                </a:solidFill>
                <a:latin typeface="Times New Roman"/>
                <a:cs typeface="Times New Roman"/>
              </a:rPr>
              <a:t> </a:t>
            </a:r>
            <a:r>
              <a:rPr sz="2400" dirty="0">
                <a:solidFill>
                  <a:srgbClr val="FFFFFF"/>
                </a:solidFill>
                <a:latin typeface="Times New Roman"/>
                <a:cs typeface="Times New Roman"/>
              </a:rPr>
              <a:t>local</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area</a:t>
            </a:r>
            <a:endParaRPr sz="2400">
              <a:latin typeface="Times New Roman"/>
              <a:cs typeface="Times New Roman"/>
            </a:endParaRPr>
          </a:p>
        </p:txBody>
      </p:sp>
      <p:pic>
        <p:nvPicPr>
          <p:cNvPr id="5" name="object 5"/>
          <p:cNvPicPr/>
          <p:nvPr/>
        </p:nvPicPr>
        <p:blipFill>
          <a:blip r:embed="rId2" cstate="print"/>
          <a:stretch>
            <a:fillRect/>
          </a:stretch>
        </p:blipFill>
        <p:spPr>
          <a:xfrm>
            <a:off x="450850" y="146050"/>
            <a:ext cx="8242300" cy="12319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1070609"/>
            <a:ext cx="8051165" cy="3025140"/>
          </a:xfrm>
          <a:prstGeom prst="rect">
            <a:avLst/>
          </a:prstGeom>
        </p:spPr>
        <p:txBody>
          <a:bodyPr vert="horz" wrap="square" lIns="0" tIns="12700" rIns="0" bIns="0" rtlCol="0">
            <a:spAutoFit/>
          </a:bodyPr>
          <a:lstStyle/>
          <a:p>
            <a:pPr marL="351155" indent="-339090">
              <a:lnSpc>
                <a:spcPct val="100000"/>
              </a:lnSpc>
              <a:spcBef>
                <a:spcPts val="100"/>
              </a:spcBef>
              <a:buAutoNum type="alphaLcParenR" startAt="5"/>
              <a:tabLst>
                <a:tab pos="351790" algn="l"/>
              </a:tabLst>
            </a:pPr>
            <a:r>
              <a:rPr sz="2600" b="1" u="heavy" spc="-10" dirty="0">
                <a:solidFill>
                  <a:srgbClr val="FFFFFF"/>
                </a:solidFill>
                <a:uFill>
                  <a:solidFill>
                    <a:srgbClr val="FFFFFF"/>
                  </a:solidFill>
                </a:uFill>
                <a:latin typeface="Times New Roman"/>
                <a:cs typeface="Times New Roman"/>
              </a:rPr>
              <a:t>In</a:t>
            </a:r>
            <a:r>
              <a:rPr sz="2600" b="1" u="heavy" spc="-15" dirty="0">
                <a:solidFill>
                  <a:srgbClr val="FFFFFF"/>
                </a:solidFill>
                <a:uFill>
                  <a:solidFill>
                    <a:srgbClr val="FFFFFF"/>
                  </a:solidFill>
                </a:uFill>
                <a:latin typeface="Times New Roman"/>
                <a:cs typeface="Times New Roman"/>
              </a:rPr>
              <a:t> </a:t>
            </a:r>
            <a:r>
              <a:rPr sz="2600" b="1" u="heavy" spc="-5" dirty="0">
                <a:solidFill>
                  <a:srgbClr val="FFFFFF"/>
                </a:solidFill>
                <a:uFill>
                  <a:solidFill>
                    <a:srgbClr val="FFFFFF"/>
                  </a:solidFill>
                </a:uFill>
                <a:latin typeface="Times New Roman"/>
                <a:cs typeface="Times New Roman"/>
              </a:rPr>
              <a:t>case</a:t>
            </a:r>
            <a:r>
              <a:rPr sz="2600" b="1" u="heavy" spc="-20" dirty="0">
                <a:solidFill>
                  <a:srgbClr val="FFFFFF"/>
                </a:solidFill>
                <a:uFill>
                  <a:solidFill>
                    <a:srgbClr val="FFFFFF"/>
                  </a:solidFill>
                </a:uFill>
                <a:latin typeface="Times New Roman"/>
                <a:cs typeface="Times New Roman"/>
              </a:rPr>
              <a:t> </a:t>
            </a:r>
            <a:r>
              <a:rPr sz="2600" b="1" u="heavy" dirty="0">
                <a:solidFill>
                  <a:srgbClr val="FFFFFF"/>
                </a:solidFill>
                <a:uFill>
                  <a:solidFill>
                    <a:srgbClr val="FFFFFF"/>
                  </a:solidFill>
                </a:uFill>
                <a:latin typeface="Times New Roman"/>
                <a:cs typeface="Times New Roman"/>
              </a:rPr>
              <a:t>of</a:t>
            </a:r>
            <a:r>
              <a:rPr sz="2600" b="1" u="heavy" spc="-15" dirty="0">
                <a:solidFill>
                  <a:srgbClr val="FFFFFF"/>
                </a:solidFill>
                <a:uFill>
                  <a:solidFill>
                    <a:srgbClr val="FFFFFF"/>
                  </a:solidFill>
                </a:uFill>
                <a:latin typeface="Times New Roman"/>
                <a:cs typeface="Times New Roman"/>
              </a:rPr>
              <a:t> </a:t>
            </a:r>
            <a:r>
              <a:rPr sz="2600" b="1" u="heavy" dirty="0">
                <a:solidFill>
                  <a:srgbClr val="FFFFFF"/>
                </a:solidFill>
                <a:uFill>
                  <a:solidFill>
                    <a:srgbClr val="FFFFFF"/>
                  </a:solidFill>
                </a:uFill>
                <a:latin typeface="Times New Roman"/>
                <a:cs typeface="Times New Roman"/>
              </a:rPr>
              <a:t>Contractor</a:t>
            </a:r>
            <a:r>
              <a:rPr sz="2600" b="1" u="heavy" spc="-25" dirty="0">
                <a:solidFill>
                  <a:srgbClr val="FFFFFF"/>
                </a:solidFill>
                <a:uFill>
                  <a:solidFill>
                    <a:srgbClr val="FFFFFF"/>
                  </a:solidFill>
                </a:uFill>
                <a:latin typeface="Times New Roman"/>
                <a:cs typeface="Times New Roman"/>
              </a:rPr>
              <a:t> </a:t>
            </a:r>
            <a:r>
              <a:rPr sz="2600" b="1" u="heavy" dirty="0">
                <a:solidFill>
                  <a:srgbClr val="FFFFFF"/>
                </a:solidFill>
                <a:uFill>
                  <a:solidFill>
                    <a:srgbClr val="FFFFFF"/>
                  </a:solidFill>
                </a:uFill>
                <a:latin typeface="Times New Roman"/>
                <a:cs typeface="Times New Roman"/>
              </a:rPr>
              <a:t>–</a:t>
            </a:r>
            <a:endParaRPr sz="2600">
              <a:latin typeface="Times New Roman"/>
              <a:cs typeface="Times New Roman"/>
            </a:endParaRPr>
          </a:p>
          <a:p>
            <a:pPr marL="283845" marR="5080" indent="-24130">
              <a:lnSpc>
                <a:spcPct val="150000"/>
              </a:lnSpc>
              <a:spcBef>
                <a:spcPts val="590"/>
              </a:spcBef>
            </a:pPr>
            <a:r>
              <a:rPr sz="2600" dirty="0">
                <a:solidFill>
                  <a:srgbClr val="FFFFFF"/>
                </a:solidFill>
                <a:latin typeface="Times New Roman"/>
                <a:cs typeface="Times New Roman"/>
              </a:rPr>
              <a:t>A</a:t>
            </a:r>
            <a:r>
              <a:rPr sz="2600" spc="-5" dirty="0">
                <a:solidFill>
                  <a:srgbClr val="FFFFFF"/>
                </a:solidFill>
                <a:latin typeface="Times New Roman"/>
                <a:cs typeface="Times New Roman"/>
              </a:rPr>
              <a:t> person</a:t>
            </a:r>
            <a:r>
              <a:rPr sz="2600" dirty="0">
                <a:solidFill>
                  <a:srgbClr val="FFFFFF"/>
                </a:solidFill>
                <a:latin typeface="Times New Roman"/>
                <a:cs typeface="Times New Roman"/>
              </a:rPr>
              <a:t> appointed</a:t>
            </a:r>
            <a:r>
              <a:rPr sz="2600" spc="5" dirty="0">
                <a:solidFill>
                  <a:srgbClr val="FFFFFF"/>
                </a:solidFill>
                <a:latin typeface="Times New Roman"/>
                <a:cs typeface="Times New Roman"/>
              </a:rPr>
              <a:t> </a:t>
            </a:r>
            <a:r>
              <a:rPr sz="2600" dirty="0">
                <a:solidFill>
                  <a:srgbClr val="FFFFFF"/>
                </a:solidFill>
                <a:latin typeface="Times New Roman"/>
                <a:cs typeface="Times New Roman"/>
              </a:rPr>
              <a:t>by</a:t>
            </a:r>
            <a:r>
              <a:rPr sz="2600" spc="25" dirty="0">
                <a:solidFill>
                  <a:srgbClr val="FFFFFF"/>
                </a:solidFill>
                <a:latin typeface="Times New Roman"/>
                <a:cs typeface="Times New Roman"/>
              </a:rPr>
              <a:t> </a:t>
            </a:r>
            <a:r>
              <a:rPr sz="2600" spc="-5" dirty="0">
                <a:solidFill>
                  <a:srgbClr val="FFFFFF"/>
                </a:solidFill>
                <a:latin typeface="Times New Roman"/>
                <a:cs typeface="Times New Roman"/>
              </a:rPr>
              <a:t>contractor </a:t>
            </a:r>
            <a:r>
              <a:rPr sz="2600" dirty="0">
                <a:solidFill>
                  <a:srgbClr val="FFFFFF"/>
                </a:solidFill>
                <a:latin typeface="Times New Roman"/>
                <a:cs typeface="Times New Roman"/>
              </a:rPr>
              <a:t>who</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is</a:t>
            </a:r>
            <a:r>
              <a:rPr sz="2600" spc="-20" dirty="0">
                <a:solidFill>
                  <a:srgbClr val="FFFFFF"/>
                </a:solidFill>
                <a:latin typeface="Times New Roman"/>
                <a:cs typeface="Times New Roman"/>
              </a:rPr>
              <a:t> </a:t>
            </a:r>
            <a:r>
              <a:rPr sz="2600" spc="-5" dirty="0">
                <a:solidFill>
                  <a:srgbClr val="FFFFFF"/>
                </a:solidFill>
                <a:latin typeface="Times New Roman"/>
                <a:cs typeface="Times New Roman"/>
              </a:rPr>
              <a:t>directly</a:t>
            </a:r>
            <a:r>
              <a:rPr sz="2600" spc="25" dirty="0">
                <a:solidFill>
                  <a:srgbClr val="FFFFFF"/>
                </a:solidFill>
                <a:latin typeface="Times New Roman"/>
                <a:cs typeface="Times New Roman"/>
              </a:rPr>
              <a:t> </a:t>
            </a:r>
            <a:r>
              <a:rPr sz="2600" dirty="0">
                <a:solidFill>
                  <a:srgbClr val="FFFFFF"/>
                </a:solidFill>
                <a:latin typeface="Times New Roman"/>
                <a:cs typeface="Times New Roman"/>
              </a:rPr>
              <a:t>under</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his </a:t>
            </a:r>
            <a:r>
              <a:rPr sz="2600" spc="-635" dirty="0">
                <a:solidFill>
                  <a:srgbClr val="FFFFFF"/>
                </a:solidFill>
                <a:latin typeface="Times New Roman"/>
                <a:cs typeface="Times New Roman"/>
              </a:rPr>
              <a:t> </a:t>
            </a:r>
            <a:r>
              <a:rPr sz="2600" spc="-5" dirty="0">
                <a:solidFill>
                  <a:srgbClr val="FFFFFF"/>
                </a:solidFill>
                <a:latin typeface="Times New Roman"/>
                <a:cs typeface="Times New Roman"/>
              </a:rPr>
              <a:t>charge</a:t>
            </a:r>
            <a:endParaRPr sz="2600">
              <a:latin typeface="Times New Roman"/>
              <a:cs typeface="Times New Roman"/>
            </a:endParaRPr>
          </a:p>
          <a:p>
            <a:pPr marL="315595" indent="-303530">
              <a:lnSpc>
                <a:spcPct val="100000"/>
              </a:lnSpc>
              <a:spcBef>
                <a:spcPts val="2150"/>
              </a:spcBef>
              <a:buAutoNum type="alphaLcParenR" startAt="6"/>
              <a:tabLst>
                <a:tab pos="316230" algn="l"/>
              </a:tabLst>
            </a:pPr>
            <a:r>
              <a:rPr sz="2600" b="1" u="heavy" spc="-5" dirty="0">
                <a:solidFill>
                  <a:srgbClr val="FFFFFF"/>
                </a:solidFill>
                <a:uFill>
                  <a:solidFill>
                    <a:srgbClr val="FFFFFF"/>
                  </a:solidFill>
                </a:uFill>
                <a:latin typeface="Times New Roman"/>
                <a:cs typeface="Times New Roman"/>
              </a:rPr>
              <a:t>In</a:t>
            </a:r>
            <a:r>
              <a:rPr sz="2600" b="1" u="heavy" spc="-20" dirty="0">
                <a:solidFill>
                  <a:srgbClr val="FFFFFF"/>
                </a:solidFill>
                <a:uFill>
                  <a:solidFill>
                    <a:srgbClr val="FFFFFF"/>
                  </a:solidFill>
                </a:uFill>
                <a:latin typeface="Times New Roman"/>
                <a:cs typeface="Times New Roman"/>
              </a:rPr>
              <a:t> </a:t>
            </a:r>
            <a:r>
              <a:rPr sz="2600" b="1" u="heavy" spc="-5" dirty="0">
                <a:solidFill>
                  <a:srgbClr val="FFFFFF"/>
                </a:solidFill>
                <a:uFill>
                  <a:solidFill>
                    <a:srgbClr val="FFFFFF"/>
                  </a:solidFill>
                </a:uFill>
                <a:latin typeface="Times New Roman"/>
                <a:cs typeface="Times New Roman"/>
              </a:rPr>
              <a:t>other</a:t>
            </a:r>
            <a:r>
              <a:rPr sz="2600" b="1" u="heavy" spc="-25" dirty="0">
                <a:solidFill>
                  <a:srgbClr val="FFFFFF"/>
                </a:solidFill>
                <a:uFill>
                  <a:solidFill>
                    <a:srgbClr val="FFFFFF"/>
                  </a:solidFill>
                </a:uFill>
                <a:latin typeface="Times New Roman"/>
                <a:cs typeface="Times New Roman"/>
              </a:rPr>
              <a:t> </a:t>
            </a:r>
            <a:r>
              <a:rPr sz="2600" b="1" u="heavy" spc="-5" dirty="0">
                <a:solidFill>
                  <a:srgbClr val="FFFFFF"/>
                </a:solidFill>
                <a:uFill>
                  <a:solidFill>
                    <a:srgbClr val="FFFFFF"/>
                  </a:solidFill>
                </a:uFill>
                <a:latin typeface="Times New Roman"/>
                <a:cs typeface="Times New Roman"/>
              </a:rPr>
              <a:t>Cases-</a:t>
            </a:r>
            <a:endParaRPr sz="2600">
              <a:latin typeface="Times New Roman"/>
              <a:cs typeface="Times New Roman"/>
            </a:endParaRPr>
          </a:p>
          <a:p>
            <a:pPr marL="340995">
              <a:lnSpc>
                <a:spcPct val="100000"/>
              </a:lnSpc>
              <a:spcBef>
                <a:spcPts val="2160"/>
              </a:spcBef>
            </a:pPr>
            <a:r>
              <a:rPr sz="2600" dirty="0">
                <a:solidFill>
                  <a:srgbClr val="FFFFFF"/>
                </a:solidFill>
                <a:latin typeface="Times New Roman"/>
                <a:cs typeface="Times New Roman"/>
              </a:rPr>
              <a:t>A</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person</a:t>
            </a:r>
            <a:r>
              <a:rPr sz="2600" dirty="0">
                <a:solidFill>
                  <a:srgbClr val="FFFFFF"/>
                </a:solidFill>
                <a:latin typeface="Times New Roman"/>
                <a:cs typeface="Times New Roman"/>
              </a:rPr>
              <a:t> </a:t>
            </a:r>
            <a:r>
              <a:rPr sz="2600" spc="-5" dirty="0">
                <a:solidFill>
                  <a:srgbClr val="FFFFFF"/>
                </a:solidFill>
                <a:latin typeface="Times New Roman"/>
                <a:cs typeface="Times New Roman"/>
              </a:rPr>
              <a:t>appointed</a:t>
            </a:r>
            <a:r>
              <a:rPr sz="2600" dirty="0">
                <a:solidFill>
                  <a:srgbClr val="FFFFFF"/>
                </a:solidFill>
                <a:latin typeface="Times New Roman"/>
                <a:cs typeface="Times New Roman"/>
              </a:rPr>
              <a:t> by</a:t>
            </a:r>
            <a:r>
              <a:rPr sz="2600" spc="20" dirty="0">
                <a:solidFill>
                  <a:srgbClr val="FFFFFF"/>
                </a:solidFill>
                <a:latin typeface="Times New Roman"/>
                <a:cs typeface="Times New Roman"/>
              </a:rPr>
              <a:t> </a:t>
            </a:r>
            <a:r>
              <a:rPr sz="2600" dirty="0">
                <a:solidFill>
                  <a:srgbClr val="FFFFFF"/>
                </a:solidFill>
                <a:latin typeface="Times New Roman"/>
                <a:cs typeface="Times New Roman"/>
              </a:rPr>
              <a:t>employer</a:t>
            </a:r>
            <a:endParaRPr sz="260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7719" y="1939290"/>
            <a:ext cx="7791450" cy="817880"/>
          </a:xfrm>
          <a:prstGeom prst="rect">
            <a:avLst/>
          </a:prstGeom>
        </p:spPr>
        <p:txBody>
          <a:bodyPr vert="horz" wrap="square" lIns="0" tIns="12700" rIns="0" bIns="0" rtlCol="0">
            <a:spAutoFit/>
          </a:bodyPr>
          <a:lstStyle/>
          <a:p>
            <a:pPr marL="12700" marR="5080" indent="104139">
              <a:lnSpc>
                <a:spcPct val="100000"/>
              </a:lnSpc>
              <a:spcBef>
                <a:spcPts val="100"/>
              </a:spcBef>
            </a:pPr>
            <a:r>
              <a:rPr sz="2600" spc="-5" dirty="0"/>
              <a:t>According</a:t>
            </a:r>
            <a:r>
              <a:rPr sz="2600" spc="345" dirty="0"/>
              <a:t> </a:t>
            </a:r>
            <a:r>
              <a:rPr sz="2600" spc="-5" dirty="0"/>
              <a:t>to</a:t>
            </a:r>
            <a:r>
              <a:rPr sz="2600" spc="330" dirty="0"/>
              <a:t> </a:t>
            </a:r>
            <a:r>
              <a:rPr sz="2600" spc="-5" dirty="0"/>
              <a:t>Sec</a:t>
            </a:r>
            <a:r>
              <a:rPr sz="2600" spc="320" dirty="0"/>
              <a:t> </a:t>
            </a:r>
            <a:r>
              <a:rPr sz="2600" dirty="0"/>
              <a:t>4</a:t>
            </a:r>
            <a:r>
              <a:rPr sz="2600" spc="335" dirty="0"/>
              <a:t> </a:t>
            </a:r>
            <a:r>
              <a:rPr sz="2600" dirty="0"/>
              <a:t>of</a:t>
            </a:r>
            <a:r>
              <a:rPr sz="2600" spc="330" dirty="0"/>
              <a:t> </a:t>
            </a:r>
            <a:r>
              <a:rPr sz="2600" dirty="0"/>
              <a:t>the</a:t>
            </a:r>
            <a:r>
              <a:rPr sz="2600" spc="320" dirty="0"/>
              <a:t> </a:t>
            </a:r>
            <a:r>
              <a:rPr sz="2600" dirty="0"/>
              <a:t>Act</a:t>
            </a:r>
            <a:r>
              <a:rPr sz="2600" spc="320" dirty="0"/>
              <a:t> </a:t>
            </a:r>
            <a:r>
              <a:rPr sz="2600" dirty="0"/>
              <a:t>a</a:t>
            </a:r>
            <a:r>
              <a:rPr sz="2600" spc="320" dirty="0"/>
              <a:t> </a:t>
            </a:r>
            <a:r>
              <a:rPr sz="2600" spc="-5" dirty="0"/>
              <a:t>Wage</a:t>
            </a:r>
            <a:r>
              <a:rPr sz="2600" spc="330" dirty="0"/>
              <a:t> </a:t>
            </a:r>
            <a:r>
              <a:rPr sz="2600" spc="-5" dirty="0"/>
              <a:t>Period</a:t>
            </a:r>
            <a:r>
              <a:rPr sz="2600" spc="340" dirty="0"/>
              <a:t> </a:t>
            </a:r>
            <a:r>
              <a:rPr sz="2600" spc="-5" dirty="0"/>
              <a:t>must</a:t>
            </a:r>
            <a:r>
              <a:rPr sz="2600" spc="325" dirty="0"/>
              <a:t> </a:t>
            </a:r>
            <a:r>
              <a:rPr sz="2600" dirty="0"/>
              <a:t>not </a:t>
            </a:r>
            <a:r>
              <a:rPr sz="2600" spc="-635" dirty="0"/>
              <a:t> </a:t>
            </a:r>
            <a:r>
              <a:rPr sz="2600" spc="-5" dirty="0"/>
              <a:t>exceed</a:t>
            </a:r>
            <a:r>
              <a:rPr sz="2600" dirty="0"/>
              <a:t> one</a:t>
            </a:r>
            <a:r>
              <a:rPr sz="2600" spc="-5" dirty="0"/>
              <a:t> month.</a:t>
            </a:r>
            <a:endParaRPr sz="2600"/>
          </a:p>
        </p:txBody>
      </p:sp>
      <p:pic>
        <p:nvPicPr>
          <p:cNvPr id="3" name="object 3"/>
          <p:cNvPicPr/>
          <p:nvPr/>
        </p:nvPicPr>
        <p:blipFill>
          <a:blip r:embed="rId2" cstate="print"/>
          <a:stretch>
            <a:fillRect/>
          </a:stretch>
        </p:blipFill>
        <p:spPr>
          <a:xfrm>
            <a:off x="450850" y="146050"/>
            <a:ext cx="8242300" cy="12319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2440" y="1558290"/>
            <a:ext cx="7819390" cy="2905924"/>
          </a:xfrm>
          <a:prstGeom prst="rect">
            <a:avLst/>
          </a:prstGeom>
        </p:spPr>
        <p:txBody>
          <a:bodyPr vert="horz" wrap="square" lIns="0" tIns="12700" rIns="0" bIns="0" rtlCol="0">
            <a:spAutoFit/>
          </a:bodyPr>
          <a:lstStyle/>
          <a:p>
            <a:pPr marL="588645" marR="520700" indent="-336550">
              <a:lnSpc>
                <a:spcPct val="100000"/>
              </a:lnSpc>
              <a:spcBef>
                <a:spcPts val="100"/>
              </a:spcBef>
            </a:pPr>
            <a:r>
              <a:rPr sz="2800" spc="-5" dirty="0">
                <a:solidFill>
                  <a:srgbClr val="F1F1F1"/>
                </a:solidFill>
                <a:latin typeface="Times New Roman"/>
                <a:cs typeface="Times New Roman"/>
              </a:rPr>
              <a:t>A) </a:t>
            </a:r>
            <a:r>
              <a:rPr sz="2800" dirty="0">
                <a:solidFill>
                  <a:srgbClr val="F1F1F1"/>
                </a:solidFill>
                <a:latin typeface="Times New Roman"/>
                <a:cs typeface="Times New Roman"/>
              </a:rPr>
              <a:t>If the </a:t>
            </a:r>
            <a:r>
              <a:rPr sz="2800" spc="-5" dirty="0">
                <a:solidFill>
                  <a:srgbClr val="F1F1F1"/>
                </a:solidFill>
                <a:latin typeface="Times New Roman"/>
                <a:cs typeface="Times New Roman"/>
              </a:rPr>
              <a:t>number </a:t>
            </a:r>
            <a:r>
              <a:rPr sz="2800" dirty="0">
                <a:solidFill>
                  <a:srgbClr val="F1F1F1"/>
                </a:solidFill>
                <a:latin typeface="Times New Roman"/>
                <a:cs typeface="Times New Roman"/>
              </a:rPr>
              <a:t>of </a:t>
            </a:r>
            <a:r>
              <a:rPr sz="2800" spc="-5" dirty="0">
                <a:solidFill>
                  <a:srgbClr val="F1F1F1"/>
                </a:solidFill>
                <a:latin typeface="Times New Roman"/>
                <a:cs typeface="Times New Roman"/>
              </a:rPr>
              <a:t>persons employed </a:t>
            </a:r>
            <a:r>
              <a:rPr sz="2800" dirty="0">
                <a:solidFill>
                  <a:srgbClr val="F1F1F1"/>
                </a:solidFill>
                <a:latin typeface="Times New Roman"/>
                <a:cs typeface="Times New Roman"/>
              </a:rPr>
              <a:t>in </a:t>
            </a:r>
            <a:r>
              <a:rPr sz="2800" spc="-5" dirty="0">
                <a:solidFill>
                  <a:srgbClr val="F1F1F1"/>
                </a:solidFill>
                <a:latin typeface="Times New Roman"/>
                <a:cs typeface="Times New Roman"/>
              </a:rPr>
              <a:t>factory, </a:t>
            </a:r>
            <a:r>
              <a:rPr sz="2800" spc="-685" dirty="0">
                <a:solidFill>
                  <a:srgbClr val="F1F1F1"/>
                </a:solidFill>
                <a:latin typeface="Times New Roman"/>
                <a:cs typeface="Times New Roman"/>
              </a:rPr>
              <a:t> </a:t>
            </a:r>
            <a:r>
              <a:rPr sz="2800" spc="-5" dirty="0">
                <a:solidFill>
                  <a:srgbClr val="F1F1F1"/>
                </a:solidFill>
                <a:latin typeface="Times New Roman"/>
                <a:cs typeface="Times New Roman"/>
              </a:rPr>
              <a:t>industrial</a:t>
            </a:r>
            <a:r>
              <a:rPr sz="2800" spc="-10" dirty="0">
                <a:solidFill>
                  <a:srgbClr val="F1F1F1"/>
                </a:solidFill>
                <a:latin typeface="Times New Roman"/>
                <a:cs typeface="Times New Roman"/>
              </a:rPr>
              <a:t> </a:t>
            </a:r>
            <a:r>
              <a:rPr sz="2800" dirty="0">
                <a:solidFill>
                  <a:srgbClr val="F1F1F1"/>
                </a:solidFill>
                <a:latin typeface="Times New Roman"/>
                <a:cs typeface="Times New Roman"/>
              </a:rPr>
              <a:t>or other</a:t>
            </a:r>
            <a:r>
              <a:rPr sz="2800" spc="-15" dirty="0">
                <a:solidFill>
                  <a:srgbClr val="F1F1F1"/>
                </a:solidFill>
                <a:latin typeface="Times New Roman"/>
                <a:cs typeface="Times New Roman"/>
              </a:rPr>
              <a:t> </a:t>
            </a:r>
            <a:r>
              <a:rPr sz="2800" spc="-5" dirty="0">
                <a:solidFill>
                  <a:srgbClr val="F1F1F1"/>
                </a:solidFill>
                <a:latin typeface="Times New Roman"/>
                <a:cs typeface="Times New Roman"/>
              </a:rPr>
              <a:t>establishment </a:t>
            </a:r>
            <a:r>
              <a:rPr sz="2800" dirty="0">
                <a:solidFill>
                  <a:srgbClr val="F1F1F1"/>
                </a:solidFill>
                <a:latin typeface="Times New Roman"/>
                <a:cs typeface="Times New Roman"/>
              </a:rPr>
              <a:t>or in</a:t>
            </a:r>
            <a:r>
              <a:rPr sz="2800" spc="-5" dirty="0">
                <a:solidFill>
                  <a:srgbClr val="F1F1F1"/>
                </a:solidFill>
                <a:latin typeface="Times New Roman"/>
                <a:cs typeface="Times New Roman"/>
              </a:rPr>
              <a:t> railway</a:t>
            </a:r>
            <a:r>
              <a:rPr sz="2800" dirty="0">
                <a:solidFill>
                  <a:srgbClr val="F1F1F1"/>
                </a:solidFill>
                <a:latin typeface="Times New Roman"/>
                <a:cs typeface="Times New Roman"/>
              </a:rPr>
              <a:t> -</a:t>
            </a:r>
            <a:endParaRPr sz="2800" dirty="0">
              <a:latin typeface="Times New Roman"/>
              <a:cs typeface="Times New Roman"/>
            </a:endParaRPr>
          </a:p>
          <a:p>
            <a:pPr marL="589280" indent="-513080">
              <a:lnSpc>
                <a:spcPct val="100000"/>
              </a:lnSpc>
              <a:spcBef>
                <a:spcPts val="590"/>
              </a:spcBef>
              <a:buClr>
                <a:srgbClr val="F2A346"/>
              </a:buClr>
              <a:buAutoNum type="arabicPeriod"/>
              <a:tabLst>
                <a:tab pos="588645" algn="l"/>
                <a:tab pos="589280" algn="l"/>
                <a:tab pos="4850765" algn="l"/>
              </a:tabLst>
            </a:pPr>
            <a:r>
              <a:rPr sz="2800" b="1" u="heavy" dirty="0">
                <a:solidFill>
                  <a:srgbClr val="F1F1F1"/>
                </a:solidFill>
                <a:uFill>
                  <a:solidFill>
                    <a:srgbClr val="F1F1F1"/>
                  </a:solidFill>
                </a:uFill>
                <a:latin typeface="Times New Roman"/>
                <a:cs typeface="Times New Roman"/>
              </a:rPr>
              <a:t>Wages</a:t>
            </a:r>
            <a:r>
              <a:rPr sz="2800" b="1" u="heavy" spc="5" dirty="0">
                <a:solidFill>
                  <a:srgbClr val="F1F1F1"/>
                </a:solidFill>
                <a:uFill>
                  <a:solidFill>
                    <a:srgbClr val="F1F1F1"/>
                  </a:solidFill>
                </a:uFill>
                <a:latin typeface="Times New Roman"/>
                <a:cs typeface="Times New Roman"/>
              </a:rPr>
              <a:t> </a:t>
            </a:r>
            <a:r>
              <a:rPr sz="2800" b="1" u="heavy" spc="-5" dirty="0">
                <a:solidFill>
                  <a:srgbClr val="F1F1F1"/>
                </a:solidFill>
                <a:uFill>
                  <a:solidFill>
                    <a:srgbClr val="F1F1F1"/>
                  </a:solidFill>
                </a:uFill>
                <a:latin typeface="Times New Roman"/>
                <a:cs typeface="Times New Roman"/>
              </a:rPr>
              <a:t>to</a:t>
            </a:r>
            <a:r>
              <a:rPr sz="2800" b="1" u="heavy" dirty="0">
                <a:solidFill>
                  <a:srgbClr val="F1F1F1"/>
                </a:solidFill>
                <a:uFill>
                  <a:solidFill>
                    <a:srgbClr val="F1F1F1"/>
                  </a:solidFill>
                </a:uFill>
                <a:latin typeface="Times New Roman"/>
                <a:cs typeface="Times New Roman"/>
              </a:rPr>
              <a:t> </a:t>
            </a:r>
            <a:r>
              <a:rPr sz="2800" b="1" u="heavy" spc="-5" dirty="0">
                <a:solidFill>
                  <a:srgbClr val="F1F1F1"/>
                </a:solidFill>
                <a:uFill>
                  <a:solidFill>
                    <a:srgbClr val="F1F1F1"/>
                  </a:solidFill>
                </a:uFill>
                <a:latin typeface="Times New Roman"/>
                <a:cs typeface="Times New Roman"/>
              </a:rPr>
              <a:t>be Paid</a:t>
            </a:r>
            <a:r>
              <a:rPr sz="2800" b="1" u="heavy" dirty="0">
                <a:solidFill>
                  <a:srgbClr val="F1F1F1"/>
                </a:solidFill>
                <a:uFill>
                  <a:solidFill>
                    <a:srgbClr val="F1F1F1"/>
                  </a:solidFill>
                </a:uFill>
                <a:latin typeface="Times New Roman"/>
                <a:cs typeface="Times New Roman"/>
              </a:rPr>
              <a:t> </a:t>
            </a:r>
            <a:r>
              <a:rPr sz="2800" b="1" u="heavy" spc="-5" dirty="0">
                <a:solidFill>
                  <a:srgbClr val="F1F1F1"/>
                </a:solidFill>
                <a:uFill>
                  <a:solidFill>
                    <a:srgbClr val="F1F1F1"/>
                  </a:solidFill>
                </a:uFill>
                <a:latin typeface="Times New Roman"/>
                <a:cs typeface="Times New Roman"/>
              </a:rPr>
              <a:t>before </a:t>
            </a:r>
            <a:r>
              <a:rPr sz="2800" b="1" u="heavy" spc="10" dirty="0">
                <a:solidFill>
                  <a:srgbClr val="F1F1F1"/>
                </a:solidFill>
                <a:uFill>
                  <a:solidFill>
                    <a:srgbClr val="F1F1F1"/>
                  </a:solidFill>
                </a:uFill>
                <a:latin typeface="Times New Roman"/>
                <a:cs typeface="Times New Roman"/>
              </a:rPr>
              <a:t>7</a:t>
            </a:r>
            <a:r>
              <a:rPr sz="2400" b="1" u="heavy" spc="15" baseline="29513" dirty="0">
                <a:solidFill>
                  <a:srgbClr val="F1F1F1"/>
                </a:solidFill>
                <a:uFill>
                  <a:solidFill>
                    <a:srgbClr val="F1F1F1"/>
                  </a:solidFill>
                </a:uFill>
                <a:latin typeface="Times New Roman"/>
                <a:cs typeface="Times New Roman"/>
              </a:rPr>
              <a:t>th</a:t>
            </a:r>
            <a:r>
              <a:rPr sz="2400" b="1" spc="15" baseline="29513" dirty="0">
                <a:solidFill>
                  <a:srgbClr val="F1F1F1"/>
                </a:solidFill>
                <a:latin typeface="Times New Roman"/>
                <a:cs typeface="Times New Roman"/>
              </a:rPr>
              <a:t>	</a:t>
            </a:r>
            <a:r>
              <a:rPr sz="2800" b="1" u="heavy" spc="-5" dirty="0">
                <a:solidFill>
                  <a:srgbClr val="F1F1F1"/>
                </a:solidFill>
                <a:uFill>
                  <a:solidFill>
                    <a:srgbClr val="F1F1F1"/>
                  </a:solidFill>
                </a:uFill>
                <a:latin typeface="Times New Roman"/>
                <a:cs typeface="Times New Roman"/>
              </a:rPr>
              <a:t>Day-</a:t>
            </a:r>
            <a:endParaRPr sz="2800" dirty="0">
              <a:latin typeface="Times New Roman"/>
              <a:cs typeface="Times New Roman"/>
            </a:endParaRPr>
          </a:p>
          <a:p>
            <a:pPr marL="607060">
              <a:lnSpc>
                <a:spcPct val="100000"/>
              </a:lnSpc>
              <a:spcBef>
                <a:spcPts val="600"/>
              </a:spcBef>
            </a:pPr>
            <a:r>
              <a:rPr sz="2800" spc="-5" dirty="0">
                <a:solidFill>
                  <a:srgbClr val="F1F1F1"/>
                </a:solidFill>
                <a:latin typeface="Times New Roman"/>
                <a:cs typeface="Times New Roman"/>
              </a:rPr>
              <a:t>If</a:t>
            </a:r>
            <a:r>
              <a:rPr sz="2800" spc="-20" dirty="0">
                <a:solidFill>
                  <a:srgbClr val="F1F1F1"/>
                </a:solidFill>
                <a:latin typeface="Times New Roman"/>
                <a:cs typeface="Times New Roman"/>
              </a:rPr>
              <a:t> </a:t>
            </a:r>
            <a:r>
              <a:rPr sz="2800" spc="-5" dirty="0">
                <a:solidFill>
                  <a:srgbClr val="F1F1F1"/>
                </a:solidFill>
                <a:latin typeface="Times New Roman"/>
                <a:cs typeface="Times New Roman"/>
              </a:rPr>
              <a:t>person</a:t>
            </a:r>
            <a:r>
              <a:rPr sz="2800" spc="-10" dirty="0">
                <a:solidFill>
                  <a:srgbClr val="F1F1F1"/>
                </a:solidFill>
                <a:latin typeface="Times New Roman"/>
                <a:cs typeface="Times New Roman"/>
              </a:rPr>
              <a:t> </a:t>
            </a:r>
            <a:r>
              <a:rPr sz="2800" spc="-5" dirty="0">
                <a:solidFill>
                  <a:srgbClr val="F1F1F1"/>
                </a:solidFill>
                <a:latin typeface="Times New Roman"/>
                <a:cs typeface="Times New Roman"/>
              </a:rPr>
              <a:t>employed</a:t>
            </a:r>
            <a:r>
              <a:rPr sz="2800" spc="-10" dirty="0">
                <a:solidFill>
                  <a:srgbClr val="F1F1F1"/>
                </a:solidFill>
                <a:latin typeface="Times New Roman"/>
                <a:cs typeface="Times New Roman"/>
              </a:rPr>
              <a:t> </a:t>
            </a:r>
            <a:r>
              <a:rPr sz="2800" spc="-5" dirty="0">
                <a:solidFill>
                  <a:srgbClr val="F1F1F1"/>
                </a:solidFill>
                <a:latin typeface="Times New Roman"/>
                <a:cs typeface="Times New Roman"/>
              </a:rPr>
              <a:t>less</a:t>
            </a:r>
            <a:r>
              <a:rPr sz="2800" spc="-10" dirty="0">
                <a:solidFill>
                  <a:srgbClr val="F1F1F1"/>
                </a:solidFill>
                <a:latin typeface="Times New Roman"/>
                <a:cs typeface="Times New Roman"/>
              </a:rPr>
              <a:t> </a:t>
            </a:r>
            <a:r>
              <a:rPr sz="2800" spc="-5" dirty="0">
                <a:solidFill>
                  <a:srgbClr val="F1F1F1"/>
                </a:solidFill>
                <a:latin typeface="Times New Roman"/>
                <a:cs typeface="Times New Roman"/>
              </a:rPr>
              <a:t>than</a:t>
            </a:r>
            <a:r>
              <a:rPr sz="2800" spc="-25" dirty="0">
                <a:solidFill>
                  <a:srgbClr val="F1F1F1"/>
                </a:solidFill>
                <a:latin typeface="Times New Roman"/>
                <a:cs typeface="Times New Roman"/>
              </a:rPr>
              <a:t> </a:t>
            </a:r>
            <a:r>
              <a:rPr sz="2800" dirty="0">
                <a:solidFill>
                  <a:srgbClr val="F1F1F1"/>
                </a:solidFill>
                <a:latin typeface="Times New Roman"/>
                <a:cs typeface="Times New Roman"/>
              </a:rPr>
              <a:t>1000 persons</a:t>
            </a:r>
            <a:endParaRPr sz="2800" dirty="0">
              <a:latin typeface="Times New Roman"/>
              <a:cs typeface="Times New Roman"/>
            </a:endParaRPr>
          </a:p>
          <a:p>
            <a:pPr marL="589280" indent="-513080">
              <a:lnSpc>
                <a:spcPct val="100000"/>
              </a:lnSpc>
              <a:spcBef>
                <a:spcPts val="600"/>
              </a:spcBef>
              <a:buClr>
                <a:srgbClr val="F2A346"/>
              </a:buClr>
              <a:buAutoNum type="arabicPeriod" startAt="2"/>
              <a:tabLst>
                <a:tab pos="588645" algn="l"/>
                <a:tab pos="589280" algn="l"/>
              </a:tabLst>
            </a:pPr>
            <a:r>
              <a:rPr sz="2800" b="1" u="heavy" dirty="0">
                <a:solidFill>
                  <a:srgbClr val="F1F1F1"/>
                </a:solidFill>
                <a:uFill>
                  <a:solidFill>
                    <a:srgbClr val="F1F1F1"/>
                  </a:solidFill>
                </a:uFill>
                <a:latin typeface="Times New Roman"/>
                <a:cs typeface="Times New Roman"/>
              </a:rPr>
              <a:t>Wages</a:t>
            </a:r>
            <a:r>
              <a:rPr sz="2800" b="1" u="heavy" spc="-10" dirty="0">
                <a:solidFill>
                  <a:srgbClr val="F1F1F1"/>
                </a:solidFill>
                <a:uFill>
                  <a:solidFill>
                    <a:srgbClr val="F1F1F1"/>
                  </a:solidFill>
                </a:uFill>
                <a:latin typeface="Times New Roman"/>
                <a:cs typeface="Times New Roman"/>
              </a:rPr>
              <a:t> </a:t>
            </a:r>
            <a:r>
              <a:rPr sz="2800" b="1" u="heavy" spc="-5" dirty="0">
                <a:solidFill>
                  <a:srgbClr val="F1F1F1"/>
                </a:solidFill>
                <a:uFill>
                  <a:solidFill>
                    <a:srgbClr val="F1F1F1"/>
                  </a:solidFill>
                </a:uFill>
                <a:latin typeface="Times New Roman"/>
                <a:cs typeface="Times New Roman"/>
              </a:rPr>
              <a:t>to</a:t>
            </a:r>
            <a:r>
              <a:rPr sz="2800" b="1" u="heavy" spc="-10" dirty="0">
                <a:solidFill>
                  <a:srgbClr val="F1F1F1"/>
                </a:solidFill>
                <a:uFill>
                  <a:solidFill>
                    <a:srgbClr val="F1F1F1"/>
                  </a:solidFill>
                </a:uFill>
                <a:latin typeface="Times New Roman"/>
                <a:cs typeface="Times New Roman"/>
              </a:rPr>
              <a:t> </a:t>
            </a:r>
            <a:r>
              <a:rPr sz="2800" b="1" u="heavy" spc="-5" dirty="0">
                <a:solidFill>
                  <a:srgbClr val="F1F1F1"/>
                </a:solidFill>
                <a:uFill>
                  <a:solidFill>
                    <a:srgbClr val="F1F1F1"/>
                  </a:solidFill>
                </a:uFill>
                <a:latin typeface="Times New Roman"/>
                <a:cs typeface="Times New Roman"/>
              </a:rPr>
              <a:t>be</a:t>
            </a:r>
            <a:r>
              <a:rPr sz="2800" b="1" u="heavy" spc="-20" dirty="0">
                <a:solidFill>
                  <a:srgbClr val="F1F1F1"/>
                </a:solidFill>
                <a:uFill>
                  <a:solidFill>
                    <a:srgbClr val="F1F1F1"/>
                  </a:solidFill>
                </a:uFill>
                <a:latin typeface="Times New Roman"/>
                <a:cs typeface="Times New Roman"/>
              </a:rPr>
              <a:t> </a:t>
            </a:r>
            <a:r>
              <a:rPr sz="2800" b="1" u="heavy" spc="-5" dirty="0">
                <a:solidFill>
                  <a:srgbClr val="F1F1F1"/>
                </a:solidFill>
                <a:uFill>
                  <a:solidFill>
                    <a:srgbClr val="F1F1F1"/>
                  </a:solidFill>
                </a:uFill>
                <a:latin typeface="Times New Roman"/>
                <a:cs typeface="Times New Roman"/>
              </a:rPr>
              <a:t>Paid</a:t>
            </a:r>
            <a:r>
              <a:rPr sz="2800" b="1" u="heavy" spc="-10" dirty="0">
                <a:solidFill>
                  <a:srgbClr val="F1F1F1"/>
                </a:solidFill>
                <a:uFill>
                  <a:solidFill>
                    <a:srgbClr val="F1F1F1"/>
                  </a:solidFill>
                </a:uFill>
                <a:latin typeface="Times New Roman"/>
                <a:cs typeface="Times New Roman"/>
              </a:rPr>
              <a:t> </a:t>
            </a:r>
            <a:r>
              <a:rPr sz="2800" b="1" u="heavy" spc="-5" dirty="0">
                <a:solidFill>
                  <a:srgbClr val="F1F1F1"/>
                </a:solidFill>
                <a:uFill>
                  <a:solidFill>
                    <a:srgbClr val="F1F1F1"/>
                  </a:solidFill>
                </a:uFill>
                <a:latin typeface="Times New Roman"/>
                <a:cs typeface="Times New Roman"/>
              </a:rPr>
              <a:t>before</a:t>
            </a:r>
            <a:r>
              <a:rPr sz="2800" b="1" u="heavy" spc="-20" dirty="0">
                <a:solidFill>
                  <a:srgbClr val="F1F1F1"/>
                </a:solidFill>
                <a:uFill>
                  <a:solidFill>
                    <a:srgbClr val="F1F1F1"/>
                  </a:solidFill>
                </a:uFill>
                <a:latin typeface="Times New Roman"/>
                <a:cs typeface="Times New Roman"/>
              </a:rPr>
              <a:t> </a:t>
            </a:r>
            <a:r>
              <a:rPr sz="2800" b="1" u="heavy" spc="5" dirty="0">
                <a:solidFill>
                  <a:srgbClr val="F1F1F1"/>
                </a:solidFill>
                <a:uFill>
                  <a:solidFill>
                    <a:srgbClr val="F1F1F1"/>
                  </a:solidFill>
                </a:uFill>
                <a:latin typeface="Times New Roman"/>
                <a:cs typeface="Times New Roman"/>
              </a:rPr>
              <a:t>10</a:t>
            </a:r>
            <a:r>
              <a:rPr sz="2400" b="1" u="heavy" spc="7" baseline="29513" dirty="0">
                <a:solidFill>
                  <a:srgbClr val="F1F1F1"/>
                </a:solidFill>
                <a:uFill>
                  <a:solidFill>
                    <a:srgbClr val="F1F1F1"/>
                  </a:solidFill>
                </a:uFill>
                <a:latin typeface="Times New Roman"/>
                <a:cs typeface="Times New Roman"/>
              </a:rPr>
              <a:t>th</a:t>
            </a:r>
            <a:r>
              <a:rPr sz="1600" b="1" spc="290" dirty="0">
                <a:solidFill>
                  <a:srgbClr val="F1F1F1"/>
                </a:solidFill>
                <a:latin typeface="Times New Roman"/>
                <a:cs typeface="Times New Roman"/>
              </a:rPr>
              <a:t> </a:t>
            </a:r>
            <a:r>
              <a:rPr sz="2800" b="1" u="heavy" spc="-5" dirty="0">
                <a:solidFill>
                  <a:srgbClr val="F1F1F1"/>
                </a:solidFill>
                <a:uFill>
                  <a:solidFill>
                    <a:srgbClr val="F1F1F1"/>
                  </a:solidFill>
                </a:uFill>
                <a:latin typeface="Times New Roman"/>
                <a:cs typeface="Times New Roman"/>
              </a:rPr>
              <a:t>day</a:t>
            </a:r>
            <a:r>
              <a:rPr sz="2800" b="1" spc="-15" dirty="0">
                <a:solidFill>
                  <a:srgbClr val="F1F1F1"/>
                </a:solidFill>
                <a:latin typeface="Times New Roman"/>
                <a:cs typeface="Times New Roman"/>
              </a:rPr>
              <a:t> </a:t>
            </a:r>
            <a:r>
              <a:rPr sz="2800" dirty="0">
                <a:solidFill>
                  <a:srgbClr val="F1F1F1"/>
                </a:solidFill>
                <a:latin typeface="Times New Roman"/>
                <a:cs typeface="Times New Roman"/>
              </a:rPr>
              <a:t>–</a:t>
            </a:r>
            <a:endParaRPr sz="2800" dirty="0">
              <a:latin typeface="Times New Roman"/>
              <a:cs typeface="Times New Roman"/>
            </a:endParaRPr>
          </a:p>
          <a:p>
            <a:pPr marL="607060">
              <a:lnSpc>
                <a:spcPct val="100000"/>
              </a:lnSpc>
              <a:spcBef>
                <a:spcPts val="600"/>
              </a:spcBef>
            </a:pPr>
            <a:r>
              <a:rPr sz="2800" spc="-5" dirty="0">
                <a:solidFill>
                  <a:srgbClr val="F1F1F1"/>
                </a:solidFill>
                <a:latin typeface="Times New Roman"/>
                <a:cs typeface="Times New Roman"/>
              </a:rPr>
              <a:t>If</a:t>
            </a:r>
            <a:r>
              <a:rPr sz="2800" spc="-20" dirty="0">
                <a:solidFill>
                  <a:srgbClr val="F1F1F1"/>
                </a:solidFill>
                <a:latin typeface="Times New Roman"/>
                <a:cs typeface="Times New Roman"/>
              </a:rPr>
              <a:t> </a:t>
            </a:r>
            <a:r>
              <a:rPr sz="2800" spc="-5" dirty="0">
                <a:solidFill>
                  <a:srgbClr val="F1F1F1"/>
                </a:solidFill>
                <a:latin typeface="Times New Roman"/>
                <a:cs typeface="Times New Roman"/>
              </a:rPr>
              <a:t>person</a:t>
            </a:r>
            <a:r>
              <a:rPr sz="2800" spc="-10" dirty="0">
                <a:solidFill>
                  <a:srgbClr val="F1F1F1"/>
                </a:solidFill>
                <a:latin typeface="Times New Roman"/>
                <a:cs typeface="Times New Roman"/>
              </a:rPr>
              <a:t> </a:t>
            </a:r>
            <a:r>
              <a:rPr sz="2800" spc="-5" dirty="0">
                <a:solidFill>
                  <a:srgbClr val="F1F1F1"/>
                </a:solidFill>
                <a:latin typeface="Times New Roman"/>
                <a:cs typeface="Times New Roman"/>
              </a:rPr>
              <a:t>employed more</a:t>
            </a:r>
            <a:r>
              <a:rPr sz="2800" spc="-20" dirty="0">
                <a:solidFill>
                  <a:srgbClr val="F1F1F1"/>
                </a:solidFill>
                <a:latin typeface="Times New Roman"/>
                <a:cs typeface="Times New Roman"/>
              </a:rPr>
              <a:t> </a:t>
            </a:r>
            <a:r>
              <a:rPr sz="2800" dirty="0">
                <a:solidFill>
                  <a:srgbClr val="F1F1F1"/>
                </a:solidFill>
                <a:latin typeface="Times New Roman"/>
                <a:cs typeface="Times New Roman"/>
              </a:rPr>
              <a:t>than</a:t>
            </a:r>
            <a:r>
              <a:rPr sz="2800" spc="-5" dirty="0">
                <a:solidFill>
                  <a:srgbClr val="F1F1F1"/>
                </a:solidFill>
                <a:latin typeface="Times New Roman"/>
                <a:cs typeface="Times New Roman"/>
              </a:rPr>
              <a:t> </a:t>
            </a:r>
            <a:r>
              <a:rPr sz="2800">
                <a:solidFill>
                  <a:srgbClr val="F1F1F1"/>
                </a:solidFill>
                <a:latin typeface="Times New Roman"/>
                <a:cs typeface="Times New Roman"/>
              </a:rPr>
              <a:t>1000</a:t>
            </a:r>
            <a:r>
              <a:rPr sz="2800" spc="-10">
                <a:solidFill>
                  <a:srgbClr val="F1F1F1"/>
                </a:solidFill>
                <a:latin typeface="Times New Roman"/>
                <a:cs typeface="Times New Roman"/>
              </a:rPr>
              <a:t> </a:t>
            </a:r>
            <a:r>
              <a:rPr sz="2800" spc="-5">
                <a:solidFill>
                  <a:srgbClr val="F1F1F1"/>
                </a:solidFill>
                <a:latin typeface="Times New Roman"/>
                <a:cs typeface="Times New Roman"/>
              </a:rPr>
              <a:t>persons</a:t>
            </a:r>
            <a:endParaRPr sz="2800" dirty="0">
              <a:latin typeface="Times New Roman"/>
              <a:cs typeface="Times New Roman"/>
            </a:endParaRPr>
          </a:p>
        </p:txBody>
      </p:sp>
      <p:pic>
        <p:nvPicPr>
          <p:cNvPr id="3" name="object 3"/>
          <p:cNvPicPr/>
          <p:nvPr/>
        </p:nvPicPr>
        <p:blipFill>
          <a:blip r:embed="rId2" cstate="print"/>
          <a:stretch>
            <a:fillRect/>
          </a:stretch>
        </p:blipFill>
        <p:spPr>
          <a:xfrm>
            <a:off x="450850" y="378459"/>
            <a:ext cx="8242300" cy="99948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299209"/>
            <a:ext cx="7867650" cy="421640"/>
          </a:xfrm>
          <a:prstGeom prst="rect">
            <a:avLst/>
          </a:prstGeom>
        </p:spPr>
        <p:txBody>
          <a:bodyPr vert="horz" wrap="square" lIns="0" tIns="12700" rIns="0" bIns="0" rtlCol="0">
            <a:spAutoFit/>
          </a:bodyPr>
          <a:lstStyle/>
          <a:p>
            <a:pPr marL="12700">
              <a:lnSpc>
                <a:spcPct val="100000"/>
              </a:lnSpc>
              <a:spcBef>
                <a:spcPts val="100"/>
              </a:spcBef>
              <a:tabLst>
                <a:tab pos="5596890" algn="l"/>
              </a:tabLst>
            </a:pPr>
            <a:r>
              <a:rPr sz="2600" b="1" u="heavy" spc="-5" dirty="0">
                <a:uFill>
                  <a:solidFill>
                    <a:srgbClr val="FFFFFF"/>
                  </a:solidFill>
                </a:uFill>
                <a:latin typeface="Constantia"/>
                <a:cs typeface="Constantia"/>
              </a:rPr>
              <a:t>B)</a:t>
            </a:r>
            <a:r>
              <a:rPr sz="2600" b="1" u="heavy" spc="10" dirty="0">
                <a:uFill>
                  <a:solidFill>
                    <a:srgbClr val="FFFFFF"/>
                  </a:solidFill>
                </a:uFill>
                <a:latin typeface="Constantia"/>
                <a:cs typeface="Constantia"/>
              </a:rPr>
              <a:t> </a:t>
            </a:r>
            <a:r>
              <a:rPr sz="2600" b="1" u="heavy" spc="-5" dirty="0">
                <a:uFill>
                  <a:solidFill>
                    <a:srgbClr val="FFFFFF"/>
                  </a:solidFill>
                </a:uFill>
                <a:latin typeface="Constantia"/>
                <a:cs typeface="Constantia"/>
              </a:rPr>
              <a:t>Wages</a:t>
            </a:r>
            <a:r>
              <a:rPr sz="2600" b="1" u="heavy" spc="5" dirty="0">
                <a:uFill>
                  <a:solidFill>
                    <a:srgbClr val="FFFFFF"/>
                  </a:solidFill>
                </a:uFill>
                <a:latin typeface="Constantia"/>
                <a:cs typeface="Constantia"/>
              </a:rPr>
              <a:t> </a:t>
            </a:r>
            <a:r>
              <a:rPr sz="2600" b="1" u="heavy" spc="-5" dirty="0">
                <a:uFill>
                  <a:solidFill>
                    <a:srgbClr val="FFFFFF"/>
                  </a:solidFill>
                </a:uFill>
                <a:latin typeface="Constantia"/>
                <a:cs typeface="Constantia"/>
              </a:rPr>
              <a:t>in</a:t>
            </a:r>
            <a:r>
              <a:rPr sz="2600" b="1" u="heavy" spc="10" dirty="0">
                <a:uFill>
                  <a:solidFill>
                    <a:srgbClr val="FFFFFF"/>
                  </a:solidFill>
                </a:uFill>
                <a:latin typeface="Constantia"/>
                <a:cs typeface="Constantia"/>
              </a:rPr>
              <a:t> </a:t>
            </a:r>
            <a:r>
              <a:rPr sz="2600" b="1" u="heavy" spc="-5" dirty="0">
                <a:uFill>
                  <a:solidFill>
                    <a:srgbClr val="FFFFFF"/>
                  </a:solidFill>
                </a:uFill>
                <a:latin typeface="Constantia"/>
                <a:cs typeface="Constantia"/>
              </a:rPr>
              <a:t>case</a:t>
            </a:r>
            <a:r>
              <a:rPr sz="2600" b="1" u="heavy" spc="10" dirty="0">
                <a:uFill>
                  <a:solidFill>
                    <a:srgbClr val="FFFFFF"/>
                  </a:solidFill>
                </a:uFill>
                <a:latin typeface="Constantia"/>
                <a:cs typeface="Constantia"/>
              </a:rPr>
              <a:t> </a:t>
            </a:r>
            <a:r>
              <a:rPr sz="2600" b="1" u="heavy" dirty="0">
                <a:uFill>
                  <a:solidFill>
                    <a:srgbClr val="FFFFFF"/>
                  </a:solidFill>
                </a:uFill>
                <a:latin typeface="Constantia"/>
                <a:cs typeface="Constantia"/>
              </a:rPr>
              <a:t>of</a:t>
            </a:r>
            <a:r>
              <a:rPr sz="2600" b="1" u="heavy" spc="10" dirty="0">
                <a:uFill>
                  <a:solidFill>
                    <a:srgbClr val="FFFFFF"/>
                  </a:solidFill>
                </a:uFill>
                <a:latin typeface="Constantia"/>
                <a:cs typeface="Constantia"/>
              </a:rPr>
              <a:t> </a:t>
            </a:r>
            <a:r>
              <a:rPr sz="2600" b="1" u="heavy" spc="-5" dirty="0">
                <a:uFill>
                  <a:solidFill>
                    <a:srgbClr val="FFFFFF"/>
                  </a:solidFill>
                </a:uFill>
                <a:latin typeface="Constantia"/>
                <a:cs typeface="Constantia"/>
              </a:rPr>
              <a:t>Termination</a:t>
            </a:r>
            <a:r>
              <a:rPr sz="2600" b="1" u="heavy" spc="10" dirty="0">
                <a:uFill>
                  <a:solidFill>
                    <a:srgbClr val="FFFFFF"/>
                  </a:solidFill>
                </a:uFill>
                <a:latin typeface="Constantia"/>
                <a:cs typeface="Constantia"/>
              </a:rPr>
              <a:t> </a:t>
            </a:r>
            <a:r>
              <a:rPr sz="2600" b="1" u="heavy" dirty="0">
                <a:uFill>
                  <a:solidFill>
                    <a:srgbClr val="FFFFFF"/>
                  </a:solidFill>
                </a:uFill>
                <a:latin typeface="Constantia"/>
                <a:cs typeface="Constantia"/>
              </a:rPr>
              <a:t>of	</a:t>
            </a:r>
            <a:r>
              <a:rPr sz="2600" b="1" u="heavy" spc="-5" dirty="0">
                <a:uFill>
                  <a:solidFill>
                    <a:srgbClr val="FFFFFF"/>
                  </a:solidFill>
                </a:uFill>
                <a:latin typeface="Constantia"/>
                <a:cs typeface="Constantia"/>
              </a:rPr>
              <a:t>Employment</a:t>
            </a:r>
            <a:r>
              <a:rPr sz="2600" b="1" u="heavy" spc="-50" dirty="0">
                <a:uFill>
                  <a:solidFill>
                    <a:srgbClr val="FFFFFF"/>
                  </a:solidFill>
                </a:uFill>
                <a:latin typeface="Constantia"/>
                <a:cs typeface="Constantia"/>
              </a:rPr>
              <a:t> </a:t>
            </a:r>
            <a:r>
              <a:rPr sz="2600" b="1" u="heavy" dirty="0">
                <a:uFill>
                  <a:solidFill>
                    <a:srgbClr val="FFFFFF"/>
                  </a:solidFill>
                </a:uFill>
                <a:latin typeface="Constantia"/>
                <a:cs typeface="Constantia"/>
              </a:rPr>
              <a:t>–</a:t>
            </a:r>
            <a:endParaRPr sz="2600">
              <a:latin typeface="Constantia"/>
              <a:cs typeface="Constantia"/>
            </a:endParaRPr>
          </a:p>
        </p:txBody>
      </p:sp>
      <p:sp>
        <p:nvSpPr>
          <p:cNvPr id="3" name="object 3"/>
          <p:cNvSpPr txBox="1"/>
          <p:nvPr/>
        </p:nvSpPr>
        <p:spPr>
          <a:xfrm>
            <a:off x="497840" y="2442209"/>
            <a:ext cx="8072755" cy="3663950"/>
          </a:xfrm>
          <a:prstGeom prst="rect">
            <a:avLst/>
          </a:prstGeom>
        </p:spPr>
        <p:txBody>
          <a:bodyPr vert="horz" wrap="square" lIns="0" tIns="12700" rIns="0" bIns="0" rtlCol="0">
            <a:spAutoFit/>
          </a:bodyPr>
          <a:lstStyle/>
          <a:p>
            <a:pPr marL="405130" marR="179705" indent="-271780">
              <a:lnSpc>
                <a:spcPct val="149700"/>
              </a:lnSpc>
              <a:spcBef>
                <a:spcPts val="100"/>
              </a:spcBef>
              <a:buSzPct val="96153"/>
              <a:buAutoNum type="arabicPeriod"/>
              <a:tabLst>
                <a:tab pos="322580" algn="l"/>
              </a:tabLst>
            </a:pPr>
            <a:r>
              <a:rPr sz="2600" spc="-5" dirty="0">
                <a:solidFill>
                  <a:srgbClr val="FFFFFF"/>
                </a:solidFill>
                <a:latin typeface="Constantia"/>
                <a:cs typeface="Constantia"/>
              </a:rPr>
              <a:t>Before</a:t>
            </a:r>
            <a:r>
              <a:rPr sz="2600" dirty="0">
                <a:solidFill>
                  <a:srgbClr val="FFFFFF"/>
                </a:solidFill>
                <a:latin typeface="Constantia"/>
                <a:cs typeface="Constantia"/>
              </a:rPr>
              <a:t> </a:t>
            </a:r>
            <a:r>
              <a:rPr sz="2600" spc="-5" dirty="0">
                <a:solidFill>
                  <a:srgbClr val="FFFFFF"/>
                </a:solidFill>
                <a:latin typeface="Constantia"/>
                <a:cs typeface="Constantia"/>
              </a:rPr>
              <a:t>the</a:t>
            </a:r>
            <a:r>
              <a:rPr sz="2600" dirty="0">
                <a:solidFill>
                  <a:srgbClr val="FFFFFF"/>
                </a:solidFill>
                <a:latin typeface="Constantia"/>
                <a:cs typeface="Constantia"/>
              </a:rPr>
              <a:t> </a:t>
            </a:r>
            <a:r>
              <a:rPr sz="2600" spc="-10" dirty="0">
                <a:solidFill>
                  <a:srgbClr val="FFFFFF"/>
                </a:solidFill>
                <a:latin typeface="Constantia"/>
                <a:cs typeface="Constantia"/>
              </a:rPr>
              <a:t>expiry</a:t>
            </a:r>
            <a:r>
              <a:rPr sz="2600" spc="-5" dirty="0">
                <a:solidFill>
                  <a:srgbClr val="FFFFFF"/>
                </a:solidFill>
                <a:latin typeface="Constantia"/>
                <a:cs typeface="Constantia"/>
              </a:rPr>
              <a:t> of</a:t>
            </a:r>
            <a:r>
              <a:rPr sz="2600" dirty="0">
                <a:solidFill>
                  <a:srgbClr val="FFFFFF"/>
                </a:solidFill>
                <a:latin typeface="Constantia"/>
                <a:cs typeface="Constantia"/>
              </a:rPr>
              <a:t> </a:t>
            </a:r>
            <a:r>
              <a:rPr sz="2600" spc="-5" dirty="0">
                <a:solidFill>
                  <a:srgbClr val="FFFFFF"/>
                </a:solidFill>
                <a:latin typeface="Constantia"/>
                <a:cs typeface="Constantia"/>
              </a:rPr>
              <a:t>the</a:t>
            </a:r>
            <a:r>
              <a:rPr sz="2600" spc="5" dirty="0">
                <a:solidFill>
                  <a:srgbClr val="FFFFFF"/>
                </a:solidFill>
                <a:latin typeface="Constantia"/>
                <a:cs typeface="Constantia"/>
              </a:rPr>
              <a:t> 2</a:t>
            </a:r>
            <a:r>
              <a:rPr sz="2250" spc="7" baseline="29629" dirty="0">
                <a:solidFill>
                  <a:srgbClr val="FFFFFF"/>
                </a:solidFill>
                <a:latin typeface="Constantia"/>
                <a:cs typeface="Constantia"/>
              </a:rPr>
              <a:t>nd</a:t>
            </a:r>
            <a:r>
              <a:rPr sz="2250" spc="397" baseline="29629" dirty="0">
                <a:solidFill>
                  <a:srgbClr val="FFFFFF"/>
                </a:solidFill>
                <a:latin typeface="Constantia"/>
                <a:cs typeface="Constantia"/>
              </a:rPr>
              <a:t> </a:t>
            </a:r>
            <a:r>
              <a:rPr sz="2600" spc="-5" dirty="0">
                <a:solidFill>
                  <a:srgbClr val="FFFFFF"/>
                </a:solidFill>
                <a:latin typeface="Constantia"/>
                <a:cs typeface="Constantia"/>
              </a:rPr>
              <a:t>working</a:t>
            </a:r>
            <a:r>
              <a:rPr sz="2600" spc="-20" dirty="0">
                <a:solidFill>
                  <a:srgbClr val="FFFFFF"/>
                </a:solidFill>
                <a:latin typeface="Constantia"/>
                <a:cs typeface="Constantia"/>
              </a:rPr>
              <a:t> </a:t>
            </a:r>
            <a:r>
              <a:rPr sz="2600" dirty="0">
                <a:solidFill>
                  <a:srgbClr val="FFFFFF"/>
                </a:solidFill>
                <a:latin typeface="Constantia"/>
                <a:cs typeface="Constantia"/>
              </a:rPr>
              <a:t>day</a:t>
            </a:r>
            <a:r>
              <a:rPr sz="2600" spc="-15" dirty="0">
                <a:solidFill>
                  <a:srgbClr val="FFFFFF"/>
                </a:solidFill>
                <a:latin typeface="Constantia"/>
                <a:cs typeface="Constantia"/>
              </a:rPr>
              <a:t> </a:t>
            </a:r>
            <a:r>
              <a:rPr sz="2600" spc="-5" dirty="0">
                <a:solidFill>
                  <a:srgbClr val="FFFFFF"/>
                </a:solidFill>
                <a:latin typeface="Constantia"/>
                <a:cs typeface="Constantia"/>
              </a:rPr>
              <a:t>from</a:t>
            </a:r>
            <a:r>
              <a:rPr sz="2600" spc="-10" dirty="0">
                <a:solidFill>
                  <a:srgbClr val="FFFFFF"/>
                </a:solidFill>
                <a:latin typeface="Constantia"/>
                <a:cs typeface="Constantia"/>
              </a:rPr>
              <a:t> </a:t>
            </a:r>
            <a:r>
              <a:rPr sz="2600" dirty="0">
                <a:solidFill>
                  <a:srgbClr val="FFFFFF"/>
                </a:solidFill>
                <a:latin typeface="Constantia"/>
                <a:cs typeface="Constantia"/>
              </a:rPr>
              <a:t>the</a:t>
            </a:r>
            <a:r>
              <a:rPr sz="2600" spc="-15" dirty="0">
                <a:solidFill>
                  <a:srgbClr val="FFFFFF"/>
                </a:solidFill>
                <a:latin typeface="Constantia"/>
                <a:cs typeface="Constantia"/>
              </a:rPr>
              <a:t> </a:t>
            </a:r>
            <a:r>
              <a:rPr sz="2600" dirty="0">
                <a:solidFill>
                  <a:srgbClr val="FFFFFF"/>
                </a:solidFill>
                <a:latin typeface="Constantia"/>
                <a:cs typeface="Constantia"/>
              </a:rPr>
              <a:t>day </a:t>
            </a:r>
            <a:r>
              <a:rPr sz="2600" spc="-635" dirty="0">
                <a:solidFill>
                  <a:srgbClr val="FFFFFF"/>
                </a:solidFill>
                <a:latin typeface="Constantia"/>
                <a:cs typeface="Constantia"/>
              </a:rPr>
              <a:t> </a:t>
            </a:r>
            <a:r>
              <a:rPr sz="2600" spc="-5" dirty="0">
                <a:solidFill>
                  <a:srgbClr val="FFFFFF"/>
                </a:solidFill>
                <a:latin typeface="Constantia"/>
                <a:cs typeface="Constantia"/>
              </a:rPr>
              <a:t>on</a:t>
            </a:r>
            <a:r>
              <a:rPr sz="2600" spc="-15" dirty="0">
                <a:solidFill>
                  <a:srgbClr val="FFFFFF"/>
                </a:solidFill>
                <a:latin typeface="Constantia"/>
                <a:cs typeface="Constantia"/>
              </a:rPr>
              <a:t> </a:t>
            </a:r>
            <a:r>
              <a:rPr sz="2600" spc="-5" dirty="0">
                <a:solidFill>
                  <a:srgbClr val="FFFFFF"/>
                </a:solidFill>
                <a:latin typeface="Constantia"/>
                <a:cs typeface="Constantia"/>
              </a:rPr>
              <a:t>which </a:t>
            </a:r>
            <a:r>
              <a:rPr sz="2600" dirty="0">
                <a:solidFill>
                  <a:srgbClr val="FFFFFF"/>
                </a:solidFill>
                <a:latin typeface="Constantia"/>
                <a:cs typeface="Constantia"/>
              </a:rPr>
              <a:t>his</a:t>
            </a:r>
            <a:r>
              <a:rPr sz="2600" spc="-10" dirty="0">
                <a:solidFill>
                  <a:srgbClr val="FFFFFF"/>
                </a:solidFill>
                <a:latin typeface="Constantia"/>
                <a:cs typeface="Constantia"/>
              </a:rPr>
              <a:t> </a:t>
            </a:r>
            <a:r>
              <a:rPr sz="2600" spc="-5" dirty="0">
                <a:solidFill>
                  <a:srgbClr val="FFFFFF"/>
                </a:solidFill>
                <a:latin typeface="Constantia"/>
                <a:cs typeface="Constantia"/>
              </a:rPr>
              <a:t>employment</a:t>
            </a:r>
            <a:r>
              <a:rPr sz="2600" dirty="0">
                <a:solidFill>
                  <a:srgbClr val="FFFFFF"/>
                </a:solidFill>
                <a:latin typeface="Constantia"/>
                <a:cs typeface="Constantia"/>
              </a:rPr>
              <a:t> </a:t>
            </a:r>
            <a:r>
              <a:rPr sz="2600" spc="-5" dirty="0">
                <a:solidFill>
                  <a:srgbClr val="FFFFFF"/>
                </a:solidFill>
                <a:latin typeface="Constantia"/>
                <a:cs typeface="Constantia"/>
              </a:rPr>
              <a:t>is</a:t>
            </a:r>
            <a:r>
              <a:rPr sz="2600" spc="-10" dirty="0">
                <a:solidFill>
                  <a:srgbClr val="FFFFFF"/>
                </a:solidFill>
                <a:latin typeface="Constantia"/>
                <a:cs typeface="Constantia"/>
              </a:rPr>
              <a:t> </a:t>
            </a:r>
            <a:r>
              <a:rPr sz="2600" spc="-5" dirty="0">
                <a:solidFill>
                  <a:srgbClr val="FFFFFF"/>
                </a:solidFill>
                <a:latin typeface="Constantia"/>
                <a:cs typeface="Constantia"/>
              </a:rPr>
              <a:t>terminated.</a:t>
            </a:r>
            <a:endParaRPr sz="2600">
              <a:latin typeface="Constantia"/>
              <a:cs typeface="Constantia"/>
            </a:endParaRPr>
          </a:p>
          <a:p>
            <a:pPr marL="321945" marR="43180" indent="-271780">
              <a:lnSpc>
                <a:spcPct val="149900"/>
              </a:lnSpc>
              <a:spcBef>
                <a:spcPts val="600"/>
              </a:spcBef>
              <a:buClr>
                <a:srgbClr val="FFFFFF"/>
              </a:buClr>
              <a:buSzPct val="96153"/>
              <a:buFont typeface="Constantia"/>
              <a:buAutoNum type="arabicPeriod"/>
              <a:tabLst>
                <a:tab pos="378460" algn="l"/>
                <a:tab pos="7343140" algn="l"/>
              </a:tabLst>
            </a:pPr>
            <a:r>
              <a:rPr dirty="0"/>
              <a:t>	</a:t>
            </a:r>
            <a:r>
              <a:rPr sz="2600" dirty="0">
                <a:solidFill>
                  <a:srgbClr val="FFFFFF"/>
                </a:solidFill>
                <a:latin typeface="Constantia"/>
                <a:cs typeface="Constantia"/>
              </a:rPr>
              <a:t>In </a:t>
            </a:r>
            <a:r>
              <a:rPr sz="2600" spc="-5" dirty="0">
                <a:solidFill>
                  <a:srgbClr val="FFFFFF"/>
                </a:solidFill>
                <a:latin typeface="Constantia"/>
                <a:cs typeface="Constantia"/>
              </a:rPr>
              <a:t>case of closure of </a:t>
            </a:r>
            <a:r>
              <a:rPr sz="2600" dirty="0">
                <a:solidFill>
                  <a:srgbClr val="FFFFFF"/>
                </a:solidFill>
                <a:latin typeface="Constantia"/>
                <a:cs typeface="Constantia"/>
              </a:rPr>
              <a:t>the </a:t>
            </a:r>
            <a:r>
              <a:rPr sz="2600" spc="-5" dirty="0">
                <a:solidFill>
                  <a:srgbClr val="FFFFFF"/>
                </a:solidFill>
                <a:latin typeface="Constantia"/>
                <a:cs typeface="Constantia"/>
              </a:rPr>
              <a:t>establishment for </a:t>
            </a:r>
            <a:r>
              <a:rPr sz="2600" dirty="0">
                <a:solidFill>
                  <a:srgbClr val="FFFFFF"/>
                </a:solidFill>
                <a:latin typeface="Constantia"/>
                <a:cs typeface="Constantia"/>
              </a:rPr>
              <a:t>any </a:t>
            </a:r>
            <a:r>
              <a:rPr sz="2600" spc="-5" dirty="0">
                <a:solidFill>
                  <a:srgbClr val="FFFFFF"/>
                </a:solidFill>
                <a:latin typeface="Constantia"/>
                <a:cs typeface="Constantia"/>
              </a:rPr>
              <a:t>reason </a:t>
            </a:r>
            <a:r>
              <a:rPr sz="2600" spc="-640" dirty="0">
                <a:solidFill>
                  <a:srgbClr val="FFFFFF"/>
                </a:solidFill>
                <a:latin typeface="Constantia"/>
                <a:cs typeface="Constantia"/>
              </a:rPr>
              <a:t> </a:t>
            </a:r>
            <a:r>
              <a:rPr sz="2600" spc="-5" dirty="0">
                <a:solidFill>
                  <a:srgbClr val="FFFFFF"/>
                </a:solidFill>
                <a:latin typeface="Constantia"/>
                <a:cs typeface="Constantia"/>
              </a:rPr>
              <a:t>other</a:t>
            </a:r>
            <a:r>
              <a:rPr sz="2600" dirty="0">
                <a:solidFill>
                  <a:srgbClr val="FFFFFF"/>
                </a:solidFill>
                <a:latin typeface="Constantia"/>
                <a:cs typeface="Constantia"/>
              </a:rPr>
              <a:t> </a:t>
            </a:r>
            <a:r>
              <a:rPr sz="2600" spc="-5" dirty="0">
                <a:solidFill>
                  <a:srgbClr val="FFFFFF"/>
                </a:solidFill>
                <a:latin typeface="Constantia"/>
                <a:cs typeface="Constantia"/>
              </a:rPr>
              <a:t>than</a:t>
            </a:r>
            <a:r>
              <a:rPr sz="2600" dirty="0">
                <a:solidFill>
                  <a:srgbClr val="FFFFFF"/>
                </a:solidFill>
                <a:latin typeface="Constantia"/>
                <a:cs typeface="Constantia"/>
              </a:rPr>
              <a:t> a</a:t>
            </a:r>
            <a:r>
              <a:rPr sz="2600" spc="5" dirty="0">
                <a:solidFill>
                  <a:srgbClr val="FFFFFF"/>
                </a:solidFill>
                <a:latin typeface="Constantia"/>
                <a:cs typeface="Constantia"/>
              </a:rPr>
              <a:t> </a:t>
            </a:r>
            <a:r>
              <a:rPr sz="2600" spc="-5" dirty="0">
                <a:solidFill>
                  <a:srgbClr val="FFFFFF"/>
                </a:solidFill>
                <a:latin typeface="Constantia"/>
                <a:cs typeface="Constantia"/>
              </a:rPr>
              <a:t>weekly </a:t>
            </a:r>
            <a:r>
              <a:rPr sz="2600" dirty="0">
                <a:solidFill>
                  <a:srgbClr val="FFFFFF"/>
                </a:solidFill>
                <a:latin typeface="Constantia"/>
                <a:cs typeface="Constantia"/>
              </a:rPr>
              <a:t>or </a:t>
            </a:r>
            <a:r>
              <a:rPr sz="2600" spc="-5" dirty="0">
                <a:solidFill>
                  <a:srgbClr val="FFFFFF"/>
                </a:solidFill>
                <a:latin typeface="Constantia"/>
                <a:cs typeface="Constantia"/>
              </a:rPr>
              <a:t>other recognized</a:t>
            </a:r>
            <a:r>
              <a:rPr sz="2600" spc="10" dirty="0">
                <a:solidFill>
                  <a:srgbClr val="FFFFFF"/>
                </a:solidFill>
                <a:latin typeface="Constantia"/>
                <a:cs typeface="Constantia"/>
              </a:rPr>
              <a:t> </a:t>
            </a:r>
            <a:r>
              <a:rPr sz="2600" spc="-5" dirty="0">
                <a:solidFill>
                  <a:srgbClr val="FFFFFF"/>
                </a:solidFill>
                <a:latin typeface="Constantia"/>
                <a:cs typeface="Constantia"/>
              </a:rPr>
              <a:t>holiday	</a:t>
            </a:r>
            <a:r>
              <a:rPr sz="2600" dirty="0">
                <a:solidFill>
                  <a:srgbClr val="FFFFFF"/>
                </a:solidFill>
                <a:latin typeface="Constantia"/>
                <a:cs typeface="Constantia"/>
              </a:rPr>
              <a:t>a </a:t>
            </a:r>
            <a:r>
              <a:rPr sz="2600" spc="5" dirty="0">
                <a:solidFill>
                  <a:srgbClr val="FFFFFF"/>
                </a:solidFill>
                <a:latin typeface="Constantia"/>
                <a:cs typeface="Constantia"/>
              </a:rPr>
              <a:t> </a:t>
            </a:r>
            <a:r>
              <a:rPr sz="2600" spc="-5" dirty="0">
                <a:solidFill>
                  <a:srgbClr val="FFFFFF"/>
                </a:solidFill>
                <a:latin typeface="Constantia"/>
                <a:cs typeface="Constantia"/>
              </a:rPr>
              <a:t>wages </a:t>
            </a:r>
            <a:r>
              <a:rPr sz="2600" dirty="0">
                <a:solidFill>
                  <a:srgbClr val="FFFFFF"/>
                </a:solidFill>
                <a:latin typeface="Constantia"/>
                <a:cs typeface="Constantia"/>
              </a:rPr>
              <a:t>must </a:t>
            </a:r>
            <a:r>
              <a:rPr sz="2600" spc="-5" dirty="0">
                <a:solidFill>
                  <a:srgbClr val="FFFFFF"/>
                </a:solidFill>
                <a:latin typeface="Constantia"/>
                <a:cs typeface="Constantia"/>
              </a:rPr>
              <a:t>be paid before </a:t>
            </a:r>
            <a:r>
              <a:rPr sz="2600" dirty="0">
                <a:solidFill>
                  <a:srgbClr val="FFFFFF"/>
                </a:solidFill>
                <a:latin typeface="Constantia"/>
                <a:cs typeface="Constantia"/>
              </a:rPr>
              <a:t>the </a:t>
            </a:r>
            <a:r>
              <a:rPr sz="2600" spc="-5" dirty="0">
                <a:solidFill>
                  <a:srgbClr val="FFFFFF"/>
                </a:solidFill>
                <a:latin typeface="Constantia"/>
                <a:cs typeface="Constantia"/>
              </a:rPr>
              <a:t>expiry of </a:t>
            </a:r>
            <a:r>
              <a:rPr sz="2600" dirty="0">
                <a:solidFill>
                  <a:srgbClr val="FFFFFF"/>
                </a:solidFill>
                <a:latin typeface="Constantia"/>
                <a:cs typeface="Constantia"/>
              </a:rPr>
              <a:t>the </a:t>
            </a:r>
            <a:r>
              <a:rPr sz="2600" spc="20" dirty="0">
                <a:solidFill>
                  <a:srgbClr val="FFFFFF"/>
                </a:solidFill>
                <a:latin typeface="Constantia"/>
                <a:cs typeface="Constantia"/>
              </a:rPr>
              <a:t>2</a:t>
            </a:r>
            <a:r>
              <a:rPr sz="2250" spc="30" baseline="29629" dirty="0">
                <a:solidFill>
                  <a:srgbClr val="FFFFFF"/>
                </a:solidFill>
                <a:latin typeface="Constantia"/>
                <a:cs typeface="Constantia"/>
              </a:rPr>
              <a:t>nd</a:t>
            </a:r>
            <a:r>
              <a:rPr sz="2250" spc="37" baseline="29629" dirty="0">
                <a:solidFill>
                  <a:srgbClr val="FFFFFF"/>
                </a:solidFill>
                <a:latin typeface="Constantia"/>
                <a:cs typeface="Constantia"/>
              </a:rPr>
              <a:t> </a:t>
            </a:r>
            <a:r>
              <a:rPr sz="2600" dirty="0">
                <a:solidFill>
                  <a:srgbClr val="FFFFFF"/>
                </a:solidFill>
                <a:latin typeface="Constantia"/>
                <a:cs typeface="Constantia"/>
              </a:rPr>
              <a:t>day </a:t>
            </a:r>
            <a:r>
              <a:rPr sz="2600" spc="5" dirty="0">
                <a:solidFill>
                  <a:srgbClr val="FFFFFF"/>
                </a:solidFill>
                <a:latin typeface="Constantia"/>
                <a:cs typeface="Constantia"/>
              </a:rPr>
              <a:t> </a:t>
            </a:r>
            <a:r>
              <a:rPr sz="2600" spc="-5" dirty="0">
                <a:solidFill>
                  <a:srgbClr val="FFFFFF"/>
                </a:solidFill>
                <a:latin typeface="Constantia"/>
                <a:cs typeface="Constantia"/>
              </a:rPr>
              <a:t>from the</a:t>
            </a:r>
            <a:r>
              <a:rPr sz="2600" dirty="0">
                <a:solidFill>
                  <a:srgbClr val="FFFFFF"/>
                </a:solidFill>
                <a:latin typeface="Constantia"/>
                <a:cs typeface="Constantia"/>
              </a:rPr>
              <a:t> </a:t>
            </a:r>
            <a:r>
              <a:rPr sz="2600" spc="-5" dirty="0">
                <a:solidFill>
                  <a:srgbClr val="FFFFFF"/>
                </a:solidFill>
                <a:latin typeface="Constantia"/>
                <a:cs typeface="Constantia"/>
              </a:rPr>
              <a:t>day</a:t>
            </a:r>
            <a:r>
              <a:rPr sz="2600" spc="-10" dirty="0">
                <a:solidFill>
                  <a:srgbClr val="FFFFFF"/>
                </a:solidFill>
                <a:latin typeface="Constantia"/>
                <a:cs typeface="Constantia"/>
              </a:rPr>
              <a:t> </a:t>
            </a:r>
            <a:r>
              <a:rPr sz="2600" spc="-5" dirty="0">
                <a:solidFill>
                  <a:srgbClr val="FFFFFF"/>
                </a:solidFill>
                <a:latin typeface="Constantia"/>
                <a:cs typeface="Constantia"/>
              </a:rPr>
              <a:t>on</a:t>
            </a:r>
            <a:r>
              <a:rPr sz="2600" spc="-10" dirty="0">
                <a:solidFill>
                  <a:srgbClr val="FFFFFF"/>
                </a:solidFill>
                <a:latin typeface="Constantia"/>
                <a:cs typeface="Constantia"/>
              </a:rPr>
              <a:t> </a:t>
            </a:r>
            <a:r>
              <a:rPr sz="2600" spc="-5" dirty="0">
                <a:solidFill>
                  <a:srgbClr val="FFFFFF"/>
                </a:solidFill>
                <a:latin typeface="Constantia"/>
                <a:cs typeface="Constantia"/>
              </a:rPr>
              <a:t>which</a:t>
            </a:r>
            <a:r>
              <a:rPr sz="2600" spc="-10" dirty="0">
                <a:solidFill>
                  <a:srgbClr val="FFFFFF"/>
                </a:solidFill>
                <a:latin typeface="Constantia"/>
                <a:cs typeface="Constantia"/>
              </a:rPr>
              <a:t> </a:t>
            </a:r>
            <a:r>
              <a:rPr sz="2600" dirty="0">
                <a:solidFill>
                  <a:srgbClr val="FFFFFF"/>
                </a:solidFill>
                <a:latin typeface="Constantia"/>
                <a:cs typeface="Constantia"/>
              </a:rPr>
              <a:t>his</a:t>
            </a:r>
            <a:r>
              <a:rPr sz="2600" spc="-10" dirty="0">
                <a:solidFill>
                  <a:srgbClr val="FFFFFF"/>
                </a:solidFill>
                <a:latin typeface="Constantia"/>
                <a:cs typeface="Constantia"/>
              </a:rPr>
              <a:t> </a:t>
            </a:r>
            <a:r>
              <a:rPr sz="2600" spc="-5" dirty="0">
                <a:solidFill>
                  <a:srgbClr val="FFFFFF"/>
                </a:solidFill>
                <a:latin typeface="Constantia"/>
                <a:cs typeface="Constantia"/>
              </a:rPr>
              <a:t>employment</a:t>
            </a:r>
            <a:r>
              <a:rPr sz="2600" spc="-10" dirty="0">
                <a:solidFill>
                  <a:srgbClr val="FFFFFF"/>
                </a:solidFill>
                <a:latin typeface="Constantia"/>
                <a:cs typeface="Constantia"/>
              </a:rPr>
              <a:t> </a:t>
            </a:r>
            <a:r>
              <a:rPr sz="2600" spc="-5" dirty="0">
                <a:solidFill>
                  <a:srgbClr val="FFFFFF"/>
                </a:solidFill>
                <a:latin typeface="Constantia"/>
                <a:cs typeface="Constantia"/>
              </a:rPr>
              <a:t>is</a:t>
            </a:r>
            <a:r>
              <a:rPr sz="2600" dirty="0">
                <a:solidFill>
                  <a:srgbClr val="FFFFFF"/>
                </a:solidFill>
                <a:latin typeface="Constantia"/>
                <a:cs typeface="Constantia"/>
              </a:rPr>
              <a:t> </a:t>
            </a:r>
            <a:r>
              <a:rPr sz="2600" spc="-5" dirty="0">
                <a:solidFill>
                  <a:srgbClr val="FFFFFF"/>
                </a:solidFill>
                <a:latin typeface="Constantia"/>
                <a:cs typeface="Constantia"/>
              </a:rPr>
              <a:t>terminated.</a:t>
            </a:r>
            <a:endParaRPr sz="2600">
              <a:latin typeface="Constantia"/>
              <a:cs typeface="Constant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6870" y="948689"/>
            <a:ext cx="6283325" cy="4986020"/>
          </a:xfrm>
          <a:prstGeom prst="rect">
            <a:avLst/>
          </a:prstGeom>
        </p:spPr>
        <p:txBody>
          <a:bodyPr vert="horz" wrap="square" lIns="0" tIns="167640" rIns="0" bIns="0" rtlCol="0">
            <a:spAutoFit/>
          </a:bodyPr>
          <a:lstStyle/>
          <a:p>
            <a:pPr marL="368935" indent="-330835">
              <a:lnSpc>
                <a:spcPct val="100000"/>
              </a:lnSpc>
              <a:spcBef>
                <a:spcPts val="1320"/>
              </a:spcBef>
              <a:buClr>
                <a:srgbClr val="F2A346"/>
              </a:buClr>
              <a:buSzPct val="96153"/>
              <a:buFont typeface="Trebuchet MS"/>
              <a:buChar char="●"/>
              <a:tabLst>
                <a:tab pos="368935" algn="l"/>
              </a:tabLst>
            </a:pPr>
            <a:r>
              <a:rPr sz="2600" dirty="0">
                <a:solidFill>
                  <a:srgbClr val="FFFFFF"/>
                </a:solidFill>
                <a:latin typeface="Times New Roman"/>
                <a:cs typeface="Times New Roman"/>
              </a:rPr>
              <a:t>Introduction</a:t>
            </a:r>
            <a:endParaRPr sz="2600">
              <a:latin typeface="Times New Roman"/>
              <a:cs typeface="Times New Roman"/>
            </a:endParaRPr>
          </a:p>
          <a:p>
            <a:pPr marL="368935" indent="-330835">
              <a:lnSpc>
                <a:spcPct val="100000"/>
              </a:lnSpc>
              <a:spcBef>
                <a:spcPts val="1220"/>
              </a:spcBef>
              <a:buClr>
                <a:srgbClr val="F2A346"/>
              </a:buClr>
              <a:buSzPct val="96153"/>
              <a:buFont typeface="Trebuchet MS"/>
              <a:buChar char="●"/>
              <a:tabLst>
                <a:tab pos="368935" algn="l"/>
              </a:tabLst>
            </a:pPr>
            <a:r>
              <a:rPr sz="2600" dirty="0">
                <a:solidFill>
                  <a:srgbClr val="FFFFFF"/>
                </a:solidFill>
                <a:latin typeface="Times New Roman"/>
                <a:cs typeface="Times New Roman"/>
              </a:rPr>
              <a:t>Object</a:t>
            </a:r>
            <a:r>
              <a:rPr sz="2600" spc="-25" dirty="0">
                <a:solidFill>
                  <a:srgbClr val="FFFFFF"/>
                </a:solidFill>
                <a:latin typeface="Times New Roman"/>
                <a:cs typeface="Times New Roman"/>
              </a:rPr>
              <a:t> </a:t>
            </a:r>
            <a:r>
              <a:rPr sz="2600" dirty="0">
                <a:solidFill>
                  <a:srgbClr val="FFFFFF"/>
                </a:solidFill>
                <a:latin typeface="Times New Roman"/>
                <a:cs typeface="Times New Roman"/>
              </a:rPr>
              <a:t>of</a:t>
            </a:r>
            <a:r>
              <a:rPr sz="2600" spc="-30" dirty="0">
                <a:solidFill>
                  <a:srgbClr val="FFFFFF"/>
                </a:solidFill>
                <a:latin typeface="Times New Roman"/>
                <a:cs typeface="Times New Roman"/>
              </a:rPr>
              <a:t> </a:t>
            </a:r>
            <a:r>
              <a:rPr sz="2600" dirty="0">
                <a:solidFill>
                  <a:srgbClr val="FFFFFF"/>
                </a:solidFill>
                <a:latin typeface="Times New Roman"/>
                <a:cs typeface="Times New Roman"/>
              </a:rPr>
              <a:t>the</a:t>
            </a:r>
            <a:r>
              <a:rPr sz="2600" spc="-25" dirty="0">
                <a:solidFill>
                  <a:srgbClr val="FFFFFF"/>
                </a:solidFill>
                <a:latin typeface="Times New Roman"/>
                <a:cs typeface="Times New Roman"/>
              </a:rPr>
              <a:t> </a:t>
            </a:r>
            <a:r>
              <a:rPr sz="2600" spc="-5" dirty="0">
                <a:solidFill>
                  <a:srgbClr val="FFFFFF"/>
                </a:solidFill>
                <a:latin typeface="Times New Roman"/>
                <a:cs typeface="Times New Roman"/>
              </a:rPr>
              <a:t>act</a:t>
            </a:r>
            <a:endParaRPr sz="2600">
              <a:latin typeface="Times New Roman"/>
              <a:cs typeface="Times New Roman"/>
            </a:endParaRPr>
          </a:p>
          <a:p>
            <a:pPr marL="368935" indent="-330835">
              <a:lnSpc>
                <a:spcPct val="100000"/>
              </a:lnSpc>
              <a:spcBef>
                <a:spcPts val="1220"/>
              </a:spcBef>
              <a:buClr>
                <a:srgbClr val="F2A346"/>
              </a:buClr>
              <a:buSzPct val="96153"/>
              <a:buFont typeface="Trebuchet MS"/>
              <a:buChar char="●"/>
              <a:tabLst>
                <a:tab pos="368935" algn="l"/>
              </a:tabLst>
            </a:pPr>
            <a:r>
              <a:rPr sz="2600" spc="-5" dirty="0">
                <a:solidFill>
                  <a:srgbClr val="FFFFFF"/>
                </a:solidFill>
                <a:latin typeface="Times New Roman"/>
                <a:cs typeface="Times New Roman"/>
              </a:rPr>
              <a:t>Applicability</a:t>
            </a:r>
            <a:r>
              <a:rPr sz="2600" spc="5" dirty="0">
                <a:solidFill>
                  <a:srgbClr val="FFFFFF"/>
                </a:solidFill>
                <a:latin typeface="Times New Roman"/>
                <a:cs typeface="Times New Roman"/>
              </a:rPr>
              <a:t> </a:t>
            </a:r>
            <a:r>
              <a:rPr sz="2600" dirty="0">
                <a:solidFill>
                  <a:srgbClr val="FFFFFF"/>
                </a:solidFill>
                <a:latin typeface="Times New Roman"/>
                <a:cs typeface="Times New Roman"/>
              </a:rPr>
              <a:t>of</a:t>
            </a:r>
            <a:r>
              <a:rPr sz="2600" spc="-20" dirty="0">
                <a:solidFill>
                  <a:srgbClr val="FFFFFF"/>
                </a:solidFill>
                <a:latin typeface="Times New Roman"/>
                <a:cs typeface="Times New Roman"/>
              </a:rPr>
              <a:t> </a:t>
            </a:r>
            <a:r>
              <a:rPr sz="2600" dirty="0">
                <a:solidFill>
                  <a:srgbClr val="FFFFFF"/>
                </a:solidFill>
                <a:latin typeface="Times New Roman"/>
                <a:cs typeface="Times New Roman"/>
              </a:rPr>
              <a:t>the</a:t>
            </a:r>
            <a:r>
              <a:rPr sz="2600" spc="-15" dirty="0">
                <a:solidFill>
                  <a:srgbClr val="FFFFFF"/>
                </a:solidFill>
                <a:latin typeface="Times New Roman"/>
                <a:cs typeface="Times New Roman"/>
              </a:rPr>
              <a:t> </a:t>
            </a:r>
            <a:r>
              <a:rPr sz="2600" spc="-5" dirty="0">
                <a:solidFill>
                  <a:srgbClr val="FFFFFF"/>
                </a:solidFill>
                <a:latin typeface="Times New Roman"/>
                <a:cs typeface="Times New Roman"/>
              </a:rPr>
              <a:t>act</a:t>
            </a:r>
            <a:endParaRPr sz="2600">
              <a:latin typeface="Times New Roman"/>
              <a:cs typeface="Times New Roman"/>
            </a:endParaRPr>
          </a:p>
          <a:p>
            <a:pPr marL="368935" indent="-330835">
              <a:lnSpc>
                <a:spcPct val="100000"/>
              </a:lnSpc>
              <a:spcBef>
                <a:spcPts val="1220"/>
              </a:spcBef>
              <a:buClr>
                <a:srgbClr val="F2A346"/>
              </a:buClr>
              <a:buSzPct val="96153"/>
              <a:buFont typeface="Trebuchet MS"/>
              <a:buChar char="●"/>
              <a:tabLst>
                <a:tab pos="368935" algn="l"/>
              </a:tabLst>
            </a:pPr>
            <a:r>
              <a:rPr sz="2600" spc="-5" dirty="0">
                <a:solidFill>
                  <a:srgbClr val="FFFFFF"/>
                </a:solidFill>
                <a:latin typeface="Times New Roman"/>
                <a:cs typeface="Times New Roman"/>
              </a:rPr>
              <a:t>Definitions</a:t>
            </a:r>
            <a:endParaRPr sz="2600">
              <a:latin typeface="Times New Roman"/>
              <a:cs typeface="Times New Roman"/>
            </a:endParaRPr>
          </a:p>
          <a:p>
            <a:pPr marL="368935" indent="-330835">
              <a:lnSpc>
                <a:spcPct val="100000"/>
              </a:lnSpc>
              <a:spcBef>
                <a:spcPts val="1220"/>
              </a:spcBef>
              <a:buClr>
                <a:srgbClr val="F2A346"/>
              </a:buClr>
              <a:buSzPct val="96153"/>
              <a:buFont typeface="Trebuchet MS"/>
              <a:buChar char="●"/>
              <a:tabLst>
                <a:tab pos="368935" algn="l"/>
              </a:tabLst>
            </a:pPr>
            <a:r>
              <a:rPr sz="2600" spc="-5" dirty="0">
                <a:solidFill>
                  <a:srgbClr val="FFFFFF"/>
                </a:solidFill>
                <a:latin typeface="Times New Roman"/>
                <a:cs typeface="Times New Roman"/>
              </a:rPr>
              <a:t>Rules</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for</a:t>
            </a:r>
            <a:r>
              <a:rPr sz="2600" spc="-10" dirty="0">
                <a:solidFill>
                  <a:srgbClr val="FFFFFF"/>
                </a:solidFill>
                <a:latin typeface="Times New Roman"/>
                <a:cs typeface="Times New Roman"/>
              </a:rPr>
              <a:t> </a:t>
            </a:r>
            <a:r>
              <a:rPr sz="2600" dirty="0">
                <a:solidFill>
                  <a:srgbClr val="FFFFFF"/>
                </a:solidFill>
                <a:latin typeface="Times New Roman"/>
                <a:cs typeface="Times New Roman"/>
              </a:rPr>
              <a:t>payment</a:t>
            </a:r>
            <a:r>
              <a:rPr sz="2600" spc="-10" dirty="0">
                <a:solidFill>
                  <a:srgbClr val="FFFFFF"/>
                </a:solidFill>
                <a:latin typeface="Times New Roman"/>
                <a:cs typeface="Times New Roman"/>
              </a:rPr>
              <a:t> </a:t>
            </a:r>
            <a:r>
              <a:rPr sz="2600" dirty="0">
                <a:solidFill>
                  <a:srgbClr val="FFFFFF"/>
                </a:solidFill>
                <a:latin typeface="Times New Roman"/>
                <a:cs typeface="Times New Roman"/>
              </a:rPr>
              <a:t>of </a:t>
            </a:r>
            <a:r>
              <a:rPr sz="2600" spc="-5" dirty="0">
                <a:solidFill>
                  <a:srgbClr val="FFFFFF"/>
                </a:solidFill>
                <a:latin typeface="Times New Roman"/>
                <a:cs typeface="Times New Roman"/>
              </a:rPr>
              <a:t>wages</a:t>
            </a:r>
            <a:r>
              <a:rPr sz="2600" spc="-15" dirty="0">
                <a:solidFill>
                  <a:srgbClr val="FFFFFF"/>
                </a:solidFill>
                <a:latin typeface="Times New Roman"/>
                <a:cs typeface="Times New Roman"/>
              </a:rPr>
              <a:t> </a:t>
            </a:r>
            <a:r>
              <a:rPr sz="2600" spc="-5" dirty="0">
                <a:solidFill>
                  <a:srgbClr val="FFFFFF"/>
                </a:solidFill>
                <a:latin typeface="Times New Roman"/>
                <a:cs typeface="Times New Roman"/>
              </a:rPr>
              <a:t>(sec</a:t>
            </a:r>
            <a:r>
              <a:rPr sz="2600" spc="-10" dirty="0">
                <a:solidFill>
                  <a:srgbClr val="FFFFFF"/>
                </a:solidFill>
                <a:latin typeface="Times New Roman"/>
                <a:cs typeface="Times New Roman"/>
              </a:rPr>
              <a:t> </a:t>
            </a:r>
            <a:r>
              <a:rPr sz="2600" dirty="0">
                <a:solidFill>
                  <a:srgbClr val="FFFFFF"/>
                </a:solidFill>
                <a:latin typeface="Times New Roman"/>
                <a:cs typeface="Times New Roman"/>
              </a:rPr>
              <a:t>3 </a:t>
            </a:r>
            <a:r>
              <a:rPr sz="2600" spc="-5" dirty="0">
                <a:solidFill>
                  <a:srgbClr val="FFFFFF"/>
                </a:solidFill>
                <a:latin typeface="Times New Roman"/>
                <a:cs typeface="Times New Roman"/>
              </a:rPr>
              <a:t>to</a:t>
            </a:r>
            <a:r>
              <a:rPr sz="2600" dirty="0">
                <a:solidFill>
                  <a:srgbClr val="FFFFFF"/>
                </a:solidFill>
                <a:latin typeface="Times New Roman"/>
                <a:cs typeface="Times New Roman"/>
              </a:rPr>
              <a:t> </a:t>
            </a:r>
            <a:r>
              <a:rPr sz="2600" spc="-5" dirty="0">
                <a:solidFill>
                  <a:srgbClr val="FFFFFF"/>
                </a:solidFill>
                <a:latin typeface="Times New Roman"/>
                <a:cs typeface="Times New Roman"/>
              </a:rPr>
              <a:t>sec </a:t>
            </a:r>
            <a:r>
              <a:rPr sz="2600" dirty="0">
                <a:solidFill>
                  <a:srgbClr val="FFFFFF"/>
                </a:solidFill>
                <a:latin typeface="Times New Roman"/>
                <a:cs typeface="Times New Roman"/>
              </a:rPr>
              <a:t>6)</a:t>
            </a:r>
            <a:endParaRPr sz="2600">
              <a:latin typeface="Times New Roman"/>
              <a:cs typeface="Times New Roman"/>
            </a:endParaRPr>
          </a:p>
          <a:p>
            <a:pPr marL="641350" lvl="1" indent="-192405">
              <a:lnSpc>
                <a:spcPct val="100000"/>
              </a:lnSpc>
              <a:spcBef>
                <a:spcPts val="1220"/>
              </a:spcBef>
              <a:buChar char="-"/>
              <a:tabLst>
                <a:tab pos="641985" algn="l"/>
              </a:tabLst>
            </a:pPr>
            <a:r>
              <a:rPr sz="2600" spc="-5" dirty="0">
                <a:solidFill>
                  <a:srgbClr val="FFFFFF"/>
                </a:solidFill>
                <a:latin typeface="Times New Roman"/>
                <a:cs typeface="Times New Roman"/>
              </a:rPr>
              <a:t>Responsibility</a:t>
            </a:r>
            <a:r>
              <a:rPr sz="2600" spc="20" dirty="0">
                <a:solidFill>
                  <a:srgbClr val="FFFFFF"/>
                </a:solidFill>
                <a:latin typeface="Times New Roman"/>
                <a:cs typeface="Times New Roman"/>
              </a:rPr>
              <a:t> </a:t>
            </a:r>
            <a:r>
              <a:rPr sz="2600" dirty="0">
                <a:solidFill>
                  <a:srgbClr val="FFFFFF"/>
                </a:solidFill>
                <a:latin typeface="Times New Roman"/>
                <a:cs typeface="Times New Roman"/>
              </a:rPr>
              <a:t>for</a:t>
            </a:r>
            <a:r>
              <a:rPr sz="2600" spc="-5" dirty="0">
                <a:solidFill>
                  <a:srgbClr val="FFFFFF"/>
                </a:solidFill>
                <a:latin typeface="Times New Roman"/>
                <a:cs typeface="Times New Roman"/>
              </a:rPr>
              <a:t> </a:t>
            </a:r>
            <a:r>
              <a:rPr sz="2600" dirty="0">
                <a:solidFill>
                  <a:srgbClr val="FFFFFF"/>
                </a:solidFill>
                <a:latin typeface="Times New Roman"/>
                <a:cs typeface="Times New Roman"/>
              </a:rPr>
              <a:t>payment</a:t>
            </a:r>
            <a:r>
              <a:rPr sz="2600" spc="-5" dirty="0">
                <a:solidFill>
                  <a:srgbClr val="FFFFFF"/>
                </a:solidFill>
                <a:latin typeface="Times New Roman"/>
                <a:cs typeface="Times New Roman"/>
              </a:rPr>
              <a:t> </a:t>
            </a:r>
            <a:r>
              <a:rPr sz="2600" dirty="0">
                <a:solidFill>
                  <a:srgbClr val="FFFFFF"/>
                </a:solidFill>
                <a:latin typeface="Times New Roman"/>
                <a:cs typeface="Times New Roman"/>
              </a:rPr>
              <a:t>of</a:t>
            </a:r>
            <a:r>
              <a:rPr sz="2600" spc="-15" dirty="0">
                <a:solidFill>
                  <a:srgbClr val="FFFFFF"/>
                </a:solidFill>
                <a:latin typeface="Times New Roman"/>
                <a:cs typeface="Times New Roman"/>
              </a:rPr>
              <a:t> </a:t>
            </a:r>
            <a:r>
              <a:rPr sz="2600" dirty="0">
                <a:solidFill>
                  <a:srgbClr val="FFFFFF"/>
                </a:solidFill>
                <a:latin typeface="Times New Roman"/>
                <a:cs typeface="Times New Roman"/>
              </a:rPr>
              <a:t>wages</a:t>
            </a:r>
            <a:r>
              <a:rPr sz="2600" spc="-20" dirty="0">
                <a:solidFill>
                  <a:srgbClr val="FFFFFF"/>
                </a:solidFill>
                <a:latin typeface="Times New Roman"/>
                <a:cs typeface="Times New Roman"/>
              </a:rPr>
              <a:t> </a:t>
            </a:r>
            <a:r>
              <a:rPr sz="2600" dirty="0">
                <a:solidFill>
                  <a:srgbClr val="FFFFFF"/>
                </a:solidFill>
                <a:latin typeface="Times New Roman"/>
                <a:cs typeface="Times New Roman"/>
              </a:rPr>
              <a:t>(S.3)</a:t>
            </a:r>
            <a:endParaRPr sz="2600">
              <a:latin typeface="Times New Roman"/>
              <a:cs typeface="Times New Roman"/>
            </a:endParaRPr>
          </a:p>
          <a:p>
            <a:pPr marL="641350" lvl="1" indent="-192405">
              <a:lnSpc>
                <a:spcPct val="100000"/>
              </a:lnSpc>
              <a:spcBef>
                <a:spcPts val="1220"/>
              </a:spcBef>
              <a:buChar char="-"/>
              <a:tabLst>
                <a:tab pos="641985" algn="l"/>
              </a:tabLst>
            </a:pPr>
            <a:r>
              <a:rPr sz="2600" spc="-5" dirty="0">
                <a:solidFill>
                  <a:srgbClr val="FFFFFF"/>
                </a:solidFill>
                <a:latin typeface="Times New Roman"/>
                <a:cs typeface="Times New Roman"/>
              </a:rPr>
              <a:t>fixation </a:t>
            </a:r>
            <a:r>
              <a:rPr sz="2600" dirty="0">
                <a:solidFill>
                  <a:srgbClr val="FFFFFF"/>
                </a:solidFill>
                <a:latin typeface="Times New Roman"/>
                <a:cs typeface="Times New Roman"/>
              </a:rPr>
              <a:t>of</a:t>
            </a:r>
            <a:r>
              <a:rPr sz="2600" spc="-20" dirty="0">
                <a:solidFill>
                  <a:srgbClr val="FFFFFF"/>
                </a:solidFill>
                <a:latin typeface="Times New Roman"/>
                <a:cs typeface="Times New Roman"/>
              </a:rPr>
              <a:t> </a:t>
            </a:r>
            <a:r>
              <a:rPr sz="2600" spc="-5" dirty="0">
                <a:solidFill>
                  <a:srgbClr val="FFFFFF"/>
                </a:solidFill>
                <a:latin typeface="Times New Roman"/>
                <a:cs typeface="Times New Roman"/>
              </a:rPr>
              <a:t>wage</a:t>
            </a:r>
            <a:r>
              <a:rPr sz="2600" spc="-15" dirty="0">
                <a:solidFill>
                  <a:srgbClr val="FFFFFF"/>
                </a:solidFill>
                <a:latin typeface="Times New Roman"/>
                <a:cs typeface="Times New Roman"/>
              </a:rPr>
              <a:t> </a:t>
            </a:r>
            <a:r>
              <a:rPr sz="2600" dirty="0">
                <a:solidFill>
                  <a:srgbClr val="FFFFFF"/>
                </a:solidFill>
                <a:latin typeface="Times New Roman"/>
                <a:cs typeface="Times New Roman"/>
              </a:rPr>
              <a:t>-</a:t>
            </a:r>
            <a:r>
              <a:rPr sz="2600" spc="-10" dirty="0">
                <a:solidFill>
                  <a:srgbClr val="FFFFFF"/>
                </a:solidFill>
                <a:latin typeface="Times New Roman"/>
                <a:cs typeface="Times New Roman"/>
              </a:rPr>
              <a:t> </a:t>
            </a:r>
            <a:r>
              <a:rPr sz="2600" dirty="0">
                <a:solidFill>
                  <a:srgbClr val="FFFFFF"/>
                </a:solidFill>
                <a:latin typeface="Times New Roman"/>
                <a:cs typeface="Times New Roman"/>
              </a:rPr>
              <a:t>periods</a:t>
            </a:r>
            <a:r>
              <a:rPr sz="2600" spc="-20" dirty="0">
                <a:solidFill>
                  <a:srgbClr val="FFFFFF"/>
                </a:solidFill>
                <a:latin typeface="Times New Roman"/>
                <a:cs typeface="Times New Roman"/>
              </a:rPr>
              <a:t> </a:t>
            </a:r>
            <a:r>
              <a:rPr sz="2600" spc="-5" dirty="0">
                <a:solidFill>
                  <a:srgbClr val="FFFFFF"/>
                </a:solidFill>
                <a:latin typeface="Times New Roman"/>
                <a:cs typeface="Times New Roman"/>
              </a:rPr>
              <a:t>(s.4)</a:t>
            </a:r>
            <a:endParaRPr sz="2600">
              <a:latin typeface="Times New Roman"/>
              <a:cs typeface="Times New Roman"/>
            </a:endParaRPr>
          </a:p>
          <a:p>
            <a:pPr marL="641350" lvl="1" indent="-192405">
              <a:lnSpc>
                <a:spcPct val="100000"/>
              </a:lnSpc>
              <a:spcBef>
                <a:spcPts val="1220"/>
              </a:spcBef>
              <a:buChar char="-"/>
              <a:tabLst>
                <a:tab pos="641985" algn="l"/>
              </a:tabLst>
            </a:pPr>
            <a:r>
              <a:rPr sz="2600" spc="-5" dirty="0">
                <a:solidFill>
                  <a:srgbClr val="FFFFFF"/>
                </a:solidFill>
                <a:latin typeface="Times New Roman"/>
                <a:cs typeface="Times New Roman"/>
              </a:rPr>
              <a:t>Time</a:t>
            </a:r>
            <a:r>
              <a:rPr sz="2600" spc="-15" dirty="0">
                <a:solidFill>
                  <a:srgbClr val="FFFFFF"/>
                </a:solidFill>
                <a:latin typeface="Times New Roman"/>
                <a:cs typeface="Times New Roman"/>
              </a:rPr>
              <a:t> </a:t>
            </a:r>
            <a:r>
              <a:rPr sz="2600" dirty="0">
                <a:solidFill>
                  <a:srgbClr val="FFFFFF"/>
                </a:solidFill>
                <a:latin typeface="Times New Roman"/>
                <a:cs typeface="Times New Roman"/>
              </a:rPr>
              <a:t>of</a:t>
            </a:r>
            <a:r>
              <a:rPr sz="2600" spc="-15" dirty="0">
                <a:solidFill>
                  <a:srgbClr val="FFFFFF"/>
                </a:solidFill>
                <a:latin typeface="Times New Roman"/>
                <a:cs typeface="Times New Roman"/>
              </a:rPr>
              <a:t> </a:t>
            </a:r>
            <a:r>
              <a:rPr sz="2600" dirty="0">
                <a:solidFill>
                  <a:srgbClr val="FFFFFF"/>
                </a:solidFill>
                <a:latin typeface="Times New Roman"/>
                <a:cs typeface="Times New Roman"/>
              </a:rPr>
              <a:t>payment</a:t>
            </a:r>
            <a:r>
              <a:rPr sz="2600" spc="-10" dirty="0">
                <a:solidFill>
                  <a:srgbClr val="FFFFFF"/>
                </a:solidFill>
                <a:latin typeface="Times New Roman"/>
                <a:cs typeface="Times New Roman"/>
              </a:rPr>
              <a:t> </a:t>
            </a:r>
            <a:r>
              <a:rPr sz="2600" dirty="0">
                <a:solidFill>
                  <a:srgbClr val="FFFFFF"/>
                </a:solidFill>
                <a:latin typeface="Times New Roman"/>
                <a:cs typeface="Times New Roman"/>
              </a:rPr>
              <a:t>of</a:t>
            </a:r>
            <a:r>
              <a:rPr sz="2600" spc="-20" dirty="0">
                <a:solidFill>
                  <a:srgbClr val="FFFFFF"/>
                </a:solidFill>
                <a:latin typeface="Times New Roman"/>
                <a:cs typeface="Times New Roman"/>
              </a:rPr>
              <a:t> </a:t>
            </a:r>
            <a:r>
              <a:rPr sz="2600" spc="-5" dirty="0">
                <a:solidFill>
                  <a:srgbClr val="FFFFFF"/>
                </a:solidFill>
                <a:latin typeface="Times New Roman"/>
                <a:cs typeface="Times New Roman"/>
              </a:rPr>
              <a:t>wages</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(S.5)</a:t>
            </a:r>
            <a:endParaRPr sz="2600">
              <a:latin typeface="Times New Roman"/>
              <a:cs typeface="Times New Roman"/>
            </a:endParaRPr>
          </a:p>
          <a:p>
            <a:pPr marL="641350" lvl="1" indent="-192405">
              <a:lnSpc>
                <a:spcPct val="100000"/>
              </a:lnSpc>
              <a:spcBef>
                <a:spcPts val="1220"/>
              </a:spcBef>
              <a:buChar char="-"/>
              <a:tabLst>
                <a:tab pos="641985" algn="l"/>
              </a:tabLst>
            </a:pPr>
            <a:r>
              <a:rPr sz="2600" dirty="0">
                <a:solidFill>
                  <a:srgbClr val="FFFFFF"/>
                </a:solidFill>
                <a:latin typeface="Times New Roman"/>
                <a:cs typeface="Times New Roman"/>
              </a:rPr>
              <a:t>Mode</a:t>
            </a:r>
            <a:r>
              <a:rPr sz="2600" spc="-20" dirty="0">
                <a:solidFill>
                  <a:srgbClr val="FFFFFF"/>
                </a:solidFill>
                <a:latin typeface="Times New Roman"/>
                <a:cs typeface="Times New Roman"/>
              </a:rPr>
              <a:t> </a:t>
            </a:r>
            <a:r>
              <a:rPr sz="2600" dirty="0">
                <a:solidFill>
                  <a:srgbClr val="FFFFFF"/>
                </a:solidFill>
                <a:latin typeface="Times New Roman"/>
                <a:cs typeface="Times New Roman"/>
              </a:rPr>
              <a:t>of</a:t>
            </a:r>
            <a:r>
              <a:rPr sz="2600" spc="-15" dirty="0">
                <a:solidFill>
                  <a:srgbClr val="FFFFFF"/>
                </a:solidFill>
                <a:latin typeface="Times New Roman"/>
                <a:cs typeface="Times New Roman"/>
              </a:rPr>
              <a:t> </a:t>
            </a:r>
            <a:r>
              <a:rPr sz="2600" dirty="0">
                <a:solidFill>
                  <a:srgbClr val="FFFFFF"/>
                </a:solidFill>
                <a:latin typeface="Times New Roman"/>
                <a:cs typeface="Times New Roman"/>
              </a:rPr>
              <a:t>payment</a:t>
            </a:r>
            <a:r>
              <a:rPr sz="2600" spc="-15" dirty="0">
                <a:solidFill>
                  <a:srgbClr val="FFFFFF"/>
                </a:solidFill>
                <a:latin typeface="Times New Roman"/>
                <a:cs typeface="Times New Roman"/>
              </a:rPr>
              <a:t> </a:t>
            </a:r>
            <a:r>
              <a:rPr sz="2600" dirty="0">
                <a:solidFill>
                  <a:srgbClr val="FFFFFF"/>
                </a:solidFill>
                <a:latin typeface="Times New Roman"/>
                <a:cs typeface="Times New Roman"/>
              </a:rPr>
              <a:t>of</a:t>
            </a:r>
            <a:r>
              <a:rPr sz="2600" spc="-15" dirty="0">
                <a:solidFill>
                  <a:srgbClr val="FFFFFF"/>
                </a:solidFill>
                <a:latin typeface="Times New Roman"/>
                <a:cs typeface="Times New Roman"/>
              </a:rPr>
              <a:t> </a:t>
            </a:r>
            <a:r>
              <a:rPr sz="2600" spc="-5" dirty="0">
                <a:solidFill>
                  <a:srgbClr val="FFFFFF"/>
                </a:solidFill>
                <a:latin typeface="Times New Roman"/>
                <a:cs typeface="Times New Roman"/>
              </a:rPr>
              <a:t>wages</a:t>
            </a:r>
            <a:r>
              <a:rPr sz="2600" spc="-25" dirty="0">
                <a:solidFill>
                  <a:srgbClr val="FFFFFF"/>
                </a:solidFill>
                <a:latin typeface="Times New Roman"/>
                <a:cs typeface="Times New Roman"/>
              </a:rPr>
              <a:t> </a:t>
            </a:r>
            <a:r>
              <a:rPr sz="2600" dirty="0">
                <a:solidFill>
                  <a:srgbClr val="FFFFFF"/>
                </a:solidFill>
                <a:latin typeface="Times New Roman"/>
                <a:cs typeface="Times New Roman"/>
              </a:rPr>
              <a:t>(S.6)</a:t>
            </a:r>
            <a:endParaRPr sz="2600">
              <a:latin typeface="Times New Roman"/>
              <a:cs typeface="Times New Roman"/>
            </a:endParaRPr>
          </a:p>
        </p:txBody>
      </p:sp>
      <p:pic>
        <p:nvPicPr>
          <p:cNvPr id="3" name="object 3"/>
          <p:cNvPicPr/>
          <p:nvPr/>
        </p:nvPicPr>
        <p:blipFill>
          <a:blip r:embed="rId2" cstate="print"/>
          <a:stretch>
            <a:fillRect/>
          </a:stretch>
        </p:blipFill>
        <p:spPr>
          <a:xfrm>
            <a:off x="378459" y="30480"/>
            <a:ext cx="8242300" cy="8902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146809"/>
            <a:ext cx="8000365" cy="4806950"/>
          </a:xfrm>
          <a:prstGeom prst="rect">
            <a:avLst/>
          </a:prstGeom>
        </p:spPr>
        <p:txBody>
          <a:bodyPr vert="horz" wrap="square" lIns="0" tIns="12700" rIns="0" bIns="0" rtlCol="0">
            <a:spAutoFit/>
          </a:bodyPr>
          <a:lstStyle/>
          <a:p>
            <a:pPr marL="431800" indent="-419100">
              <a:lnSpc>
                <a:spcPct val="100000"/>
              </a:lnSpc>
              <a:spcBef>
                <a:spcPts val="100"/>
              </a:spcBef>
              <a:buFont typeface="Constantia"/>
              <a:buAutoNum type="alphaUcParenR" startAt="3"/>
              <a:tabLst>
                <a:tab pos="431800" algn="l"/>
              </a:tabLst>
            </a:pPr>
            <a:r>
              <a:rPr sz="2600" b="1" u="heavy" dirty="0">
                <a:solidFill>
                  <a:srgbClr val="FFFFFF"/>
                </a:solidFill>
                <a:uFill>
                  <a:solidFill>
                    <a:srgbClr val="FFFFFF"/>
                  </a:solidFill>
                </a:uFill>
                <a:latin typeface="Constantia"/>
                <a:cs typeface="Constantia"/>
              </a:rPr>
              <a:t>Exemption</a:t>
            </a:r>
            <a:r>
              <a:rPr sz="2600" b="1" u="heavy" spc="-45" dirty="0">
                <a:solidFill>
                  <a:srgbClr val="FFFFFF"/>
                </a:solidFill>
                <a:uFill>
                  <a:solidFill>
                    <a:srgbClr val="FFFFFF"/>
                  </a:solidFill>
                </a:uFill>
                <a:latin typeface="Constantia"/>
                <a:cs typeface="Constantia"/>
              </a:rPr>
              <a:t> </a:t>
            </a:r>
            <a:r>
              <a:rPr sz="2600" b="1" u="heavy" dirty="0">
                <a:solidFill>
                  <a:srgbClr val="FFFFFF"/>
                </a:solidFill>
                <a:uFill>
                  <a:solidFill>
                    <a:srgbClr val="FFFFFF"/>
                  </a:solidFill>
                </a:uFill>
                <a:latin typeface="Constantia"/>
                <a:cs typeface="Constantia"/>
              </a:rPr>
              <a:t>–</a:t>
            </a:r>
            <a:r>
              <a:rPr sz="2600" b="1" u="heavy" spc="35" dirty="0">
                <a:solidFill>
                  <a:srgbClr val="FFFFFF"/>
                </a:solidFill>
                <a:uFill>
                  <a:solidFill>
                    <a:srgbClr val="FFFFFF"/>
                  </a:solidFill>
                </a:uFill>
                <a:latin typeface="Constantia"/>
                <a:cs typeface="Constantia"/>
              </a:rPr>
              <a:t> </a:t>
            </a:r>
            <a:endParaRPr sz="2600">
              <a:latin typeface="Constantia"/>
              <a:cs typeface="Constantia"/>
            </a:endParaRPr>
          </a:p>
          <a:p>
            <a:pPr marL="284480" marR="5080" indent="57150">
              <a:lnSpc>
                <a:spcPct val="149900"/>
              </a:lnSpc>
              <a:spcBef>
                <a:spcPts val="590"/>
              </a:spcBef>
            </a:pPr>
            <a:r>
              <a:rPr sz="2600" dirty="0">
                <a:solidFill>
                  <a:srgbClr val="FFFFFF"/>
                </a:solidFill>
                <a:latin typeface="Constantia"/>
                <a:cs typeface="Constantia"/>
              </a:rPr>
              <a:t>If the State </a:t>
            </a:r>
            <a:r>
              <a:rPr sz="2600" spc="-5" dirty="0">
                <a:solidFill>
                  <a:srgbClr val="FFFFFF"/>
                </a:solidFill>
                <a:latin typeface="Constantia"/>
                <a:cs typeface="Constantia"/>
              </a:rPr>
              <a:t>Government may given general or special </a:t>
            </a:r>
            <a:r>
              <a:rPr sz="2600" dirty="0">
                <a:solidFill>
                  <a:srgbClr val="FFFFFF"/>
                </a:solidFill>
                <a:latin typeface="Constantia"/>
                <a:cs typeface="Constantia"/>
              </a:rPr>
              <a:t> </a:t>
            </a:r>
            <a:r>
              <a:rPr sz="2600" spc="-5" dirty="0">
                <a:solidFill>
                  <a:srgbClr val="FFFFFF"/>
                </a:solidFill>
                <a:latin typeface="Constantia"/>
                <a:cs typeface="Constantia"/>
              </a:rPr>
              <a:t>order ,exempt </a:t>
            </a:r>
            <a:r>
              <a:rPr sz="2600" dirty="0">
                <a:solidFill>
                  <a:srgbClr val="FFFFFF"/>
                </a:solidFill>
                <a:latin typeface="Constantia"/>
                <a:cs typeface="Constantia"/>
              </a:rPr>
              <a:t>the </a:t>
            </a:r>
            <a:r>
              <a:rPr sz="2600" spc="-5" dirty="0">
                <a:solidFill>
                  <a:srgbClr val="FFFFFF"/>
                </a:solidFill>
                <a:latin typeface="Constantia"/>
                <a:cs typeface="Constantia"/>
              </a:rPr>
              <a:t>person responsible for the payment </a:t>
            </a:r>
            <a:r>
              <a:rPr sz="2600" spc="-640" dirty="0">
                <a:solidFill>
                  <a:srgbClr val="FFFFFF"/>
                </a:solidFill>
                <a:latin typeface="Constantia"/>
                <a:cs typeface="Constantia"/>
              </a:rPr>
              <a:t> </a:t>
            </a:r>
            <a:r>
              <a:rPr sz="2600" spc="-5" dirty="0">
                <a:solidFill>
                  <a:srgbClr val="FFFFFF"/>
                </a:solidFill>
                <a:latin typeface="Constantia"/>
                <a:cs typeface="Constantia"/>
              </a:rPr>
              <a:t>of</a:t>
            </a:r>
            <a:r>
              <a:rPr sz="2600" spc="25" dirty="0">
                <a:solidFill>
                  <a:srgbClr val="FFFFFF"/>
                </a:solidFill>
                <a:latin typeface="Constantia"/>
                <a:cs typeface="Constantia"/>
              </a:rPr>
              <a:t> </a:t>
            </a:r>
            <a:r>
              <a:rPr sz="2600" dirty="0">
                <a:solidFill>
                  <a:srgbClr val="FFFFFF"/>
                </a:solidFill>
                <a:latin typeface="Constantia"/>
                <a:cs typeface="Constantia"/>
              </a:rPr>
              <a:t>wages</a:t>
            </a:r>
            <a:r>
              <a:rPr sz="2600" spc="25" dirty="0">
                <a:solidFill>
                  <a:srgbClr val="FFFFFF"/>
                </a:solidFill>
                <a:latin typeface="Constantia"/>
                <a:cs typeface="Constantia"/>
              </a:rPr>
              <a:t> </a:t>
            </a:r>
            <a:r>
              <a:rPr sz="2600" spc="-5" dirty="0">
                <a:solidFill>
                  <a:srgbClr val="FFFFFF"/>
                </a:solidFill>
                <a:latin typeface="Constantia"/>
                <a:cs typeface="Constantia"/>
              </a:rPr>
              <a:t>from</a:t>
            </a:r>
            <a:r>
              <a:rPr sz="2600" spc="40" dirty="0">
                <a:solidFill>
                  <a:srgbClr val="FFFFFF"/>
                </a:solidFill>
                <a:latin typeface="Constantia"/>
                <a:cs typeface="Constantia"/>
              </a:rPr>
              <a:t> </a:t>
            </a:r>
            <a:r>
              <a:rPr sz="2600" spc="-5" dirty="0">
                <a:solidFill>
                  <a:srgbClr val="FFFFFF"/>
                </a:solidFill>
                <a:latin typeface="Constantia"/>
                <a:cs typeface="Constantia"/>
              </a:rPr>
              <a:t>the</a:t>
            </a:r>
            <a:r>
              <a:rPr sz="2600" spc="35" dirty="0">
                <a:solidFill>
                  <a:srgbClr val="FFFFFF"/>
                </a:solidFill>
                <a:latin typeface="Constantia"/>
                <a:cs typeface="Constantia"/>
              </a:rPr>
              <a:t> </a:t>
            </a:r>
            <a:r>
              <a:rPr sz="2600" spc="-5" dirty="0">
                <a:solidFill>
                  <a:srgbClr val="FFFFFF"/>
                </a:solidFill>
                <a:latin typeface="Constantia"/>
                <a:cs typeface="Constantia"/>
              </a:rPr>
              <a:t>operation</a:t>
            </a:r>
            <a:r>
              <a:rPr sz="2600" spc="30" dirty="0">
                <a:solidFill>
                  <a:srgbClr val="FFFFFF"/>
                </a:solidFill>
                <a:latin typeface="Constantia"/>
                <a:cs typeface="Constantia"/>
              </a:rPr>
              <a:t> </a:t>
            </a:r>
            <a:r>
              <a:rPr sz="2600" spc="-5" dirty="0">
                <a:solidFill>
                  <a:srgbClr val="FFFFFF"/>
                </a:solidFill>
                <a:latin typeface="Constantia"/>
                <a:cs typeface="Constantia"/>
              </a:rPr>
              <a:t>of</a:t>
            </a:r>
            <a:r>
              <a:rPr sz="2600" spc="25" dirty="0">
                <a:solidFill>
                  <a:srgbClr val="FFFFFF"/>
                </a:solidFill>
                <a:latin typeface="Constantia"/>
                <a:cs typeface="Constantia"/>
              </a:rPr>
              <a:t> </a:t>
            </a:r>
            <a:r>
              <a:rPr sz="2600" dirty="0">
                <a:solidFill>
                  <a:srgbClr val="FFFFFF"/>
                </a:solidFill>
                <a:latin typeface="Constantia"/>
                <a:cs typeface="Constantia"/>
              </a:rPr>
              <a:t>the</a:t>
            </a:r>
            <a:r>
              <a:rPr sz="2600" spc="35" dirty="0">
                <a:solidFill>
                  <a:srgbClr val="FFFFFF"/>
                </a:solidFill>
                <a:latin typeface="Constantia"/>
                <a:cs typeface="Constantia"/>
              </a:rPr>
              <a:t> </a:t>
            </a:r>
            <a:r>
              <a:rPr sz="2600" spc="-5" dirty="0">
                <a:solidFill>
                  <a:srgbClr val="FFFFFF"/>
                </a:solidFill>
                <a:latin typeface="Constantia"/>
                <a:cs typeface="Constantia"/>
              </a:rPr>
              <a:t>above</a:t>
            </a:r>
            <a:r>
              <a:rPr sz="2600" spc="40" dirty="0">
                <a:solidFill>
                  <a:srgbClr val="FFFFFF"/>
                </a:solidFill>
                <a:latin typeface="Constantia"/>
                <a:cs typeface="Constantia"/>
              </a:rPr>
              <a:t> </a:t>
            </a:r>
            <a:r>
              <a:rPr sz="2600" spc="-5" dirty="0">
                <a:solidFill>
                  <a:srgbClr val="FFFFFF"/>
                </a:solidFill>
                <a:latin typeface="Constantia"/>
                <a:cs typeface="Constantia"/>
              </a:rPr>
              <a:t>provisions </a:t>
            </a:r>
            <a:r>
              <a:rPr sz="2600" dirty="0">
                <a:solidFill>
                  <a:srgbClr val="FFFFFF"/>
                </a:solidFill>
                <a:latin typeface="Constantia"/>
                <a:cs typeface="Constantia"/>
              </a:rPr>
              <a:t> </a:t>
            </a:r>
            <a:r>
              <a:rPr sz="2600" spc="-5" dirty="0">
                <a:solidFill>
                  <a:srgbClr val="FFFFFF"/>
                </a:solidFill>
                <a:latin typeface="Constantia"/>
                <a:cs typeface="Constantia"/>
              </a:rPr>
              <a:t>in</a:t>
            </a:r>
            <a:r>
              <a:rPr sz="2600" spc="-15" dirty="0">
                <a:solidFill>
                  <a:srgbClr val="FFFFFF"/>
                </a:solidFill>
                <a:latin typeface="Constantia"/>
                <a:cs typeface="Constantia"/>
              </a:rPr>
              <a:t> </a:t>
            </a:r>
            <a:r>
              <a:rPr sz="2600" spc="-5" dirty="0">
                <a:solidFill>
                  <a:srgbClr val="FFFFFF"/>
                </a:solidFill>
                <a:latin typeface="Constantia"/>
                <a:cs typeface="Constantia"/>
              </a:rPr>
              <a:t>certain</a:t>
            </a:r>
            <a:r>
              <a:rPr sz="2600" spc="-10" dirty="0">
                <a:solidFill>
                  <a:srgbClr val="FFFFFF"/>
                </a:solidFill>
                <a:latin typeface="Constantia"/>
                <a:cs typeface="Constantia"/>
              </a:rPr>
              <a:t> </a:t>
            </a:r>
            <a:r>
              <a:rPr sz="2600" spc="-5" dirty="0">
                <a:solidFill>
                  <a:srgbClr val="FFFFFF"/>
                </a:solidFill>
                <a:latin typeface="Constantia"/>
                <a:cs typeface="Constantia"/>
              </a:rPr>
              <a:t>case.</a:t>
            </a:r>
            <a:endParaRPr sz="2600">
              <a:latin typeface="Constantia"/>
              <a:cs typeface="Constantia"/>
            </a:endParaRPr>
          </a:p>
          <a:p>
            <a:pPr marL="478790" indent="-466725">
              <a:lnSpc>
                <a:spcPct val="100000"/>
              </a:lnSpc>
              <a:spcBef>
                <a:spcPts val="2160"/>
              </a:spcBef>
              <a:buAutoNum type="alphaUcParenR" startAt="4"/>
              <a:tabLst>
                <a:tab pos="479425" algn="l"/>
              </a:tabLst>
            </a:pPr>
            <a:r>
              <a:rPr sz="2600" b="1" u="heavy" spc="-5" dirty="0">
                <a:solidFill>
                  <a:srgbClr val="FFFFFF"/>
                </a:solidFill>
                <a:uFill>
                  <a:solidFill>
                    <a:srgbClr val="FFFFFF"/>
                  </a:solidFill>
                </a:uFill>
                <a:latin typeface="Constantia"/>
                <a:cs typeface="Constantia"/>
              </a:rPr>
              <a:t>Wage</a:t>
            </a:r>
            <a:r>
              <a:rPr sz="2600" b="1" u="heavy" spc="-15" dirty="0">
                <a:solidFill>
                  <a:srgbClr val="FFFFFF"/>
                </a:solidFill>
                <a:uFill>
                  <a:solidFill>
                    <a:srgbClr val="FFFFFF"/>
                  </a:solidFill>
                </a:uFill>
                <a:latin typeface="Constantia"/>
                <a:cs typeface="Constantia"/>
              </a:rPr>
              <a:t> </a:t>
            </a:r>
            <a:r>
              <a:rPr sz="2600" b="1" u="heavy" spc="5" dirty="0">
                <a:solidFill>
                  <a:srgbClr val="FFFFFF"/>
                </a:solidFill>
                <a:uFill>
                  <a:solidFill>
                    <a:srgbClr val="FFFFFF"/>
                  </a:solidFill>
                </a:uFill>
                <a:latin typeface="Constantia"/>
                <a:cs typeface="Constantia"/>
              </a:rPr>
              <a:t>To</a:t>
            </a:r>
            <a:r>
              <a:rPr sz="2600" b="1" u="heavy" spc="-10" dirty="0">
                <a:solidFill>
                  <a:srgbClr val="FFFFFF"/>
                </a:solidFill>
                <a:uFill>
                  <a:solidFill>
                    <a:srgbClr val="FFFFFF"/>
                  </a:solidFill>
                </a:uFill>
                <a:latin typeface="Constantia"/>
                <a:cs typeface="Constantia"/>
              </a:rPr>
              <a:t> </a:t>
            </a:r>
            <a:r>
              <a:rPr sz="2600" b="1" u="heavy" spc="-5" dirty="0">
                <a:solidFill>
                  <a:srgbClr val="FFFFFF"/>
                </a:solidFill>
                <a:uFill>
                  <a:solidFill>
                    <a:srgbClr val="FFFFFF"/>
                  </a:solidFill>
                </a:uFill>
                <a:latin typeface="Constantia"/>
                <a:cs typeface="Constantia"/>
              </a:rPr>
              <a:t>be</a:t>
            </a:r>
            <a:r>
              <a:rPr sz="2600" b="1" u="heavy" dirty="0">
                <a:solidFill>
                  <a:srgbClr val="FFFFFF"/>
                </a:solidFill>
                <a:uFill>
                  <a:solidFill>
                    <a:srgbClr val="FFFFFF"/>
                  </a:solidFill>
                </a:uFill>
                <a:latin typeface="Constantia"/>
                <a:cs typeface="Constantia"/>
              </a:rPr>
              <a:t> </a:t>
            </a:r>
            <a:r>
              <a:rPr sz="2600" b="1" u="heavy" spc="-5" dirty="0">
                <a:solidFill>
                  <a:srgbClr val="FFFFFF"/>
                </a:solidFill>
                <a:uFill>
                  <a:solidFill>
                    <a:srgbClr val="FFFFFF"/>
                  </a:solidFill>
                </a:uFill>
                <a:latin typeface="Constantia"/>
                <a:cs typeface="Constantia"/>
              </a:rPr>
              <a:t>paid</a:t>
            </a:r>
            <a:r>
              <a:rPr sz="2600" b="1" u="heavy" dirty="0">
                <a:solidFill>
                  <a:srgbClr val="FFFFFF"/>
                </a:solidFill>
                <a:uFill>
                  <a:solidFill>
                    <a:srgbClr val="FFFFFF"/>
                  </a:solidFill>
                </a:uFill>
                <a:latin typeface="Constantia"/>
                <a:cs typeface="Constantia"/>
              </a:rPr>
              <a:t> on a</a:t>
            </a:r>
            <a:r>
              <a:rPr sz="2600" b="1" u="heavy" spc="-15" dirty="0">
                <a:solidFill>
                  <a:srgbClr val="FFFFFF"/>
                </a:solidFill>
                <a:uFill>
                  <a:solidFill>
                    <a:srgbClr val="FFFFFF"/>
                  </a:solidFill>
                </a:uFill>
                <a:latin typeface="Constantia"/>
                <a:cs typeface="Constantia"/>
              </a:rPr>
              <a:t> </a:t>
            </a:r>
            <a:r>
              <a:rPr sz="2600" b="1" u="heavy" spc="-5" dirty="0">
                <a:solidFill>
                  <a:srgbClr val="FFFFFF"/>
                </a:solidFill>
                <a:uFill>
                  <a:solidFill>
                    <a:srgbClr val="FFFFFF"/>
                  </a:solidFill>
                </a:uFill>
                <a:latin typeface="Constantia"/>
                <a:cs typeface="Constantia"/>
              </a:rPr>
              <a:t>working</a:t>
            </a:r>
            <a:r>
              <a:rPr sz="2600" b="1" u="heavy" spc="-10" dirty="0">
                <a:solidFill>
                  <a:srgbClr val="FFFFFF"/>
                </a:solidFill>
                <a:uFill>
                  <a:solidFill>
                    <a:srgbClr val="FFFFFF"/>
                  </a:solidFill>
                </a:uFill>
                <a:latin typeface="Constantia"/>
                <a:cs typeface="Constantia"/>
              </a:rPr>
              <a:t> </a:t>
            </a:r>
            <a:r>
              <a:rPr sz="2600" b="1" u="heavy" spc="-5" dirty="0">
                <a:solidFill>
                  <a:srgbClr val="FFFFFF"/>
                </a:solidFill>
                <a:uFill>
                  <a:solidFill>
                    <a:srgbClr val="FFFFFF"/>
                  </a:solidFill>
                </a:uFill>
                <a:latin typeface="Constantia"/>
                <a:cs typeface="Constantia"/>
              </a:rPr>
              <a:t>Day</a:t>
            </a:r>
            <a:r>
              <a:rPr sz="2600" b="1" u="heavy" spc="-10" dirty="0">
                <a:solidFill>
                  <a:srgbClr val="FFFFFF"/>
                </a:solidFill>
                <a:uFill>
                  <a:solidFill>
                    <a:srgbClr val="FFFFFF"/>
                  </a:solidFill>
                </a:uFill>
                <a:latin typeface="Constantia"/>
                <a:cs typeface="Constantia"/>
              </a:rPr>
              <a:t> </a:t>
            </a:r>
            <a:r>
              <a:rPr sz="2600" b="1" u="heavy" dirty="0">
                <a:solidFill>
                  <a:srgbClr val="FFFFFF"/>
                </a:solidFill>
                <a:uFill>
                  <a:solidFill>
                    <a:srgbClr val="FFFFFF"/>
                  </a:solidFill>
                </a:uFill>
                <a:latin typeface="Constantia"/>
                <a:cs typeface="Constantia"/>
              </a:rPr>
              <a:t>–</a:t>
            </a:r>
            <a:endParaRPr sz="2600">
              <a:latin typeface="Constantia"/>
              <a:cs typeface="Constantia"/>
            </a:endParaRPr>
          </a:p>
          <a:p>
            <a:pPr marL="284480" marR="448945" indent="57150">
              <a:lnSpc>
                <a:spcPct val="150000"/>
              </a:lnSpc>
              <a:spcBef>
                <a:spcPts val="590"/>
              </a:spcBef>
            </a:pPr>
            <a:r>
              <a:rPr sz="2600" spc="-5" dirty="0">
                <a:solidFill>
                  <a:srgbClr val="FFFFFF"/>
                </a:solidFill>
                <a:latin typeface="Constantia"/>
                <a:cs typeface="Constantia"/>
              </a:rPr>
              <a:t>Except under </a:t>
            </a:r>
            <a:r>
              <a:rPr sz="2600" dirty="0">
                <a:solidFill>
                  <a:srgbClr val="FFFFFF"/>
                </a:solidFill>
                <a:latin typeface="Constantia"/>
                <a:cs typeface="Constantia"/>
              </a:rPr>
              <a:t>sub– </a:t>
            </a:r>
            <a:r>
              <a:rPr sz="2600" spc="-5" dirty="0">
                <a:solidFill>
                  <a:srgbClr val="FFFFFF"/>
                </a:solidFill>
                <a:latin typeface="Constantia"/>
                <a:cs typeface="Constantia"/>
              </a:rPr>
              <a:t>section </a:t>
            </a:r>
            <a:r>
              <a:rPr sz="2600" dirty="0">
                <a:solidFill>
                  <a:srgbClr val="FFFFFF"/>
                </a:solidFill>
                <a:latin typeface="Constantia"/>
                <a:cs typeface="Constantia"/>
              </a:rPr>
              <a:t>2 </a:t>
            </a:r>
            <a:r>
              <a:rPr sz="2600" spc="-5" dirty="0">
                <a:solidFill>
                  <a:srgbClr val="FFFFFF"/>
                </a:solidFill>
                <a:latin typeface="Constantia"/>
                <a:cs typeface="Constantia"/>
              </a:rPr>
              <a:t>all payments of wages </a:t>
            </a:r>
            <a:r>
              <a:rPr sz="2600" spc="-640" dirty="0">
                <a:solidFill>
                  <a:srgbClr val="FFFFFF"/>
                </a:solidFill>
                <a:latin typeface="Constantia"/>
                <a:cs typeface="Constantia"/>
              </a:rPr>
              <a:t> </a:t>
            </a:r>
            <a:r>
              <a:rPr sz="2600" dirty="0">
                <a:solidFill>
                  <a:srgbClr val="FFFFFF"/>
                </a:solidFill>
                <a:latin typeface="Constantia"/>
                <a:cs typeface="Constantia"/>
              </a:rPr>
              <a:t>must</a:t>
            </a:r>
            <a:r>
              <a:rPr sz="2600" spc="-10" dirty="0">
                <a:solidFill>
                  <a:srgbClr val="FFFFFF"/>
                </a:solidFill>
                <a:latin typeface="Constantia"/>
                <a:cs typeface="Constantia"/>
              </a:rPr>
              <a:t> </a:t>
            </a:r>
            <a:r>
              <a:rPr sz="2600" spc="-5" dirty="0">
                <a:solidFill>
                  <a:srgbClr val="FFFFFF"/>
                </a:solidFill>
                <a:latin typeface="Constantia"/>
                <a:cs typeface="Constantia"/>
              </a:rPr>
              <a:t>be made</a:t>
            </a:r>
            <a:r>
              <a:rPr sz="2600" spc="-10" dirty="0">
                <a:solidFill>
                  <a:srgbClr val="FFFFFF"/>
                </a:solidFill>
                <a:latin typeface="Constantia"/>
                <a:cs typeface="Constantia"/>
              </a:rPr>
              <a:t> </a:t>
            </a:r>
            <a:r>
              <a:rPr sz="2600" dirty="0">
                <a:solidFill>
                  <a:srgbClr val="FFFFFF"/>
                </a:solidFill>
                <a:latin typeface="Constantia"/>
                <a:cs typeface="Constantia"/>
              </a:rPr>
              <a:t>on</a:t>
            </a:r>
            <a:r>
              <a:rPr sz="2600" spc="-15" dirty="0">
                <a:solidFill>
                  <a:srgbClr val="FFFFFF"/>
                </a:solidFill>
                <a:latin typeface="Constantia"/>
                <a:cs typeface="Constantia"/>
              </a:rPr>
              <a:t> </a:t>
            </a:r>
            <a:r>
              <a:rPr sz="2600" dirty="0">
                <a:solidFill>
                  <a:srgbClr val="FFFFFF"/>
                </a:solidFill>
                <a:latin typeface="Constantia"/>
                <a:cs typeface="Constantia"/>
              </a:rPr>
              <a:t>a</a:t>
            </a:r>
            <a:r>
              <a:rPr sz="2600" spc="-15" dirty="0">
                <a:solidFill>
                  <a:srgbClr val="FFFFFF"/>
                </a:solidFill>
                <a:latin typeface="Constantia"/>
                <a:cs typeface="Constantia"/>
              </a:rPr>
              <a:t> </a:t>
            </a:r>
            <a:r>
              <a:rPr sz="2600" spc="-5" dirty="0">
                <a:solidFill>
                  <a:srgbClr val="FFFFFF"/>
                </a:solidFill>
                <a:latin typeface="Constantia"/>
                <a:cs typeface="Constantia"/>
              </a:rPr>
              <a:t>working</a:t>
            </a:r>
            <a:r>
              <a:rPr sz="2600" spc="-10" dirty="0">
                <a:solidFill>
                  <a:srgbClr val="FFFFFF"/>
                </a:solidFill>
                <a:latin typeface="Constantia"/>
                <a:cs typeface="Constantia"/>
              </a:rPr>
              <a:t> </a:t>
            </a:r>
            <a:r>
              <a:rPr sz="2600" spc="-5" dirty="0">
                <a:solidFill>
                  <a:srgbClr val="FFFFFF"/>
                </a:solidFill>
                <a:latin typeface="Constantia"/>
                <a:cs typeface="Constantia"/>
              </a:rPr>
              <a:t>day</a:t>
            </a:r>
            <a:endParaRPr sz="2600">
              <a:latin typeface="Constantia"/>
              <a:cs typeface="Constant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83360"/>
            <a:ext cx="7816215" cy="2232660"/>
          </a:xfrm>
          <a:prstGeom prst="rect">
            <a:avLst/>
          </a:prstGeom>
        </p:spPr>
        <p:txBody>
          <a:bodyPr vert="horz" wrap="square" lIns="0" tIns="87630" rIns="0" bIns="0" rtlCol="0">
            <a:spAutoFit/>
          </a:bodyPr>
          <a:lstStyle/>
          <a:p>
            <a:pPr marL="12700">
              <a:lnSpc>
                <a:spcPct val="100000"/>
              </a:lnSpc>
              <a:spcBef>
                <a:spcPts val="690"/>
              </a:spcBef>
            </a:pPr>
            <a:r>
              <a:rPr sz="2600" spc="-5" dirty="0">
                <a:solidFill>
                  <a:srgbClr val="FFFFFF"/>
                </a:solidFill>
                <a:latin typeface="Constantia"/>
                <a:cs typeface="Constantia"/>
              </a:rPr>
              <a:t>According</a:t>
            </a:r>
            <a:r>
              <a:rPr sz="2600" spc="-15" dirty="0">
                <a:solidFill>
                  <a:srgbClr val="FFFFFF"/>
                </a:solidFill>
                <a:latin typeface="Constantia"/>
                <a:cs typeface="Constantia"/>
              </a:rPr>
              <a:t> </a:t>
            </a:r>
            <a:r>
              <a:rPr sz="2600" spc="-5" dirty="0">
                <a:solidFill>
                  <a:srgbClr val="FFFFFF"/>
                </a:solidFill>
                <a:latin typeface="Constantia"/>
                <a:cs typeface="Constantia"/>
              </a:rPr>
              <a:t>to sec</a:t>
            </a:r>
            <a:r>
              <a:rPr sz="2600" spc="-10" dirty="0">
                <a:solidFill>
                  <a:srgbClr val="FFFFFF"/>
                </a:solidFill>
                <a:latin typeface="Constantia"/>
                <a:cs typeface="Constantia"/>
              </a:rPr>
              <a:t> </a:t>
            </a:r>
            <a:r>
              <a:rPr sz="2600" dirty="0">
                <a:solidFill>
                  <a:srgbClr val="FFFFFF"/>
                </a:solidFill>
                <a:latin typeface="Constantia"/>
                <a:cs typeface="Constantia"/>
              </a:rPr>
              <a:t>6</a:t>
            </a:r>
            <a:r>
              <a:rPr sz="2600" spc="-20" dirty="0">
                <a:solidFill>
                  <a:srgbClr val="FFFFFF"/>
                </a:solidFill>
                <a:latin typeface="Constantia"/>
                <a:cs typeface="Constantia"/>
              </a:rPr>
              <a:t> </a:t>
            </a:r>
            <a:r>
              <a:rPr sz="2600" spc="-5" dirty="0">
                <a:solidFill>
                  <a:srgbClr val="FFFFFF"/>
                </a:solidFill>
                <a:latin typeface="Constantia"/>
                <a:cs typeface="Constantia"/>
              </a:rPr>
              <a:t>all</a:t>
            </a:r>
            <a:r>
              <a:rPr sz="2600" spc="-15" dirty="0">
                <a:solidFill>
                  <a:srgbClr val="FFFFFF"/>
                </a:solidFill>
                <a:latin typeface="Constantia"/>
                <a:cs typeface="Constantia"/>
              </a:rPr>
              <a:t> </a:t>
            </a:r>
            <a:r>
              <a:rPr sz="2600" spc="-5" dirty="0">
                <a:solidFill>
                  <a:srgbClr val="FFFFFF"/>
                </a:solidFill>
                <a:latin typeface="Constantia"/>
                <a:cs typeface="Constantia"/>
              </a:rPr>
              <a:t>wages </a:t>
            </a:r>
            <a:r>
              <a:rPr sz="2600" dirty="0">
                <a:solidFill>
                  <a:srgbClr val="FFFFFF"/>
                </a:solidFill>
                <a:latin typeface="Constantia"/>
                <a:cs typeface="Constantia"/>
              </a:rPr>
              <a:t>must</a:t>
            </a:r>
            <a:r>
              <a:rPr sz="2600" spc="-10" dirty="0">
                <a:solidFill>
                  <a:srgbClr val="FFFFFF"/>
                </a:solidFill>
                <a:latin typeface="Constantia"/>
                <a:cs typeface="Constantia"/>
              </a:rPr>
              <a:t> </a:t>
            </a:r>
            <a:r>
              <a:rPr sz="2600" spc="-5" dirty="0">
                <a:solidFill>
                  <a:srgbClr val="FFFFFF"/>
                </a:solidFill>
                <a:latin typeface="Constantia"/>
                <a:cs typeface="Constantia"/>
              </a:rPr>
              <a:t>paid</a:t>
            </a:r>
            <a:r>
              <a:rPr sz="2600" spc="-10" dirty="0">
                <a:solidFill>
                  <a:srgbClr val="FFFFFF"/>
                </a:solidFill>
                <a:latin typeface="Constantia"/>
                <a:cs typeface="Constantia"/>
              </a:rPr>
              <a:t> </a:t>
            </a:r>
            <a:r>
              <a:rPr sz="2600" dirty="0">
                <a:solidFill>
                  <a:srgbClr val="FFFFFF"/>
                </a:solidFill>
                <a:latin typeface="Constantia"/>
                <a:cs typeface="Constantia"/>
              </a:rPr>
              <a:t>–</a:t>
            </a:r>
            <a:endParaRPr sz="2600">
              <a:latin typeface="Constantia"/>
              <a:cs typeface="Constantia"/>
            </a:endParaRPr>
          </a:p>
          <a:p>
            <a:pPr marL="284480" indent="-271780">
              <a:lnSpc>
                <a:spcPct val="100000"/>
              </a:lnSpc>
              <a:spcBef>
                <a:spcPts val="590"/>
              </a:spcBef>
              <a:buClr>
                <a:srgbClr val="F2A346"/>
              </a:buClr>
              <a:buChar char="-"/>
              <a:tabLst>
                <a:tab pos="283845" algn="l"/>
                <a:tab pos="284480" algn="l"/>
              </a:tabLst>
            </a:pPr>
            <a:r>
              <a:rPr sz="2600" spc="-5" dirty="0">
                <a:solidFill>
                  <a:srgbClr val="FFFFFF"/>
                </a:solidFill>
                <a:latin typeface="Constantia"/>
                <a:cs typeface="Constantia"/>
              </a:rPr>
              <a:t>In</a:t>
            </a:r>
            <a:r>
              <a:rPr sz="2600" spc="-15" dirty="0">
                <a:solidFill>
                  <a:srgbClr val="FFFFFF"/>
                </a:solidFill>
                <a:latin typeface="Constantia"/>
                <a:cs typeface="Constantia"/>
              </a:rPr>
              <a:t> </a:t>
            </a:r>
            <a:r>
              <a:rPr sz="2600" spc="-5" dirty="0">
                <a:solidFill>
                  <a:srgbClr val="FFFFFF"/>
                </a:solidFill>
                <a:latin typeface="Constantia"/>
                <a:cs typeface="Constantia"/>
              </a:rPr>
              <a:t>currency coin</a:t>
            </a:r>
            <a:r>
              <a:rPr sz="2600" spc="-15" dirty="0">
                <a:solidFill>
                  <a:srgbClr val="FFFFFF"/>
                </a:solidFill>
                <a:latin typeface="Constantia"/>
                <a:cs typeface="Constantia"/>
              </a:rPr>
              <a:t> </a:t>
            </a:r>
            <a:r>
              <a:rPr sz="2600" spc="-5" dirty="0">
                <a:solidFill>
                  <a:srgbClr val="FFFFFF"/>
                </a:solidFill>
                <a:latin typeface="Constantia"/>
                <a:cs typeface="Constantia"/>
              </a:rPr>
              <a:t>or</a:t>
            </a:r>
            <a:r>
              <a:rPr sz="2600" spc="-15" dirty="0">
                <a:solidFill>
                  <a:srgbClr val="FFFFFF"/>
                </a:solidFill>
                <a:latin typeface="Constantia"/>
                <a:cs typeface="Constantia"/>
              </a:rPr>
              <a:t> </a:t>
            </a:r>
            <a:r>
              <a:rPr sz="2600" spc="-5" dirty="0">
                <a:solidFill>
                  <a:srgbClr val="FFFFFF"/>
                </a:solidFill>
                <a:latin typeface="Constantia"/>
                <a:cs typeface="Constantia"/>
              </a:rPr>
              <a:t>currency</a:t>
            </a:r>
            <a:r>
              <a:rPr sz="2600" spc="-10" dirty="0">
                <a:solidFill>
                  <a:srgbClr val="FFFFFF"/>
                </a:solidFill>
                <a:latin typeface="Constantia"/>
                <a:cs typeface="Constantia"/>
              </a:rPr>
              <a:t> </a:t>
            </a:r>
            <a:r>
              <a:rPr sz="2600" spc="-5" dirty="0">
                <a:solidFill>
                  <a:srgbClr val="FFFFFF"/>
                </a:solidFill>
                <a:latin typeface="Constantia"/>
                <a:cs typeface="Constantia"/>
              </a:rPr>
              <a:t>notes</a:t>
            </a:r>
            <a:r>
              <a:rPr sz="2600" spc="-10" dirty="0">
                <a:solidFill>
                  <a:srgbClr val="FFFFFF"/>
                </a:solidFill>
                <a:latin typeface="Constantia"/>
                <a:cs typeface="Constantia"/>
              </a:rPr>
              <a:t> </a:t>
            </a:r>
            <a:r>
              <a:rPr sz="2600" dirty="0">
                <a:solidFill>
                  <a:srgbClr val="FFFFFF"/>
                </a:solidFill>
                <a:latin typeface="Constantia"/>
                <a:cs typeface="Constantia"/>
              </a:rPr>
              <a:t>or</a:t>
            </a:r>
            <a:r>
              <a:rPr sz="2600" spc="-15" dirty="0">
                <a:solidFill>
                  <a:srgbClr val="FFFFFF"/>
                </a:solidFill>
                <a:latin typeface="Constantia"/>
                <a:cs typeface="Constantia"/>
              </a:rPr>
              <a:t> </a:t>
            </a:r>
            <a:r>
              <a:rPr sz="2600" spc="-5" dirty="0">
                <a:solidFill>
                  <a:srgbClr val="FFFFFF"/>
                </a:solidFill>
                <a:latin typeface="Constantia"/>
                <a:cs typeface="Constantia"/>
              </a:rPr>
              <a:t>both</a:t>
            </a:r>
            <a:endParaRPr sz="2600">
              <a:latin typeface="Constantia"/>
              <a:cs typeface="Constantia"/>
            </a:endParaRPr>
          </a:p>
          <a:p>
            <a:pPr marL="283845" marR="5080" indent="-271780">
              <a:lnSpc>
                <a:spcPct val="100000"/>
              </a:lnSpc>
              <a:spcBef>
                <a:spcPts val="600"/>
              </a:spcBef>
              <a:buClr>
                <a:srgbClr val="F2A346"/>
              </a:buClr>
              <a:buChar char="-"/>
              <a:tabLst>
                <a:tab pos="283845" algn="l"/>
                <a:tab pos="284480" algn="l"/>
              </a:tabLst>
            </a:pPr>
            <a:r>
              <a:rPr sz="2600" dirty="0">
                <a:solidFill>
                  <a:srgbClr val="FFFFFF"/>
                </a:solidFill>
                <a:latin typeface="Constantia"/>
                <a:cs typeface="Constantia"/>
              </a:rPr>
              <a:t>After </a:t>
            </a:r>
            <a:r>
              <a:rPr sz="2600" spc="-5" dirty="0">
                <a:solidFill>
                  <a:srgbClr val="FFFFFF"/>
                </a:solidFill>
                <a:latin typeface="Constantia"/>
                <a:cs typeface="Constantia"/>
              </a:rPr>
              <a:t>writing authorization of employed person pay </a:t>
            </a:r>
            <a:r>
              <a:rPr sz="2600" dirty="0">
                <a:solidFill>
                  <a:srgbClr val="FFFFFF"/>
                </a:solidFill>
                <a:latin typeface="Constantia"/>
                <a:cs typeface="Constantia"/>
              </a:rPr>
              <a:t> </a:t>
            </a:r>
            <a:r>
              <a:rPr sz="2600" spc="-5" dirty="0">
                <a:solidFill>
                  <a:srgbClr val="FFFFFF"/>
                </a:solidFill>
                <a:latin typeface="Constantia"/>
                <a:cs typeface="Constantia"/>
              </a:rPr>
              <a:t>him wages </a:t>
            </a:r>
            <a:r>
              <a:rPr sz="2600" dirty="0">
                <a:solidFill>
                  <a:srgbClr val="FFFFFF"/>
                </a:solidFill>
                <a:latin typeface="Constantia"/>
                <a:cs typeface="Constantia"/>
              </a:rPr>
              <a:t>either </a:t>
            </a:r>
            <a:r>
              <a:rPr sz="2600" spc="-5" dirty="0">
                <a:solidFill>
                  <a:srgbClr val="FFFFFF"/>
                </a:solidFill>
                <a:latin typeface="Constantia"/>
                <a:cs typeface="Constantia"/>
              </a:rPr>
              <a:t>by cheque </a:t>
            </a:r>
            <a:r>
              <a:rPr sz="2600" dirty="0">
                <a:solidFill>
                  <a:srgbClr val="FFFFFF"/>
                </a:solidFill>
                <a:latin typeface="Constantia"/>
                <a:cs typeface="Constantia"/>
              </a:rPr>
              <a:t>or </a:t>
            </a:r>
            <a:r>
              <a:rPr sz="2600" spc="-5" dirty="0">
                <a:solidFill>
                  <a:srgbClr val="FFFFFF"/>
                </a:solidFill>
                <a:latin typeface="Constantia"/>
                <a:cs typeface="Constantia"/>
              </a:rPr>
              <a:t>by crediting the </a:t>
            </a:r>
            <a:r>
              <a:rPr sz="2600" dirty="0">
                <a:solidFill>
                  <a:srgbClr val="FFFFFF"/>
                </a:solidFill>
                <a:latin typeface="Constantia"/>
                <a:cs typeface="Constantia"/>
              </a:rPr>
              <a:t>wage </a:t>
            </a:r>
            <a:r>
              <a:rPr sz="2600" spc="-640" dirty="0">
                <a:solidFill>
                  <a:srgbClr val="FFFFFF"/>
                </a:solidFill>
                <a:latin typeface="Constantia"/>
                <a:cs typeface="Constantia"/>
              </a:rPr>
              <a:t> </a:t>
            </a:r>
            <a:r>
              <a:rPr sz="2600" spc="-5" dirty="0">
                <a:solidFill>
                  <a:srgbClr val="FFFFFF"/>
                </a:solidFill>
                <a:latin typeface="Constantia"/>
                <a:cs typeface="Constantia"/>
              </a:rPr>
              <a:t>in</a:t>
            </a:r>
            <a:r>
              <a:rPr sz="2600" spc="-15" dirty="0">
                <a:solidFill>
                  <a:srgbClr val="FFFFFF"/>
                </a:solidFill>
                <a:latin typeface="Constantia"/>
                <a:cs typeface="Constantia"/>
              </a:rPr>
              <a:t> </a:t>
            </a:r>
            <a:r>
              <a:rPr sz="2600" spc="-5" dirty="0">
                <a:solidFill>
                  <a:srgbClr val="FFFFFF"/>
                </a:solidFill>
                <a:latin typeface="Constantia"/>
                <a:cs typeface="Constantia"/>
              </a:rPr>
              <a:t>his</a:t>
            </a:r>
            <a:r>
              <a:rPr sz="2600" dirty="0">
                <a:solidFill>
                  <a:srgbClr val="FFFFFF"/>
                </a:solidFill>
                <a:latin typeface="Constantia"/>
                <a:cs typeface="Constantia"/>
              </a:rPr>
              <a:t> </a:t>
            </a:r>
            <a:r>
              <a:rPr sz="2600" spc="-5" dirty="0">
                <a:solidFill>
                  <a:srgbClr val="FFFFFF"/>
                </a:solidFill>
                <a:latin typeface="Constantia"/>
                <a:cs typeface="Constantia"/>
              </a:rPr>
              <a:t>bank</a:t>
            </a:r>
            <a:r>
              <a:rPr sz="2600" spc="-10" dirty="0">
                <a:solidFill>
                  <a:srgbClr val="FFFFFF"/>
                </a:solidFill>
                <a:latin typeface="Constantia"/>
                <a:cs typeface="Constantia"/>
              </a:rPr>
              <a:t> </a:t>
            </a:r>
            <a:r>
              <a:rPr sz="2600" spc="-5" dirty="0">
                <a:solidFill>
                  <a:srgbClr val="FFFFFF"/>
                </a:solidFill>
                <a:latin typeface="Constantia"/>
                <a:cs typeface="Constantia"/>
              </a:rPr>
              <a:t>account</a:t>
            </a:r>
            <a:endParaRPr sz="2600">
              <a:latin typeface="Constantia"/>
              <a:cs typeface="Constantia"/>
            </a:endParaRPr>
          </a:p>
        </p:txBody>
      </p:sp>
      <p:pic>
        <p:nvPicPr>
          <p:cNvPr id="3" name="object 3"/>
          <p:cNvPicPr/>
          <p:nvPr/>
        </p:nvPicPr>
        <p:blipFill>
          <a:blip r:embed="rId2" cstate="print"/>
          <a:stretch>
            <a:fillRect/>
          </a:stretch>
        </p:blipFill>
        <p:spPr>
          <a:xfrm>
            <a:off x="450850" y="146050"/>
            <a:ext cx="8242300" cy="12319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664970"/>
            <a:ext cx="7948930" cy="516001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Times New Roman"/>
                <a:cs typeface="Times New Roman"/>
              </a:rPr>
              <a:t>Section</a:t>
            </a:r>
            <a:r>
              <a:rPr sz="2400" spc="-15" dirty="0">
                <a:solidFill>
                  <a:srgbClr val="FFFFFF"/>
                </a:solidFill>
                <a:latin typeface="Times New Roman"/>
                <a:cs typeface="Times New Roman"/>
              </a:rPr>
              <a:t> </a:t>
            </a:r>
            <a:r>
              <a:rPr sz="2400" dirty="0">
                <a:solidFill>
                  <a:srgbClr val="FFFFFF"/>
                </a:solidFill>
                <a:latin typeface="Times New Roman"/>
                <a:cs typeface="Times New Roman"/>
              </a:rPr>
              <a:t>7-</a:t>
            </a:r>
            <a:r>
              <a:rPr sz="2400" spc="-5" dirty="0">
                <a:solidFill>
                  <a:srgbClr val="FFFFFF"/>
                </a:solidFill>
                <a:latin typeface="Times New Roman"/>
                <a:cs typeface="Times New Roman"/>
              </a:rPr>
              <a:t> sub</a:t>
            </a:r>
            <a:r>
              <a:rPr sz="2400" spc="-15" dirty="0">
                <a:solidFill>
                  <a:srgbClr val="FFFFFF"/>
                </a:solidFill>
                <a:latin typeface="Times New Roman"/>
                <a:cs typeface="Times New Roman"/>
              </a:rPr>
              <a:t> </a:t>
            </a:r>
            <a:r>
              <a:rPr sz="2400" dirty="0">
                <a:solidFill>
                  <a:srgbClr val="FFFFFF"/>
                </a:solidFill>
                <a:latin typeface="Times New Roman"/>
                <a:cs typeface="Times New Roman"/>
              </a:rPr>
              <a:t>–section</a:t>
            </a:r>
            <a:r>
              <a:rPr sz="2400" spc="-10" dirty="0">
                <a:solidFill>
                  <a:srgbClr val="FFFFFF"/>
                </a:solidFill>
                <a:latin typeface="Times New Roman"/>
                <a:cs typeface="Times New Roman"/>
              </a:rPr>
              <a:t> </a:t>
            </a:r>
            <a:r>
              <a:rPr sz="2400" dirty="0">
                <a:solidFill>
                  <a:srgbClr val="FFFFFF"/>
                </a:solidFill>
                <a:latin typeface="Times New Roman"/>
                <a:cs typeface="Times New Roman"/>
              </a:rPr>
              <a:t>(1)</a:t>
            </a:r>
            <a:endParaRPr sz="2400">
              <a:latin typeface="Times New Roman"/>
              <a:cs typeface="Times New Roman"/>
            </a:endParaRPr>
          </a:p>
          <a:p>
            <a:pPr marL="241935" marR="5080" indent="-241935">
              <a:lnSpc>
                <a:spcPct val="150000"/>
              </a:lnSpc>
              <a:spcBef>
                <a:spcPts val="600"/>
              </a:spcBef>
              <a:buSzPct val="95833"/>
              <a:buAutoNum type="arabicPeriod"/>
              <a:tabLst>
                <a:tab pos="241935" algn="l"/>
                <a:tab pos="1639570" algn="l"/>
              </a:tabLst>
            </a:pPr>
            <a:r>
              <a:rPr sz="2400" dirty="0">
                <a:solidFill>
                  <a:srgbClr val="FFFFFF"/>
                </a:solidFill>
                <a:latin typeface="Times New Roman"/>
                <a:cs typeface="Times New Roman"/>
              </a:rPr>
              <a:t>Every</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payment</a:t>
            </a:r>
            <a:r>
              <a:rPr sz="2400" dirty="0">
                <a:solidFill>
                  <a:srgbClr val="FFFFFF"/>
                </a:solidFill>
                <a:latin typeface="Times New Roman"/>
                <a:cs typeface="Times New Roman"/>
              </a:rPr>
              <a:t> </a:t>
            </a:r>
            <a:r>
              <a:rPr sz="2400" spc="-10" dirty="0">
                <a:solidFill>
                  <a:srgbClr val="FFFFFF"/>
                </a:solidFill>
                <a:latin typeface="Times New Roman"/>
                <a:cs typeface="Times New Roman"/>
              </a:rPr>
              <a:t>made</a:t>
            </a:r>
            <a:r>
              <a:rPr sz="2400" dirty="0">
                <a:solidFill>
                  <a:srgbClr val="FFFFFF"/>
                </a:solidFill>
                <a:latin typeface="Times New Roman"/>
                <a:cs typeface="Times New Roman"/>
              </a:rPr>
              <a:t> by</a:t>
            </a:r>
            <a:r>
              <a:rPr sz="2400" spc="25" dirty="0">
                <a:solidFill>
                  <a:srgbClr val="FFFFFF"/>
                </a:solidFill>
                <a:latin typeface="Times New Roman"/>
                <a:cs typeface="Times New Roman"/>
              </a:rPr>
              <a:t>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employed</a:t>
            </a:r>
            <a:r>
              <a:rPr sz="2400" spc="5" dirty="0">
                <a:solidFill>
                  <a:srgbClr val="FFFFFF"/>
                </a:solidFill>
                <a:latin typeface="Times New Roman"/>
                <a:cs typeface="Times New Roman"/>
              </a:rPr>
              <a:t> </a:t>
            </a:r>
            <a:r>
              <a:rPr sz="2400" dirty="0">
                <a:solidFill>
                  <a:srgbClr val="FFFFFF"/>
                </a:solidFill>
                <a:latin typeface="Times New Roman"/>
                <a:cs typeface="Times New Roman"/>
              </a:rPr>
              <a:t>person to the </a:t>
            </a:r>
            <a:r>
              <a:rPr sz="2400" spc="-5" dirty="0">
                <a:solidFill>
                  <a:srgbClr val="FFFFFF"/>
                </a:solidFill>
                <a:latin typeface="Times New Roman"/>
                <a:cs typeface="Times New Roman"/>
              </a:rPr>
              <a:t>employer </a:t>
            </a:r>
            <a:r>
              <a:rPr sz="2400" dirty="0">
                <a:solidFill>
                  <a:srgbClr val="FFFFFF"/>
                </a:solidFill>
                <a:latin typeface="Times New Roman"/>
                <a:cs typeface="Times New Roman"/>
              </a:rPr>
              <a:t> or his agent </a:t>
            </a:r>
            <a:r>
              <a:rPr sz="2400" spc="-10" dirty="0">
                <a:solidFill>
                  <a:srgbClr val="FFFFFF"/>
                </a:solidFill>
                <a:latin typeface="Times New Roman"/>
                <a:cs typeface="Times New Roman"/>
              </a:rPr>
              <a:t>must </a:t>
            </a:r>
            <a:r>
              <a:rPr sz="2400" spc="-5" dirty="0">
                <a:solidFill>
                  <a:srgbClr val="FFFFFF"/>
                </a:solidFill>
                <a:latin typeface="Times New Roman"/>
                <a:cs typeface="Times New Roman"/>
              </a:rPr>
              <a:t>for </a:t>
            </a:r>
            <a:r>
              <a:rPr sz="2400" dirty="0">
                <a:solidFill>
                  <a:srgbClr val="FFFFFF"/>
                </a:solidFill>
                <a:latin typeface="Times New Roman"/>
                <a:cs typeface="Times New Roman"/>
              </a:rPr>
              <a:t>the purpose of this </a:t>
            </a:r>
            <a:r>
              <a:rPr sz="2400" spc="-5" dirty="0">
                <a:solidFill>
                  <a:srgbClr val="FFFFFF"/>
                </a:solidFill>
                <a:latin typeface="Times New Roman"/>
                <a:cs typeface="Times New Roman"/>
              </a:rPr>
              <a:t>Act </a:t>
            </a:r>
            <a:r>
              <a:rPr sz="2400" dirty="0">
                <a:solidFill>
                  <a:srgbClr val="FFFFFF"/>
                </a:solidFill>
                <a:latin typeface="Times New Roman"/>
                <a:cs typeface="Times New Roman"/>
              </a:rPr>
              <a:t>be </a:t>
            </a:r>
            <a:r>
              <a:rPr sz="2400" spc="-5" dirty="0">
                <a:solidFill>
                  <a:srgbClr val="FFFFFF"/>
                </a:solidFill>
                <a:latin typeface="Times New Roman"/>
                <a:cs typeface="Times New Roman"/>
              </a:rPr>
              <a:t>deemed </a:t>
            </a:r>
            <a:r>
              <a:rPr sz="2400" dirty="0">
                <a:solidFill>
                  <a:srgbClr val="FFFFFF"/>
                </a:solidFill>
                <a:latin typeface="Times New Roman"/>
                <a:cs typeface="Times New Roman"/>
              </a:rPr>
              <a:t>to be a </a:t>
            </a:r>
            <a:r>
              <a:rPr sz="2400" spc="-585" dirty="0">
                <a:solidFill>
                  <a:srgbClr val="FFFFFF"/>
                </a:solidFill>
                <a:latin typeface="Times New Roman"/>
                <a:cs typeface="Times New Roman"/>
              </a:rPr>
              <a:t> </a:t>
            </a:r>
            <a:r>
              <a:rPr sz="2400" dirty="0">
                <a:solidFill>
                  <a:srgbClr val="FFFFFF"/>
                </a:solidFill>
                <a:latin typeface="Times New Roman"/>
                <a:cs typeface="Times New Roman"/>
              </a:rPr>
              <a:t>deduction	</a:t>
            </a:r>
            <a:r>
              <a:rPr sz="2400" spc="-5" dirty="0">
                <a:solidFill>
                  <a:srgbClr val="FFFFFF"/>
                </a:solidFill>
                <a:latin typeface="Times New Roman"/>
                <a:cs typeface="Times New Roman"/>
              </a:rPr>
              <a:t>from</a:t>
            </a:r>
            <a:r>
              <a:rPr sz="2400" spc="-20" dirty="0">
                <a:solidFill>
                  <a:srgbClr val="FFFFFF"/>
                </a:solidFill>
                <a:latin typeface="Times New Roman"/>
                <a:cs typeface="Times New Roman"/>
              </a:rPr>
              <a:t> </a:t>
            </a:r>
            <a:r>
              <a:rPr sz="2400" spc="-5" dirty="0">
                <a:solidFill>
                  <a:srgbClr val="FFFFFF"/>
                </a:solidFill>
                <a:latin typeface="Times New Roman"/>
                <a:cs typeface="Times New Roman"/>
              </a:rPr>
              <a:t>wages.</a:t>
            </a:r>
            <a:endParaRPr sz="2400">
              <a:latin typeface="Times New Roman"/>
              <a:cs typeface="Times New Roman"/>
            </a:endParaRPr>
          </a:p>
          <a:p>
            <a:pPr marL="283845" marR="298450" indent="-271780">
              <a:lnSpc>
                <a:spcPct val="150000"/>
              </a:lnSpc>
              <a:spcBef>
                <a:spcPts val="600"/>
              </a:spcBef>
              <a:buClr>
                <a:srgbClr val="FFFFFF"/>
              </a:buClr>
              <a:buSzPct val="95833"/>
              <a:buFont typeface="Times New Roman"/>
              <a:buAutoNum type="arabicPeriod"/>
              <a:tabLst>
                <a:tab pos="317500" algn="l"/>
              </a:tabLst>
            </a:pPr>
            <a:r>
              <a:rPr dirty="0"/>
              <a:t>	</a:t>
            </a:r>
            <a:r>
              <a:rPr sz="2400" spc="-5" dirty="0">
                <a:solidFill>
                  <a:srgbClr val="FFFFFF"/>
                </a:solidFill>
                <a:latin typeface="Times New Roman"/>
                <a:cs typeface="Times New Roman"/>
              </a:rPr>
              <a:t>Penalties</a:t>
            </a:r>
            <a:r>
              <a:rPr sz="2400" dirty="0">
                <a:solidFill>
                  <a:srgbClr val="FFFFFF"/>
                </a:solidFill>
                <a:latin typeface="Times New Roman"/>
                <a:cs typeface="Times New Roman"/>
              </a:rPr>
              <a:t> </a:t>
            </a:r>
            <a:r>
              <a:rPr sz="2400" spc="-5" dirty="0">
                <a:solidFill>
                  <a:srgbClr val="FFFFFF"/>
                </a:solidFill>
                <a:latin typeface="Times New Roman"/>
                <a:cs typeface="Times New Roman"/>
              </a:rPr>
              <a:t>mentioned</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hereunder</a:t>
            </a:r>
            <a:r>
              <a:rPr sz="2400" spc="5" dirty="0">
                <a:solidFill>
                  <a:srgbClr val="FFFFFF"/>
                </a:solidFill>
                <a:latin typeface="Times New Roman"/>
                <a:cs typeface="Times New Roman"/>
              </a:rPr>
              <a:t> </a:t>
            </a:r>
            <a:r>
              <a:rPr sz="2400" dirty="0">
                <a:solidFill>
                  <a:srgbClr val="FFFFFF"/>
                </a:solidFill>
                <a:latin typeface="Times New Roman"/>
                <a:cs typeface="Times New Roman"/>
              </a:rPr>
              <a:t>are</a:t>
            </a:r>
            <a:r>
              <a:rPr sz="2400" spc="5" dirty="0">
                <a:solidFill>
                  <a:srgbClr val="FFFFFF"/>
                </a:solidFill>
                <a:latin typeface="Times New Roman"/>
                <a:cs typeface="Times New Roman"/>
              </a:rPr>
              <a:t> </a:t>
            </a:r>
            <a:r>
              <a:rPr sz="2400" dirty="0">
                <a:solidFill>
                  <a:srgbClr val="FFFFFF"/>
                </a:solidFill>
                <a:latin typeface="Times New Roman"/>
                <a:cs typeface="Times New Roman"/>
              </a:rPr>
              <a:t>not deduction</a:t>
            </a:r>
            <a:r>
              <a:rPr sz="2400" spc="5" dirty="0">
                <a:solidFill>
                  <a:srgbClr val="FFFFFF"/>
                </a:solidFill>
                <a:latin typeface="Times New Roman"/>
                <a:cs typeface="Times New Roman"/>
              </a:rPr>
              <a:t> </a:t>
            </a:r>
            <a:r>
              <a:rPr sz="2400" dirty="0">
                <a:solidFill>
                  <a:srgbClr val="FFFFFF"/>
                </a:solidFill>
                <a:latin typeface="Times New Roman"/>
                <a:cs typeface="Times New Roman"/>
              </a:rPr>
              <a:t>if</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imposed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for </a:t>
            </a:r>
            <a:r>
              <a:rPr sz="2400" dirty="0">
                <a:solidFill>
                  <a:srgbClr val="FFFFFF"/>
                </a:solidFill>
                <a:latin typeface="Times New Roman"/>
                <a:cs typeface="Times New Roman"/>
              </a:rPr>
              <a:t>good and </a:t>
            </a:r>
            <a:r>
              <a:rPr sz="2400" spc="-5" dirty="0">
                <a:solidFill>
                  <a:srgbClr val="FFFFFF"/>
                </a:solidFill>
                <a:latin typeface="Times New Roman"/>
                <a:cs typeface="Times New Roman"/>
              </a:rPr>
              <a:t>sufficient</a:t>
            </a:r>
            <a:r>
              <a:rPr sz="2400" dirty="0">
                <a:solidFill>
                  <a:srgbClr val="FFFFFF"/>
                </a:solidFill>
                <a:latin typeface="Times New Roman"/>
                <a:cs typeface="Times New Roman"/>
              </a:rPr>
              <a:t> </a:t>
            </a:r>
            <a:r>
              <a:rPr sz="2400" spc="-5" dirty="0">
                <a:solidFill>
                  <a:srgbClr val="FFFFFF"/>
                </a:solidFill>
                <a:latin typeface="Times New Roman"/>
                <a:cs typeface="Times New Roman"/>
              </a:rPr>
              <a:t>cause</a:t>
            </a:r>
            <a:r>
              <a:rPr sz="2400" dirty="0">
                <a:solidFill>
                  <a:srgbClr val="FFFFFF"/>
                </a:solidFill>
                <a:latin typeface="Times New Roman"/>
                <a:cs typeface="Times New Roman"/>
              </a:rPr>
              <a:t> –</a:t>
            </a:r>
            <a:endParaRPr sz="2400">
              <a:latin typeface="Times New Roman"/>
              <a:cs typeface="Times New Roman"/>
            </a:endParaRPr>
          </a:p>
          <a:p>
            <a:pPr marL="284480" indent="-271780">
              <a:lnSpc>
                <a:spcPct val="100000"/>
              </a:lnSpc>
              <a:spcBef>
                <a:spcPts val="2030"/>
              </a:spcBef>
              <a:buClr>
                <a:srgbClr val="F2A346"/>
              </a:buClr>
              <a:buAutoNum type="alphaLcParenR"/>
              <a:tabLst>
                <a:tab pos="284480" algn="l"/>
              </a:tabLst>
            </a:pPr>
            <a:r>
              <a:rPr sz="2400" spc="-5" dirty="0">
                <a:solidFill>
                  <a:srgbClr val="FFFFFF"/>
                </a:solidFill>
                <a:latin typeface="Times New Roman"/>
                <a:cs typeface="Times New Roman"/>
              </a:rPr>
              <a:t>With</a:t>
            </a:r>
            <a:r>
              <a:rPr sz="2400" spc="-10" dirty="0">
                <a:solidFill>
                  <a:srgbClr val="FFFFFF"/>
                </a:solidFill>
                <a:latin typeface="Times New Roman"/>
                <a:cs typeface="Times New Roman"/>
              </a:rPr>
              <a:t> </a:t>
            </a:r>
            <a:r>
              <a:rPr sz="2400" dirty="0">
                <a:solidFill>
                  <a:srgbClr val="FFFFFF"/>
                </a:solidFill>
                <a:latin typeface="Times New Roman"/>
                <a:cs typeface="Times New Roman"/>
              </a:rPr>
              <a:t>holding</a:t>
            </a:r>
            <a:r>
              <a:rPr sz="2400" spc="-5" dirty="0">
                <a:solidFill>
                  <a:srgbClr val="FFFFFF"/>
                </a:solidFill>
                <a:latin typeface="Times New Roman"/>
                <a:cs typeface="Times New Roman"/>
              </a:rPr>
              <a:t> </a:t>
            </a:r>
            <a:r>
              <a:rPr sz="2400" dirty="0">
                <a:solidFill>
                  <a:srgbClr val="FFFFFF"/>
                </a:solidFill>
                <a:latin typeface="Times New Roman"/>
                <a:cs typeface="Times New Roman"/>
              </a:rPr>
              <a:t>of</a:t>
            </a:r>
            <a:r>
              <a:rPr sz="2400" spc="-20" dirty="0">
                <a:solidFill>
                  <a:srgbClr val="FFFFFF"/>
                </a:solidFill>
                <a:latin typeface="Times New Roman"/>
                <a:cs typeface="Times New Roman"/>
              </a:rPr>
              <a:t> </a:t>
            </a:r>
            <a:r>
              <a:rPr sz="2400" spc="-5" dirty="0">
                <a:solidFill>
                  <a:srgbClr val="FFFFFF"/>
                </a:solidFill>
                <a:latin typeface="Times New Roman"/>
                <a:cs typeface="Times New Roman"/>
              </a:rPr>
              <a:t>increment </a:t>
            </a:r>
            <a:r>
              <a:rPr sz="2400" dirty="0">
                <a:solidFill>
                  <a:srgbClr val="FFFFFF"/>
                </a:solidFill>
                <a:latin typeface="Times New Roman"/>
                <a:cs typeface="Times New Roman"/>
              </a:rPr>
              <a:t>or</a:t>
            </a:r>
            <a:r>
              <a:rPr sz="2400" spc="-5" dirty="0">
                <a:solidFill>
                  <a:srgbClr val="FFFFFF"/>
                </a:solidFill>
                <a:latin typeface="Times New Roman"/>
                <a:cs typeface="Times New Roman"/>
              </a:rPr>
              <a:t> promotion</a:t>
            </a:r>
            <a:endParaRPr sz="2400">
              <a:latin typeface="Times New Roman"/>
              <a:cs typeface="Times New Roman"/>
            </a:endParaRPr>
          </a:p>
          <a:p>
            <a:pPr marL="284480" indent="-271780">
              <a:lnSpc>
                <a:spcPct val="100000"/>
              </a:lnSpc>
              <a:spcBef>
                <a:spcPts val="2040"/>
              </a:spcBef>
              <a:buClr>
                <a:srgbClr val="F2A346"/>
              </a:buClr>
              <a:buAutoNum type="alphaLcParenR"/>
              <a:tabLst>
                <a:tab pos="284480" algn="l"/>
              </a:tabLst>
            </a:pPr>
            <a:r>
              <a:rPr sz="2400" dirty="0">
                <a:solidFill>
                  <a:srgbClr val="FFFFFF"/>
                </a:solidFill>
                <a:latin typeface="Times New Roman"/>
                <a:cs typeface="Times New Roman"/>
              </a:rPr>
              <a:t>In</a:t>
            </a:r>
            <a:r>
              <a:rPr sz="2400" spc="-20" dirty="0">
                <a:solidFill>
                  <a:srgbClr val="FFFFFF"/>
                </a:solidFill>
                <a:latin typeface="Times New Roman"/>
                <a:cs typeface="Times New Roman"/>
              </a:rPr>
              <a:t> </a:t>
            </a:r>
            <a:r>
              <a:rPr sz="2400" spc="-5" dirty="0">
                <a:solidFill>
                  <a:srgbClr val="FFFFFF"/>
                </a:solidFill>
                <a:latin typeface="Times New Roman"/>
                <a:cs typeface="Times New Roman"/>
              </a:rPr>
              <a:t>case</a:t>
            </a:r>
            <a:r>
              <a:rPr sz="2400" spc="-15" dirty="0">
                <a:solidFill>
                  <a:srgbClr val="FFFFFF"/>
                </a:solidFill>
                <a:latin typeface="Times New Roman"/>
                <a:cs typeface="Times New Roman"/>
              </a:rPr>
              <a:t> </a:t>
            </a:r>
            <a:r>
              <a:rPr sz="2400" dirty="0">
                <a:solidFill>
                  <a:srgbClr val="FFFFFF"/>
                </a:solidFill>
                <a:latin typeface="Times New Roman"/>
                <a:cs typeface="Times New Roman"/>
              </a:rPr>
              <a:t>of</a:t>
            </a:r>
            <a:r>
              <a:rPr sz="2400" spc="-25" dirty="0">
                <a:solidFill>
                  <a:srgbClr val="FFFFFF"/>
                </a:solidFill>
                <a:latin typeface="Times New Roman"/>
                <a:cs typeface="Times New Roman"/>
              </a:rPr>
              <a:t> </a:t>
            </a:r>
            <a:r>
              <a:rPr sz="2400" spc="-5" dirty="0">
                <a:solidFill>
                  <a:srgbClr val="FFFFFF"/>
                </a:solidFill>
                <a:latin typeface="Times New Roman"/>
                <a:cs typeface="Times New Roman"/>
              </a:rPr>
              <a:t>demotion</a:t>
            </a:r>
            <a:endParaRPr sz="2400">
              <a:latin typeface="Times New Roman"/>
              <a:cs typeface="Times New Roman"/>
            </a:endParaRPr>
          </a:p>
          <a:p>
            <a:pPr marL="284480" indent="-271780">
              <a:lnSpc>
                <a:spcPct val="100000"/>
              </a:lnSpc>
              <a:spcBef>
                <a:spcPts val="2040"/>
              </a:spcBef>
              <a:buClr>
                <a:srgbClr val="F2A346"/>
              </a:buClr>
              <a:buAutoNum type="alphaLcParenR"/>
              <a:tabLst>
                <a:tab pos="284480" algn="l"/>
              </a:tabLst>
            </a:pPr>
            <a:r>
              <a:rPr sz="2400" spc="-5" dirty="0">
                <a:solidFill>
                  <a:srgbClr val="FFFFFF"/>
                </a:solidFill>
                <a:latin typeface="Times New Roman"/>
                <a:cs typeface="Times New Roman"/>
              </a:rPr>
              <a:t>Suspension</a:t>
            </a:r>
            <a:endParaRPr sz="2400">
              <a:latin typeface="Times New Roman"/>
              <a:cs typeface="Times New Roman"/>
            </a:endParaRPr>
          </a:p>
        </p:txBody>
      </p:sp>
      <p:pic>
        <p:nvPicPr>
          <p:cNvPr id="3" name="object 3"/>
          <p:cNvPicPr/>
          <p:nvPr/>
        </p:nvPicPr>
        <p:blipFill>
          <a:blip r:embed="rId2" cstate="print"/>
          <a:stretch>
            <a:fillRect/>
          </a:stretch>
        </p:blipFill>
        <p:spPr>
          <a:xfrm>
            <a:off x="450850" y="146050"/>
            <a:ext cx="8260080" cy="12319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41300" marR="5080" indent="-25400">
              <a:lnSpc>
                <a:spcPct val="149700"/>
              </a:lnSpc>
              <a:spcBef>
                <a:spcPts val="100"/>
              </a:spcBef>
            </a:pPr>
            <a:r>
              <a:rPr sz="2600" dirty="0"/>
              <a:t>Deduction </a:t>
            </a:r>
            <a:r>
              <a:rPr sz="2600" spc="-5" dirty="0"/>
              <a:t>made </a:t>
            </a:r>
            <a:r>
              <a:rPr sz="2600" dirty="0"/>
              <a:t>by </a:t>
            </a:r>
            <a:r>
              <a:rPr sz="2600" spc="-5" dirty="0"/>
              <a:t>the </a:t>
            </a:r>
            <a:r>
              <a:rPr sz="2600" dirty="0"/>
              <a:t>employer </a:t>
            </a:r>
            <a:r>
              <a:rPr sz="2600" spc="-5" dirty="0"/>
              <a:t>must </a:t>
            </a:r>
            <a:r>
              <a:rPr sz="2600" dirty="0"/>
              <a:t>be </a:t>
            </a:r>
            <a:r>
              <a:rPr sz="2600" spc="-5" dirty="0"/>
              <a:t>made according </a:t>
            </a:r>
            <a:r>
              <a:rPr sz="2600" spc="-635" dirty="0"/>
              <a:t> </a:t>
            </a:r>
            <a:r>
              <a:rPr sz="2600" spc="-5" dirty="0"/>
              <a:t>to</a:t>
            </a:r>
            <a:r>
              <a:rPr sz="2600" spc="-10" dirty="0"/>
              <a:t> </a:t>
            </a:r>
            <a:r>
              <a:rPr sz="2600" spc="-5" dirty="0"/>
              <a:t>this Act </a:t>
            </a:r>
            <a:r>
              <a:rPr sz="2600" dirty="0"/>
              <a:t>only</a:t>
            </a:r>
            <a:r>
              <a:rPr sz="2600" spc="25" dirty="0"/>
              <a:t> </a:t>
            </a:r>
            <a:r>
              <a:rPr sz="2600" dirty="0"/>
              <a:t>and</a:t>
            </a:r>
            <a:r>
              <a:rPr sz="2600" spc="-5" dirty="0"/>
              <a:t> this are</a:t>
            </a:r>
            <a:r>
              <a:rPr sz="2600" spc="-10" dirty="0"/>
              <a:t> </a:t>
            </a:r>
            <a:r>
              <a:rPr sz="2600" dirty="0"/>
              <a:t>as</a:t>
            </a:r>
            <a:r>
              <a:rPr sz="2600" spc="-15" dirty="0"/>
              <a:t> </a:t>
            </a:r>
            <a:r>
              <a:rPr sz="2600" spc="-5" dirty="0"/>
              <a:t>follows:</a:t>
            </a:r>
            <a:endParaRPr sz="2600"/>
          </a:p>
        </p:txBody>
      </p:sp>
      <p:pic>
        <p:nvPicPr>
          <p:cNvPr id="3" name="object 3"/>
          <p:cNvPicPr/>
          <p:nvPr/>
        </p:nvPicPr>
        <p:blipFill>
          <a:blip r:embed="rId2" cstate="print"/>
          <a:stretch>
            <a:fillRect/>
          </a:stretch>
        </p:blipFill>
        <p:spPr>
          <a:xfrm>
            <a:off x="433069" y="146050"/>
            <a:ext cx="8276590" cy="12319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873760"/>
            <a:ext cx="8211820" cy="5980430"/>
          </a:xfrm>
          <a:prstGeom prst="rect">
            <a:avLst/>
          </a:prstGeom>
        </p:spPr>
        <p:txBody>
          <a:bodyPr vert="horz" wrap="square" lIns="0" tIns="87630" rIns="0" bIns="0" rtlCol="0">
            <a:spAutoFit/>
          </a:bodyPr>
          <a:lstStyle/>
          <a:p>
            <a:pPr marL="12700">
              <a:lnSpc>
                <a:spcPct val="100000"/>
              </a:lnSpc>
              <a:spcBef>
                <a:spcPts val="690"/>
              </a:spcBef>
            </a:pPr>
            <a:r>
              <a:rPr sz="2400" dirty="0">
                <a:solidFill>
                  <a:srgbClr val="FFFFFF"/>
                </a:solidFill>
                <a:latin typeface="Times New Roman"/>
                <a:cs typeface="Times New Roman"/>
              </a:rPr>
              <a:t>-it</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must</a:t>
            </a:r>
            <a:r>
              <a:rPr sz="2400" spc="-10" dirty="0">
                <a:solidFill>
                  <a:srgbClr val="FFFFFF"/>
                </a:solidFill>
                <a:latin typeface="Times New Roman"/>
                <a:cs typeface="Times New Roman"/>
              </a:rPr>
              <a:t> </a:t>
            </a:r>
            <a:r>
              <a:rPr sz="2400" dirty="0">
                <a:solidFill>
                  <a:srgbClr val="FFFFFF"/>
                </a:solidFill>
                <a:latin typeface="Times New Roman"/>
                <a:cs typeface="Times New Roman"/>
              </a:rPr>
              <a:t>be</a:t>
            </a:r>
            <a:r>
              <a:rPr sz="2400" spc="-10" dirty="0">
                <a:solidFill>
                  <a:srgbClr val="FFFFFF"/>
                </a:solidFill>
                <a:latin typeface="Times New Roman"/>
                <a:cs typeface="Times New Roman"/>
              </a:rPr>
              <a:t> </a:t>
            </a:r>
            <a:r>
              <a:rPr sz="2400" dirty="0">
                <a:solidFill>
                  <a:srgbClr val="FFFFFF"/>
                </a:solidFill>
                <a:latin typeface="Times New Roman"/>
                <a:cs typeface="Times New Roman"/>
              </a:rPr>
              <a:t>approved</a:t>
            </a:r>
            <a:r>
              <a:rPr sz="2400" spc="-10" dirty="0">
                <a:solidFill>
                  <a:srgbClr val="FFFFFF"/>
                </a:solidFill>
                <a:latin typeface="Times New Roman"/>
                <a:cs typeface="Times New Roman"/>
              </a:rPr>
              <a:t> </a:t>
            </a:r>
            <a:r>
              <a:rPr sz="2400" dirty="0">
                <a:solidFill>
                  <a:srgbClr val="FFFFFF"/>
                </a:solidFill>
                <a:latin typeface="Times New Roman"/>
                <a:cs typeface="Times New Roman"/>
              </a:rPr>
              <a:t>by</a:t>
            </a:r>
            <a:r>
              <a:rPr sz="2400" spc="5" dirty="0">
                <a:solidFill>
                  <a:srgbClr val="FFFFFF"/>
                </a:solidFill>
                <a:latin typeface="Times New Roman"/>
                <a:cs typeface="Times New Roman"/>
              </a:rPr>
              <a:t> </a:t>
            </a:r>
            <a:r>
              <a:rPr sz="2400" dirty="0">
                <a:solidFill>
                  <a:srgbClr val="FFFFFF"/>
                </a:solidFill>
                <a:latin typeface="Times New Roman"/>
                <a:cs typeface="Times New Roman"/>
              </a:rPr>
              <a:t>state</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Govt.</a:t>
            </a:r>
            <a:endParaRPr sz="2400">
              <a:latin typeface="Times New Roman"/>
              <a:cs typeface="Times New Roman"/>
            </a:endParaRPr>
          </a:p>
          <a:p>
            <a:pPr marL="12700">
              <a:lnSpc>
                <a:spcPct val="100000"/>
              </a:lnSpc>
              <a:spcBef>
                <a:spcPts val="590"/>
              </a:spcBef>
            </a:pPr>
            <a:r>
              <a:rPr sz="2400" dirty="0">
                <a:solidFill>
                  <a:srgbClr val="FFFFFF"/>
                </a:solidFill>
                <a:latin typeface="Times New Roman"/>
                <a:cs typeface="Times New Roman"/>
              </a:rPr>
              <a:t>-Rules</a:t>
            </a:r>
            <a:r>
              <a:rPr sz="2400" spc="-15" dirty="0">
                <a:solidFill>
                  <a:srgbClr val="FFFFFF"/>
                </a:solidFill>
                <a:latin typeface="Times New Roman"/>
                <a:cs typeface="Times New Roman"/>
              </a:rPr>
              <a:t> </a:t>
            </a:r>
            <a:r>
              <a:rPr sz="2400" dirty="0">
                <a:solidFill>
                  <a:srgbClr val="FFFFFF"/>
                </a:solidFill>
                <a:latin typeface="Times New Roman"/>
                <a:cs typeface="Times New Roman"/>
              </a:rPr>
              <a:t>given</a:t>
            </a:r>
            <a:r>
              <a:rPr sz="2400" spc="-5" dirty="0">
                <a:solidFill>
                  <a:srgbClr val="FFFFFF"/>
                </a:solidFill>
                <a:latin typeface="Times New Roman"/>
                <a:cs typeface="Times New Roman"/>
              </a:rPr>
              <a:t> </a:t>
            </a:r>
            <a:r>
              <a:rPr sz="2400" dirty="0">
                <a:solidFill>
                  <a:srgbClr val="FFFFFF"/>
                </a:solidFill>
                <a:latin typeface="Times New Roman"/>
                <a:cs typeface="Times New Roman"/>
              </a:rPr>
              <a:t>in</a:t>
            </a:r>
            <a:r>
              <a:rPr sz="2400" spc="-10" dirty="0">
                <a:solidFill>
                  <a:srgbClr val="FFFFFF"/>
                </a:solidFill>
                <a:latin typeface="Times New Roman"/>
                <a:cs typeface="Times New Roman"/>
              </a:rPr>
              <a:t> </a:t>
            </a:r>
            <a:r>
              <a:rPr sz="2400" dirty="0">
                <a:solidFill>
                  <a:srgbClr val="FFFFFF"/>
                </a:solidFill>
                <a:latin typeface="Times New Roman"/>
                <a:cs typeface="Times New Roman"/>
              </a:rPr>
              <a:t>Section</a:t>
            </a:r>
            <a:r>
              <a:rPr sz="2400" spc="-5" dirty="0">
                <a:solidFill>
                  <a:srgbClr val="FFFFFF"/>
                </a:solidFill>
                <a:latin typeface="Times New Roman"/>
                <a:cs typeface="Times New Roman"/>
              </a:rPr>
              <a:t> </a:t>
            </a:r>
            <a:r>
              <a:rPr sz="2400" dirty="0">
                <a:solidFill>
                  <a:srgbClr val="FFFFFF"/>
                </a:solidFill>
                <a:latin typeface="Times New Roman"/>
                <a:cs typeface="Times New Roman"/>
              </a:rPr>
              <a:t>8</a:t>
            </a:r>
            <a:r>
              <a:rPr sz="2400" spc="-5" dirty="0">
                <a:solidFill>
                  <a:srgbClr val="FFFFFF"/>
                </a:solidFill>
                <a:latin typeface="Times New Roman"/>
                <a:cs typeface="Times New Roman"/>
              </a:rPr>
              <a:t> </a:t>
            </a:r>
            <a:r>
              <a:rPr sz="2400" dirty="0">
                <a:solidFill>
                  <a:srgbClr val="FFFFFF"/>
                </a:solidFill>
                <a:latin typeface="Times New Roman"/>
                <a:cs typeface="Times New Roman"/>
              </a:rPr>
              <a:t>of</a:t>
            </a:r>
            <a:r>
              <a:rPr sz="2400" spc="-10" dirty="0">
                <a:solidFill>
                  <a:srgbClr val="FFFFFF"/>
                </a:solidFill>
                <a:latin typeface="Times New Roman"/>
                <a:cs typeface="Times New Roman"/>
              </a:rPr>
              <a:t> </a:t>
            </a:r>
            <a:r>
              <a:rPr sz="2400" dirty="0">
                <a:solidFill>
                  <a:srgbClr val="FFFFFF"/>
                </a:solidFill>
                <a:latin typeface="Times New Roman"/>
                <a:cs typeface="Times New Roman"/>
              </a:rPr>
              <a:t>the</a:t>
            </a:r>
            <a:r>
              <a:rPr sz="2400" spc="-5" dirty="0">
                <a:solidFill>
                  <a:srgbClr val="FFFFFF"/>
                </a:solidFill>
                <a:latin typeface="Times New Roman"/>
                <a:cs typeface="Times New Roman"/>
              </a:rPr>
              <a:t> Act </a:t>
            </a:r>
            <a:r>
              <a:rPr sz="2400" dirty="0">
                <a:solidFill>
                  <a:srgbClr val="FFFFFF"/>
                </a:solidFill>
                <a:latin typeface="Times New Roman"/>
                <a:cs typeface="Times New Roman"/>
              </a:rPr>
              <a:t>are</a:t>
            </a:r>
            <a:r>
              <a:rPr sz="2400" spc="-5" dirty="0">
                <a:solidFill>
                  <a:srgbClr val="FFFFFF"/>
                </a:solidFill>
                <a:latin typeface="Times New Roman"/>
                <a:cs typeface="Times New Roman"/>
              </a:rPr>
              <a:t> as follows</a:t>
            </a:r>
            <a:r>
              <a:rPr sz="2400" spc="-10" dirty="0">
                <a:solidFill>
                  <a:srgbClr val="FFFFFF"/>
                </a:solidFill>
                <a:latin typeface="Times New Roman"/>
                <a:cs typeface="Times New Roman"/>
              </a:rPr>
              <a:t> </a:t>
            </a:r>
            <a:r>
              <a:rPr sz="2400" dirty="0">
                <a:solidFill>
                  <a:srgbClr val="FFFFFF"/>
                </a:solidFill>
                <a:latin typeface="Times New Roman"/>
                <a:cs typeface="Times New Roman"/>
              </a:rPr>
              <a:t>:</a:t>
            </a:r>
            <a:endParaRPr sz="2400">
              <a:latin typeface="Times New Roman"/>
              <a:cs typeface="Times New Roman"/>
            </a:endParaRPr>
          </a:p>
          <a:p>
            <a:pPr marL="393700" indent="-304800">
              <a:lnSpc>
                <a:spcPct val="100000"/>
              </a:lnSpc>
              <a:spcBef>
                <a:spcPts val="600"/>
              </a:spcBef>
              <a:buAutoNum type="arabicPeriod"/>
              <a:tabLst>
                <a:tab pos="393700" algn="l"/>
              </a:tabLst>
            </a:pPr>
            <a:r>
              <a:rPr sz="2400" spc="-5" dirty="0">
                <a:solidFill>
                  <a:srgbClr val="FFFFFF"/>
                </a:solidFill>
                <a:latin typeface="Times New Roman"/>
                <a:cs typeface="Times New Roman"/>
              </a:rPr>
              <a:t>Notice</a:t>
            </a:r>
            <a:r>
              <a:rPr sz="2400" dirty="0">
                <a:solidFill>
                  <a:srgbClr val="FFFFFF"/>
                </a:solidFill>
                <a:latin typeface="Times New Roman"/>
                <a:cs typeface="Times New Roman"/>
              </a:rPr>
              <a:t> </a:t>
            </a:r>
            <a:r>
              <a:rPr sz="2400" spc="-5" dirty="0">
                <a:solidFill>
                  <a:srgbClr val="FFFFFF"/>
                </a:solidFill>
                <a:latin typeface="Times New Roman"/>
                <a:cs typeface="Times New Roman"/>
              </a:rPr>
              <a:t>Board</a:t>
            </a:r>
            <a:r>
              <a:rPr sz="2400" dirty="0">
                <a:solidFill>
                  <a:srgbClr val="FFFFFF"/>
                </a:solidFill>
                <a:latin typeface="Times New Roman"/>
                <a:cs typeface="Times New Roman"/>
              </a:rPr>
              <a:t> of</a:t>
            </a:r>
            <a:r>
              <a:rPr sz="2400" spc="-5" dirty="0">
                <a:solidFill>
                  <a:srgbClr val="FFFFFF"/>
                </a:solidFill>
                <a:latin typeface="Times New Roman"/>
                <a:cs typeface="Times New Roman"/>
              </a:rPr>
              <a:t> fines</a:t>
            </a:r>
            <a:r>
              <a:rPr sz="2400" dirty="0">
                <a:solidFill>
                  <a:srgbClr val="FFFFFF"/>
                </a:solidFill>
                <a:latin typeface="Times New Roman"/>
                <a:cs typeface="Times New Roman"/>
              </a:rPr>
              <a:t> </a:t>
            </a:r>
            <a:r>
              <a:rPr sz="2400" spc="-10" dirty="0">
                <a:solidFill>
                  <a:srgbClr val="FFFFFF"/>
                </a:solidFill>
                <a:latin typeface="Times New Roman"/>
                <a:cs typeface="Times New Roman"/>
              </a:rPr>
              <a:t>must</a:t>
            </a:r>
            <a:r>
              <a:rPr sz="2400" dirty="0">
                <a:solidFill>
                  <a:srgbClr val="FFFFFF"/>
                </a:solidFill>
                <a:latin typeface="Times New Roman"/>
                <a:cs typeface="Times New Roman"/>
              </a:rPr>
              <a:t> be</a:t>
            </a:r>
            <a:r>
              <a:rPr sz="2400" spc="5" dirty="0">
                <a:solidFill>
                  <a:srgbClr val="FFFFFF"/>
                </a:solidFill>
                <a:latin typeface="Times New Roman"/>
                <a:cs typeface="Times New Roman"/>
              </a:rPr>
              <a:t> </a:t>
            </a:r>
            <a:r>
              <a:rPr sz="2400" dirty="0">
                <a:solidFill>
                  <a:srgbClr val="FFFFFF"/>
                </a:solidFill>
                <a:latin typeface="Times New Roman"/>
                <a:cs typeface="Times New Roman"/>
              </a:rPr>
              <a:t>displayed in the </a:t>
            </a:r>
            <a:r>
              <a:rPr sz="2400" spc="-5" dirty="0">
                <a:solidFill>
                  <a:srgbClr val="FFFFFF"/>
                </a:solidFill>
                <a:latin typeface="Times New Roman"/>
                <a:cs typeface="Times New Roman"/>
              </a:rPr>
              <a:t>work</a:t>
            </a:r>
            <a:r>
              <a:rPr sz="2400" dirty="0">
                <a:solidFill>
                  <a:srgbClr val="FFFFFF"/>
                </a:solidFill>
                <a:latin typeface="Times New Roman"/>
                <a:cs typeface="Times New Roman"/>
              </a:rPr>
              <a:t> </a:t>
            </a:r>
            <a:r>
              <a:rPr sz="2400" spc="-5" dirty="0">
                <a:solidFill>
                  <a:srgbClr val="FFFFFF"/>
                </a:solidFill>
                <a:latin typeface="Times New Roman"/>
                <a:cs typeface="Times New Roman"/>
              </a:rPr>
              <a:t>premises</a:t>
            </a:r>
            <a:endParaRPr sz="2400">
              <a:latin typeface="Times New Roman"/>
              <a:cs typeface="Times New Roman"/>
            </a:endParaRPr>
          </a:p>
          <a:p>
            <a:pPr>
              <a:lnSpc>
                <a:spcPct val="100000"/>
              </a:lnSpc>
              <a:spcBef>
                <a:spcPts val="30"/>
              </a:spcBef>
              <a:buClr>
                <a:srgbClr val="FFFFFF"/>
              </a:buClr>
              <a:buFont typeface="Times New Roman"/>
              <a:buAutoNum type="arabicPeriod"/>
            </a:pPr>
            <a:endParaRPr sz="3000">
              <a:latin typeface="Times New Roman"/>
              <a:cs typeface="Times New Roman"/>
            </a:endParaRPr>
          </a:p>
          <a:p>
            <a:pPr marL="393700" marR="514984" indent="-393700">
              <a:lnSpc>
                <a:spcPct val="100000"/>
              </a:lnSpc>
              <a:buAutoNum type="arabicPeriod"/>
              <a:tabLst>
                <a:tab pos="393700" algn="l"/>
              </a:tabLst>
            </a:pPr>
            <a:r>
              <a:rPr sz="2400" spc="-5" dirty="0">
                <a:solidFill>
                  <a:srgbClr val="FFFFFF"/>
                </a:solidFill>
                <a:latin typeface="Times New Roman"/>
                <a:cs typeface="Times New Roman"/>
              </a:rPr>
              <a:t>Give </a:t>
            </a:r>
            <a:r>
              <a:rPr sz="2400" dirty="0">
                <a:solidFill>
                  <a:srgbClr val="FFFFFF"/>
                </a:solidFill>
                <a:latin typeface="Times New Roman"/>
                <a:cs typeface="Times New Roman"/>
              </a:rPr>
              <a:t>opportunity to </a:t>
            </a:r>
            <a:r>
              <a:rPr sz="2400" spc="-5" dirty="0">
                <a:solidFill>
                  <a:srgbClr val="FFFFFF"/>
                </a:solidFill>
                <a:latin typeface="Times New Roman"/>
                <a:cs typeface="Times New Roman"/>
              </a:rPr>
              <a:t>employee </a:t>
            </a:r>
            <a:r>
              <a:rPr sz="2400" dirty="0">
                <a:solidFill>
                  <a:srgbClr val="FFFFFF"/>
                </a:solidFill>
                <a:latin typeface="Times New Roman"/>
                <a:cs typeface="Times New Roman"/>
              </a:rPr>
              <a:t>to show the </a:t>
            </a:r>
            <a:r>
              <a:rPr sz="2400" spc="-5" dirty="0">
                <a:solidFill>
                  <a:srgbClr val="FFFFFF"/>
                </a:solidFill>
                <a:latin typeface="Times New Roman"/>
                <a:cs typeface="Times New Roman"/>
              </a:rPr>
              <a:t>cause </a:t>
            </a:r>
            <a:r>
              <a:rPr sz="2400" dirty="0">
                <a:solidFill>
                  <a:srgbClr val="FFFFFF"/>
                </a:solidFill>
                <a:latin typeface="Times New Roman"/>
                <a:cs typeface="Times New Roman"/>
              </a:rPr>
              <a:t>against the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imposing </a:t>
            </a:r>
            <a:r>
              <a:rPr sz="2400" dirty="0">
                <a:solidFill>
                  <a:srgbClr val="FFFFFF"/>
                </a:solidFill>
                <a:latin typeface="Times New Roman"/>
                <a:cs typeface="Times New Roman"/>
              </a:rPr>
              <a:t>fine</a:t>
            </a:r>
            <a:endParaRPr sz="2400">
              <a:latin typeface="Times New Roman"/>
              <a:cs typeface="Times New Roman"/>
            </a:endParaRPr>
          </a:p>
          <a:p>
            <a:pPr marL="393700" indent="-304800">
              <a:lnSpc>
                <a:spcPct val="100000"/>
              </a:lnSpc>
              <a:spcBef>
                <a:spcPts val="600"/>
              </a:spcBef>
              <a:buAutoNum type="arabicPeriod"/>
              <a:tabLst>
                <a:tab pos="393700" algn="l"/>
              </a:tabLst>
            </a:pPr>
            <a:r>
              <a:rPr sz="2400" spc="-10" dirty="0">
                <a:solidFill>
                  <a:srgbClr val="FFFFFF"/>
                </a:solidFill>
                <a:latin typeface="Times New Roman"/>
                <a:cs typeface="Times New Roman"/>
              </a:rPr>
              <a:t>Amount</a:t>
            </a:r>
            <a:r>
              <a:rPr sz="2400" dirty="0">
                <a:solidFill>
                  <a:srgbClr val="FFFFFF"/>
                </a:solidFill>
                <a:latin typeface="Times New Roman"/>
                <a:cs typeface="Times New Roman"/>
              </a:rPr>
              <a:t> of</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fine </a:t>
            </a:r>
            <a:r>
              <a:rPr sz="2400" spc="-10" dirty="0">
                <a:solidFill>
                  <a:srgbClr val="FFFFFF"/>
                </a:solidFill>
                <a:latin typeface="Times New Roman"/>
                <a:cs typeface="Times New Roman"/>
              </a:rPr>
              <a:t>must</a:t>
            </a:r>
            <a:r>
              <a:rPr sz="2400" spc="5" dirty="0">
                <a:solidFill>
                  <a:srgbClr val="FFFFFF"/>
                </a:solidFill>
                <a:latin typeface="Times New Roman"/>
                <a:cs typeface="Times New Roman"/>
              </a:rPr>
              <a:t> </a:t>
            </a:r>
            <a:r>
              <a:rPr sz="2400" dirty="0">
                <a:solidFill>
                  <a:srgbClr val="FFFFFF"/>
                </a:solidFill>
                <a:latin typeface="Times New Roman"/>
                <a:cs typeface="Times New Roman"/>
              </a:rPr>
              <a:t>be</a:t>
            </a:r>
            <a:r>
              <a:rPr sz="2400" spc="-5" dirty="0">
                <a:solidFill>
                  <a:srgbClr val="FFFFFF"/>
                </a:solidFill>
                <a:latin typeface="Times New Roman"/>
                <a:cs typeface="Times New Roman"/>
              </a:rPr>
              <a:t> 3%</a:t>
            </a:r>
            <a:r>
              <a:rPr sz="2400" dirty="0">
                <a:solidFill>
                  <a:srgbClr val="FFFFFF"/>
                </a:solidFill>
                <a:latin typeface="Times New Roman"/>
                <a:cs typeface="Times New Roman"/>
              </a:rPr>
              <a:t> of</a:t>
            </a:r>
            <a:r>
              <a:rPr sz="2400" spc="-15" dirty="0">
                <a:solidFill>
                  <a:srgbClr val="FFFFFF"/>
                </a:solidFill>
                <a:latin typeface="Times New Roman"/>
                <a:cs typeface="Times New Roman"/>
              </a:rPr>
              <a:t> </a:t>
            </a:r>
            <a:r>
              <a:rPr sz="2400" dirty="0">
                <a:solidFill>
                  <a:srgbClr val="FFFFFF"/>
                </a:solidFill>
                <a:latin typeface="Times New Roman"/>
                <a:cs typeface="Times New Roman"/>
              </a:rPr>
              <a:t>his</a:t>
            </a:r>
            <a:r>
              <a:rPr sz="2400" spc="-5" dirty="0">
                <a:solidFill>
                  <a:srgbClr val="FFFFFF"/>
                </a:solidFill>
                <a:latin typeface="Times New Roman"/>
                <a:cs typeface="Times New Roman"/>
              </a:rPr>
              <a:t> wage</a:t>
            </a:r>
            <a:endParaRPr sz="2400">
              <a:latin typeface="Times New Roman"/>
              <a:cs typeface="Times New Roman"/>
            </a:endParaRPr>
          </a:p>
          <a:p>
            <a:pPr marL="393700" indent="-304800">
              <a:lnSpc>
                <a:spcPct val="100000"/>
              </a:lnSpc>
              <a:spcBef>
                <a:spcPts val="600"/>
              </a:spcBef>
              <a:buAutoNum type="arabicPeriod"/>
              <a:tabLst>
                <a:tab pos="393700" algn="l"/>
              </a:tabLst>
            </a:pPr>
            <a:r>
              <a:rPr sz="2400" spc="-5" dirty="0">
                <a:solidFill>
                  <a:srgbClr val="FFFFFF"/>
                </a:solidFill>
                <a:latin typeface="Times New Roman"/>
                <a:cs typeface="Times New Roman"/>
              </a:rPr>
              <a:t>Fine</a:t>
            </a:r>
            <a:r>
              <a:rPr sz="2400" spc="-10" dirty="0">
                <a:solidFill>
                  <a:srgbClr val="FFFFFF"/>
                </a:solidFill>
                <a:latin typeface="Times New Roman"/>
                <a:cs typeface="Times New Roman"/>
              </a:rPr>
              <a:t> </a:t>
            </a:r>
            <a:r>
              <a:rPr sz="2400" dirty="0">
                <a:solidFill>
                  <a:srgbClr val="FFFFFF"/>
                </a:solidFill>
                <a:latin typeface="Times New Roman"/>
                <a:cs typeface="Times New Roman"/>
              </a:rPr>
              <a:t>should</a:t>
            </a:r>
            <a:r>
              <a:rPr sz="2400" spc="-5" dirty="0">
                <a:solidFill>
                  <a:srgbClr val="FFFFFF"/>
                </a:solidFill>
                <a:latin typeface="Times New Roman"/>
                <a:cs typeface="Times New Roman"/>
              </a:rPr>
              <a:t> </a:t>
            </a:r>
            <a:r>
              <a:rPr sz="2400" dirty="0">
                <a:solidFill>
                  <a:srgbClr val="FFFFFF"/>
                </a:solidFill>
                <a:latin typeface="Times New Roman"/>
                <a:cs typeface="Times New Roman"/>
              </a:rPr>
              <a:t>not</a:t>
            </a:r>
            <a:r>
              <a:rPr sz="2400" spc="-5" dirty="0">
                <a:solidFill>
                  <a:srgbClr val="FFFFFF"/>
                </a:solidFill>
                <a:latin typeface="Times New Roman"/>
                <a:cs typeface="Times New Roman"/>
              </a:rPr>
              <a:t> imposed </a:t>
            </a:r>
            <a:r>
              <a:rPr sz="2400" dirty="0">
                <a:solidFill>
                  <a:srgbClr val="FFFFFF"/>
                </a:solidFill>
                <a:latin typeface="Times New Roman"/>
                <a:cs typeface="Times New Roman"/>
              </a:rPr>
              <a:t>on</a:t>
            </a:r>
            <a:r>
              <a:rPr sz="2400" spc="-10" dirty="0">
                <a:solidFill>
                  <a:srgbClr val="FFFFFF"/>
                </a:solidFill>
                <a:latin typeface="Times New Roman"/>
                <a:cs typeface="Times New Roman"/>
              </a:rPr>
              <a:t> </a:t>
            </a:r>
            <a:r>
              <a:rPr sz="2400" dirty="0">
                <a:solidFill>
                  <a:srgbClr val="FFFFFF"/>
                </a:solidFill>
                <a:latin typeface="Times New Roman"/>
                <a:cs typeface="Times New Roman"/>
              </a:rPr>
              <a:t>any</a:t>
            </a:r>
            <a:r>
              <a:rPr sz="2400" spc="20" dirty="0">
                <a:solidFill>
                  <a:srgbClr val="FFFFFF"/>
                </a:solidFill>
                <a:latin typeface="Times New Roman"/>
                <a:cs typeface="Times New Roman"/>
              </a:rPr>
              <a:t> </a:t>
            </a:r>
            <a:r>
              <a:rPr sz="2400" dirty="0">
                <a:solidFill>
                  <a:srgbClr val="FFFFFF"/>
                </a:solidFill>
                <a:latin typeface="Times New Roman"/>
                <a:cs typeface="Times New Roman"/>
              </a:rPr>
              <a:t>employee</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who </a:t>
            </a:r>
            <a:r>
              <a:rPr sz="2400" dirty="0">
                <a:solidFill>
                  <a:srgbClr val="FFFFFF"/>
                </a:solidFill>
                <a:latin typeface="Times New Roman"/>
                <a:cs typeface="Times New Roman"/>
              </a:rPr>
              <a:t>is</a:t>
            </a:r>
            <a:r>
              <a:rPr sz="2400" spc="-10" dirty="0">
                <a:solidFill>
                  <a:srgbClr val="FFFFFF"/>
                </a:solidFill>
                <a:latin typeface="Times New Roman"/>
                <a:cs typeface="Times New Roman"/>
              </a:rPr>
              <a:t> </a:t>
            </a:r>
            <a:r>
              <a:rPr sz="2400" dirty="0">
                <a:solidFill>
                  <a:srgbClr val="FFFFFF"/>
                </a:solidFill>
                <a:latin typeface="Times New Roman"/>
                <a:cs typeface="Times New Roman"/>
              </a:rPr>
              <a:t>under</a:t>
            </a:r>
            <a:r>
              <a:rPr sz="2400" spc="-5" dirty="0">
                <a:solidFill>
                  <a:srgbClr val="FFFFFF"/>
                </a:solidFill>
                <a:latin typeface="Times New Roman"/>
                <a:cs typeface="Times New Roman"/>
              </a:rPr>
              <a:t> </a:t>
            </a:r>
            <a:r>
              <a:rPr sz="2400" dirty="0">
                <a:solidFill>
                  <a:srgbClr val="FFFFFF"/>
                </a:solidFill>
                <a:latin typeface="Times New Roman"/>
                <a:cs typeface="Times New Roman"/>
              </a:rPr>
              <a:t>15</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year</a:t>
            </a:r>
            <a:endParaRPr sz="2400">
              <a:latin typeface="Times New Roman"/>
              <a:cs typeface="Times New Roman"/>
            </a:endParaRPr>
          </a:p>
          <a:p>
            <a:pPr marL="317500" indent="-304800">
              <a:lnSpc>
                <a:spcPct val="100000"/>
              </a:lnSpc>
              <a:spcBef>
                <a:spcPts val="600"/>
              </a:spcBef>
              <a:buAutoNum type="arabicPeriod"/>
              <a:tabLst>
                <a:tab pos="317500" algn="l"/>
              </a:tabLst>
            </a:pPr>
            <a:r>
              <a:rPr sz="2400" spc="-5" dirty="0">
                <a:solidFill>
                  <a:srgbClr val="FFFFFF"/>
                </a:solidFill>
                <a:latin typeface="Times New Roman"/>
                <a:cs typeface="Times New Roman"/>
              </a:rPr>
              <a:t>Fine</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imposed</a:t>
            </a:r>
            <a:r>
              <a:rPr sz="2400" spc="-15" dirty="0">
                <a:solidFill>
                  <a:srgbClr val="FFFFFF"/>
                </a:solidFill>
                <a:latin typeface="Times New Roman"/>
                <a:cs typeface="Times New Roman"/>
              </a:rPr>
              <a:t> </a:t>
            </a:r>
            <a:r>
              <a:rPr sz="2400" dirty="0">
                <a:solidFill>
                  <a:srgbClr val="FFFFFF"/>
                </a:solidFill>
                <a:latin typeface="Times New Roman"/>
                <a:cs typeface="Times New Roman"/>
              </a:rPr>
              <a:t>one</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time</a:t>
            </a:r>
            <a:r>
              <a:rPr sz="2400" spc="-15" dirty="0">
                <a:solidFill>
                  <a:srgbClr val="FFFFFF"/>
                </a:solidFill>
                <a:latin typeface="Times New Roman"/>
                <a:cs typeface="Times New Roman"/>
              </a:rPr>
              <a:t> </a:t>
            </a:r>
            <a:r>
              <a:rPr sz="2400" dirty="0">
                <a:solidFill>
                  <a:srgbClr val="FFFFFF"/>
                </a:solidFill>
                <a:latin typeface="Times New Roman"/>
                <a:cs typeface="Times New Roman"/>
              </a:rPr>
              <a:t>only</a:t>
            </a:r>
            <a:endParaRPr sz="2400">
              <a:latin typeface="Times New Roman"/>
              <a:cs typeface="Times New Roman"/>
            </a:endParaRPr>
          </a:p>
          <a:p>
            <a:pPr marL="12700" marR="2922905">
              <a:lnSpc>
                <a:spcPts val="3479"/>
              </a:lnSpc>
              <a:spcBef>
                <a:spcPts val="204"/>
              </a:spcBef>
              <a:buAutoNum type="arabicPeriod"/>
              <a:tabLst>
                <a:tab pos="241935" algn="l"/>
              </a:tabLst>
            </a:pPr>
            <a:r>
              <a:rPr sz="2400" spc="-5" dirty="0">
                <a:solidFill>
                  <a:srgbClr val="FFFFFF"/>
                </a:solidFill>
                <a:latin typeface="Times New Roman"/>
                <a:cs typeface="Times New Roman"/>
              </a:rPr>
              <a:t>Fine should </a:t>
            </a:r>
            <a:r>
              <a:rPr sz="2400" dirty="0">
                <a:solidFill>
                  <a:srgbClr val="FFFFFF"/>
                </a:solidFill>
                <a:latin typeface="Times New Roman"/>
                <a:cs typeface="Times New Roman"/>
              </a:rPr>
              <a:t>not recovered in </a:t>
            </a:r>
            <a:r>
              <a:rPr sz="2400" spc="-5" dirty="0">
                <a:solidFill>
                  <a:srgbClr val="FFFFFF"/>
                </a:solidFill>
                <a:latin typeface="Times New Roman"/>
                <a:cs typeface="Times New Roman"/>
              </a:rPr>
              <a:t>installments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7.Fine should</a:t>
            </a:r>
            <a:r>
              <a:rPr sz="2400" dirty="0">
                <a:solidFill>
                  <a:srgbClr val="FFFFFF"/>
                </a:solidFill>
                <a:latin typeface="Times New Roman"/>
                <a:cs typeface="Times New Roman"/>
              </a:rPr>
              <a:t> be </a:t>
            </a:r>
            <a:r>
              <a:rPr sz="2400" spc="-5" dirty="0">
                <a:solidFill>
                  <a:srgbClr val="FFFFFF"/>
                </a:solidFill>
                <a:latin typeface="Times New Roman"/>
                <a:cs typeface="Times New Roman"/>
              </a:rPr>
              <a:t>recovered </a:t>
            </a:r>
            <a:r>
              <a:rPr sz="2400" dirty="0">
                <a:solidFill>
                  <a:srgbClr val="FFFFFF"/>
                </a:solidFill>
                <a:latin typeface="Times New Roman"/>
                <a:cs typeface="Times New Roman"/>
              </a:rPr>
              <a:t>in 60 </a:t>
            </a:r>
            <a:r>
              <a:rPr sz="2400" spc="5" dirty="0">
                <a:solidFill>
                  <a:srgbClr val="FFFFFF"/>
                </a:solidFill>
                <a:latin typeface="Times New Roman"/>
                <a:cs typeface="Times New Roman"/>
              </a:rPr>
              <a:t>days</a:t>
            </a:r>
            <a:endParaRPr sz="2400">
              <a:latin typeface="Times New Roman"/>
              <a:cs typeface="Times New Roman"/>
            </a:endParaRPr>
          </a:p>
          <a:p>
            <a:pPr marL="12700" marR="692785">
              <a:lnSpc>
                <a:spcPts val="3479"/>
              </a:lnSpc>
            </a:pPr>
            <a:r>
              <a:rPr sz="2400" spc="-5" dirty="0">
                <a:solidFill>
                  <a:srgbClr val="FFFFFF"/>
                </a:solidFill>
                <a:latin typeface="Times New Roman"/>
                <a:cs typeface="Times New Roman"/>
              </a:rPr>
              <a:t>8.Imposed</a:t>
            </a:r>
            <a:r>
              <a:rPr sz="2400" dirty="0">
                <a:solidFill>
                  <a:srgbClr val="FFFFFF"/>
                </a:solidFill>
                <a:latin typeface="Times New Roman"/>
                <a:cs typeface="Times New Roman"/>
              </a:rPr>
              <a:t> on the</a:t>
            </a:r>
            <a:r>
              <a:rPr sz="2400" spc="-5" dirty="0">
                <a:solidFill>
                  <a:srgbClr val="FFFFFF"/>
                </a:solidFill>
                <a:latin typeface="Times New Roman"/>
                <a:cs typeface="Times New Roman"/>
              </a:rPr>
              <a:t> </a:t>
            </a:r>
            <a:r>
              <a:rPr sz="2400" dirty="0">
                <a:solidFill>
                  <a:srgbClr val="FFFFFF"/>
                </a:solidFill>
                <a:latin typeface="Times New Roman"/>
                <a:cs typeface="Times New Roman"/>
              </a:rPr>
              <a:t>day</a:t>
            </a:r>
            <a:r>
              <a:rPr sz="2400" spc="20" dirty="0">
                <a:solidFill>
                  <a:srgbClr val="FFFFFF"/>
                </a:solidFill>
                <a:latin typeface="Times New Roman"/>
                <a:cs typeface="Times New Roman"/>
              </a:rPr>
              <a:t> </a:t>
            </a:r>
            <a:r>
              <a:rPr sz="2400" spc="-5" dirty="0">
                <a:solidFill>
                  <a:srgbClr val="FFFFFF"/>
                </a:solidFill>
                <a:latin typeface="Times New Roman"/>
                <a:cs typeface="Times New Roman"/>
              </a:rPr>
              <a:t>act</a:t>
            </a:r>
            <a:r>
              <a:rPr sz="2400" dirty="0">
                <a:solidFill>
                  <a:srgbClr val="FFFFFF"/>
                </a:solidFill>
                <a:latin typeface="Times New Roman"/>
                <a:cs typeface="Times New Roman"/>
              </a:rPr>
              <a:t> or</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omission</a:t>
            </a:r>
            <a:r>
              <a:rPr sz="2400" dirty="0">
                <a:solidFill>
                  <a:srgbClr val="FFFFFF"/>
                </a:solidFill>
                <a:latin typeface="Times New Roman"/>
                <a:cs typeface="Times New Roman"/>
              </a:rPr>
              <a:t> </a:t>
            </a:r>
            <a:r>
              <a:rPr sz="2400" spc="-5" dirty="0">
                <a:solidFill>
                  <a:srgbClr val="FFFFFF"/>
                </a:solidFill>
                <a:latin typeface="Times New Roman"/>
                <a:cs typeface="Times New Roman"/>
              </a:rPr>
              <a:t>made </a:t>
            </a:r>
            <a:r>
              <a:rPr sz="2400" dirty="0">
                <a:solidFill>
                  <a:srgbClr val="FFFFFF"/>
                </a:solidFill>
                <a:latin typeface="Times New Roman"/>
                <a:cs typeface="Times New Roman"/>
              </a:rPr>
              <a:t>by</a:t>
            </a:r>
            <a:r>
              <a:rPr sz="2400" spc="15" dirty="0">
                <a:solidFill>
                  <a:srgbClr val="FFFFFF"/>
                </a:solidFill>
                <a:latin typeface="Times New Roman"/>
                <a:cs typeface="Times New Roman"/>
              </a:rPr>
              <a:t>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employee </a:t>
            </a:r>
            <a:r>
              <a:rPr sz="2400" dirty="0">
                <a:solidFill>
                  <a:srgbClr val="FFFFFF"/>
                </a:solidFill>
                <a:latin typeface="Times New Roman"/>
                <a:cs typeface="Times New Roman"/>
              </a:rPr>
              <a:t> 9.It</a:t>
            </a:r>
            <a:r>
              <a:rPr sz="2400" spc="-5" dirty="0">
                <a:solidFill>
                  <a:srgbClr val="FFFFFF"/>
                </a:solidFill>
                <a:latin typeface="Times New Roman"/>
                <a:cs typeface="Times New Roman"/>
              </a:rPr>
              <a:t> </a:t>
            </a:r>
            <a:r>
              <a:rPr sz="2400" dirty="0">
                <a:solidFill>
                  <a:srgbClr val="FFFFFF"/>
                </a:solidFill>
                <a:latin typeface="Times New Roman"/>
                <a:cs typeface="Times New Roman"/>
              </a:rPr>
              <a:t>credited</a:t>
            </a:r>
            <a:r>
              <a:rPr sz="2400" spc="-10" dirty="0">
                <a:solidFill>
                  <a:srgbClr val="FFFFFF"/>
                </a:solidFill>
                <a:latin typeface="Times New Roman"/>
                <a:cs typeface="Times New Roman"/>
              </a:rPr>
              <a:t> </a:t>
            </a:r>
            <a:r>
              <a:rPr sz="2400" dirty="0">
                <a:solidFill>
                  <a:srgbClr val="FFFFFF"/>
                </a:solidFill>
                <a:latin typeface="Times New Roman"/>
                <a:cs typeface="Times New Roman"/>
              </a:rPr>
              <a:t>to </a:t>
            </a:r>
            <a:r>
              <a:rPr sz="2400" spc="-10" dirty="0">
                <a:solidFill>
                  <a:srgbClr val="FFFFFF"/>
                </a:solidFill>
                <a:latin typeface="Times New Roman"/>
                <a:cs typeface="Times New Roman"/>
              </a:rPr>
              <a:t>common</a:t>
            </a:r>
            <a:r>
              <a:rPr sz="2400" spc="-5" dirty="0">
                <a:solidFill>
                  <a:srgbClr val="FFFFFF"/>
                </a:solidFill>
                <a:latin typeface="Times New Roman"/>
                <a:cs typeface="Times New Roman"/>
              </a:rPr>
              <a:t> fund</a:t>
            </a:r>
            <a:r>
              <a:rPr sz="2400" dirty="0">
                <a:solidFill>
                  <a:srgbClr val="FFFFFF"/>
                </a:solidFill>
                <a:latin typeface="Times New Roman"/>
                <a:cs typeface="Times New Roman"/>
              </a:rPr>
              <a:t> and</a:t>
            </a:r>
            <a:r>
              <a:rPr sz="2400" spc="-5" dirty="0">
                <a:solidFill>
                  <a:srgbClr val="FFFFFF"/>
                </a:solidFill>
                <a:latin typeface="Times New Roman"/>
                <a:cs typeface="Times New Roman"/>
              </a:rPr>
              <a:t> </a:t>
            </a:r>
            <a:r>
              <a:rPr sz="2400" dirty="0">
                <a:solidFill>
                  <a:srgbClr val="FFFFFF"/>
                </a:solidFill>
                <a:latin typeface="Times New Roman"/>
                <a:cs typeface="Times New Roman"/>
              </a:rPr>
              <a:t>utilize</a:t>
            </a:r>
            <a:r>
              <a:rPr sz="2400" spc="-5" dirty="0">
                <a:solidFill>
                  <a:srgbClr val="FFFFFF"/>
                </a:solidFill>
                <a:latin typeface="Times New Roman"/>
                <a:cs typeface="Times New Roman"/>
              </a:rPr>
              <a:t> </a:t>
            </a:r>
            <a:r>
              <a:rPr sz="2400" dirty="0">
                <a:solidFill>
                  <a:srgbClr val="FFFFFF"/>
                </a:solidFill>
                <a:latin typeface="Times New Roman"/>
                <a:cs typeface="Times New Roman"/>
              </a:rPr>
              <a:t>for</a:t>
            </a:r>
            <a:r>
              <a:rPr sz="2400" spc="-5" dirty="0">
                <a:solidFill>
                  <a:srgbClr val="FFFFFF"/>
                </a:solidFill>
                <a:latin typeface="Times New Roman"/>
                <a:cs typeface="Times New Roman"/>
              </a:rPr>
              <a:t>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benefit </a:t>
            </a:r>
            <a:r>
              <a:rPr sz="2400" dirty="0">
                <a:solidFill>
                  <a:srgbClr val="FFFFFF"/>
                </a:solidFill>
                <a:latin typeface="Times New Roman"/>
                <a:cs typeface="Times New Roman"/>
              </a:rPr>
              <a:t>of</a:t>
            </a:r>
            <a:r>
              <a:rPr sz="2400" spc="-5" dirty="0">
                <a:solidFill>
                  <a:srgbClr val="FFFFFF"/>
                </a:solidFill>
                <a:latin typeface="Times New Roman"/>
                <a:cs typeface="Times New Roman"/>
              </a:rPr>
              <a:t> </a:t>
            </a:r>
            <a:r>
              <a:rPr sz="2400" dirty="0">
                <a:solidFill>
                  <a:srgbClr val="FFFFFF"/>
                </a:solidFill>
                <a:latin typeface="Times New Roman"/>
                <a:cs typeface="Times New Roman"/>
              </a:rPr>
              <a:t>the</a:t>
            </a:r>
            <a:endParaRPr sz="2400">
              <a:latin typeface="Times New Roman"/>
              <a:cs typeface="Times New Roman"/>
            </a:endParaRPr>
          </a:p>
          <a:p>
            <a:pPr marL="524510">
              <a:lnSpc>
                <a:spcPts val="2665"/>
              </a:lnSpc>
            </a:pPr>
            <a:r>
              <a:rPr sz="2400" dirty="0">
                <a:solidFill>
                  <a:srgbClr val="FFFFFF"/>
                </a:solidFill>
                <a:latin typeface="Times New Roman"/>
                <a:cs typeface="Times New Roman"/>
              </a:rPr>
              <a:t>employees</a:t>
            </a:r>
            <a:endParaRPr sz="2400">
              <a:latin typeface="Times New Roman"/>
              <a:cs typeface="Times New Roman"/>
            </a:endParaRPr>
          </a:p>
        </p:txBody>
      </p:sp>
      <p:sp>
        <p:nvSpPr>
          <p:cNvPr id="3" name="object 3"/>
          <p:cNvSpPr txBox="1">
            <a:spLocks noGrp="1"/>
          </p:cNvSpPr>
          <p:nvPr>
            <p:ph type="title"/>
          </p:nvPr>
        </p:nvSpPr>
        <p:spPr>
          <a:xfrm>
            <a:off x="2738120" y="339090"/>
            <a:ext cx="3654425" cy="452120"/>
          </a:xfrm>
          <a:prstGeom prst="rect">
            <a:avLst/>
          </a:prstGeom>
        </p:spPr>
        <p:txBody>
          <a:bodyPr vert="horz" wrap="square" lIns="0" tIns="12700" rIns="0" bIns="0" rtlCol="0">
            <a:spAutoFit/>
          </a:bodyPr>
          <a:lstStyle/>
          <a:p>
            <a:pPr marL="12700">
              <a:lnSpc>
                <a:spcPct val="100000"/>
              </a:lnSpc>
              <a:spcBef>
                <a:spcPts val="100"/>
              </a:spcBef>
              <a:tabLst>
                <a:tab pos="1765300" algn="l"/>
              </a:tabLst>
            </a:pPr>
            <a:r>
              <a:rPr sz="2800" b="1" dirty="0">
                <a:latin typeface="Times New Roman"/>
                <a:cs typeface="Times New Roman"/>
              </a:rPr>
              <a:t>1 .</a:t>
            </a:r>
            <a:r>
              <a:rPr sz="2800" b="1" spc="-10" dirty="0">
                <a:latin typeface="Times New Roman"/>
                <a:cs typeface="Times New Roman"/>
              </a:rPr>
              <a:t> </a:t>
            </a:r>
            <a:r>
              <a:rPr sz="2800" b="1" u="heavy" spc="-10" dirty="0">
                <a:uFill>
                  <a:solidFill>
                    <a:srgbClr val="FFFFFF"/>
                  </a:solidFill>
                </a:uFill>
                <a:latin typeface="Times New Roman"/>
                <a:cs typeface="Times New Roman"/>
              </a:rPr>
              <a:t>A)</a:t>
            </a:r>
            <a:r>
              <a:rPr sz="2800" b="1" u="heavy" spc="5" dirty="0">
                <a:uFill>
                  <a:solidFill>
                    <a:srgbClr val="FFFFFF"/>
                  </a:solidFill>
                </a:uFill>
                <a:latin typeface="Times New Roman"/>
                <a:cs typeface="Times New Roman"/>
              </a:rPr>
              <a:t> </a:t>
            </a:r>
            <a:r>
              <a:rPr sz="2800" b="1" u="heavy" spc="-5" dirty="0">
                <a:uFill>
                  <a:solidFill>
                    <a:srgbClr val="FFFFFF"/>
                  </a:solidFill>
                </a:uFill>
                <a:latin typeface="Times New Roman"/>
                <a:cs typeface="Times New Roman"/>
              </a:rPr>
              <a:t>Fine	(Section</a:t>
            </a:r>
            <a:r>
              <a:rPr sz="2800" b="1" u="heavy" spc="-50" dirty="0">
                <a:uFill>
                  <a:solidFill>
                    <a:srgbClr val="FFFFFF"/>
                  </a:solidFill>
                </a:uFill>
                <a:latin typeface="Times New Roman"/>
                <a:cs typeface="Times New Roman"/>
              </a:rPr>
              <a:t> </a:t>
            </a:r>
            <a:r>
              <a:rPr sz="2800" b="1" u="heavy" dirty="0">
                <a:uFill>
                  <a:solidFill>
                    <a:srgbClr val="FFFFFF"/>
                  </a:solidFill>
                </a:uFill>
                <a:latin typeface="Times New Roman"/>
                <a:cs typeface="Times New Roman"/>
              </a:rPr>
              <a:t>8)</a:t>
            </a:r>
            <a:r>
              <a:rPr sz="2800" b="1" u="heavy" spc="-40" dirty="0">
                <a:uFill>
                  <a:solidFill>
                    <a:srgbClr val="FFFFFF"/>
                  </a:solidFill>
                </a:uFill>
                <a:latin typeface="Times New Roman"/>
                <a:cs typeface="Times New Roman"/>
              </a:rPr>
              <a:t> </a:t>
            </a:r>
            <a:r>
              <a:rPr sz="2800" b="1" u="heavy" dirty="0">
                <a:uFill>
                  <a:solidFill>
                    <a:srgbClr val="FFFFFF"/>
                  </a:solidFill>
                </a:uFill>
                <a:latin typeface="Times New Roman"/>
                <a:cs typeface="Times New Roman"/>
              </a:rPr>
              <a:t>–</a:t>
            </a:r>
            <a:endParaRPr sz="28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7369" y="1405890"/>
            <a:ext cx="7925434" cy="5059680"/>
          </a:xfrm>
          <a:prstGeom prst="rect">
            <a:avLst/>
          </a:prstGeom>
        </p:spPr>
        <p:txBody>
          <a:bodyPr vert="horz" wrap="square" lIns="0" tIns="26670" rIns="0" bIns="0" rtlCol="0">
            <a:spAutoFit/>
          </a:bodyPr>
          <a:lstStyle/>
          <a:p>
            <a:pPr marL="271145" marR="400050" indent="-271145">
              <a:lnSpc>
                <a:spcPts val="3110"/>
              </a:lnSpc>
              <a:spcBef>
                <a:spcPts val="210"/>
              </a:spcBef>
              <a:buClr>
                <a:srgbClr val="F2A346"/>
              </a:buClr>
              <a:buChar char="-"/>
              <a:tabLst>
                <a:tab pos="271145" algn="l"/>
                <a:tab pos="271780" algn="l"/>
              </a:tabLst>
            </a:pPr>
            <a:r>
              <a:rPr sz="2600" spc="-5" dirty="0">
                <a:solidFill>
                  <a:srgbClr val="FFFFFF"/>
                </a:solidFill>
                <a:latin typeface="Times New Roman"/>
                <a:cs typeface="Times New Roman"/>
              </a:rPr>
              <a:t>It must </a:t>
            </a:r>
            <a:r>
              <a:rPr sz="2600" dirty="0">
                <a:solidFill>
                  <a:srgbClr val="FFFFFF"/>
                </a:solidFill>
                <a:latin typeface="Times New Roman"/>
                <a:cs typeface="Times New Roman"/>
              </a:rPr>
              <a:t>be deducted by employer </a:t>
            </a:r>
            <a:r>
              <a:rPr sz="2600" spc="-5" dirty="0">
                <a:solidFill>
                  <a:srgbClr val="FFFFFF"/>
                </a:solidFill>
                <a:latin typeface="Times New Roman"/>
                <a:cs typeface="Times New Roman"/>
              </a:rPr>
              <a:t>for </a:t>
            </a:r>
            <a:r>
              <a:rPr sz="2600" dirty="0">
                <a:solidFill>
                  <a:srgbClr val="FFFFFF"/>
                </a:solidFill>
                <a:latin typeface="Times New Roman"/>
                <a:cs typeface="Times New Roman"/>
              </a:rPr>
              <a:t>the one day or </a:t>
            </a:r>
            <a:r>
              <a:rPr sz="2600" spc="-5" dirty="0">
                <a:solidFill>
                  <a:srgbClr val="FFFFFF"/>
                </a:solidFill>
                <a:latin typeface="Times New Roman"/>
                <a:cs typeface="Times New Roman"/>
              </a:rPr>
              <a:t>for </a:t>
            </a:r>
            <a:r>
              <a:rPr sz="2600" spc="-635" dirty="0">
                <a:solidFill>
                  <a:srgbClr val="FFFFFF"/>
                </a:solidFill>
                <a:latin typeface="Times New Roman"/>
                <a:cs typeface="Times New Roman"/>
              </a:rPr>
              <a:t> </a:t>
            </a:r>
            <a:r>
              <a:rPr sz="2600" dirty="0">
                <a:solidFill>
                  <a:srgbClr val="FFFFFF"/>
                </a:solidFill>
                <a:latin typeface="Times New Roman"/>
                <a:cs typeface="Times New Roman"/>
              </a:rPr>
              <a:t>any</a:t>
            </a:r>
            <a:r>
              <a:rPr sz="2600" spc="20" dirty="0">
                <a:solidFill>
                  <a:srgbClr val="FFFFFF"/>
                </a:solidFill>
                <a:latin typeface="Times New Roman"/>
                <a:cs typeface="Times New Roman"/>
              </a:rPr>
              <a:t> </a:t>
            </a:r>
            <a:r>
              <a:rPr sz="2600" spc="-5" dirty="0">
                <a:solidFill>
                  <a:srgbClr val="FFFFFF"/>
                </a:solidFill>
                <a:latin typeface="Times New Roman"/>
                <a:cs typeface="Times New Roman"/>
              </a:rPr>
              <a:t>period</a:t>
            </a:r>
            <a:endParaRPr sz="2600">
              <a:latin typeface="Times New Roman"/>
              <a:cs typeface="Times New Roman"/>
            </a:endParaRPr>
          </a:p>
          <a:p>
            <a:pPr marL="271145" marR="391160" indent="-271145">
              <a:lnSpc>
                <a:spcPct val="100000"/>
              </a:lnSpc>
              <a:spcBef>
                <a:spcPts val="500"/>
              </a:spcBef>
              <a:buClr>
                <a:srgbClr val="F2A346"/>
              </a:buClr>
              <a:buChar char="-"/>
              <a:tabLst>
                <a:tab pos="271145" algn="l"/>
                <a:tab pos="271780" algn="l"/>
              </a:tabLst>
            </a:pPr>
            <a:r>
              <a:rPr sz="2600" spc="-5" dirty="0">
                <a:solidFill>
                  <a:srgbClr val="FFFFFF"/>
                </a:solidFill>
                <a:latin typeface="Times New Roman"/>
                <a:cs typeface="Times New Roman"/>
              </a:rPr>
              <a:t>It </a:t>
            </a:r>
            <a:r>
              <a:rPr sz="2600" dirty="0">
                <a:solidFill>
                  <a:srgbClr val="FFFFFF"/>
                </a:solidFill>
                <a:latin typeface="Times New Roman"/>
                <a:cs typeface="Times New Roman"/>
              </a:rPr>
              <a:t>Should not be </a:t>
            </a:r>
            <a:r>
              <a:rPr sz="2600" spc="-5" dirty="0">
                <a:solidFill>
                  <a:srgbClr val="FFFFFF"/>
                </a:solidFill>
                <a:latin typeface="Times New Roman"/>
                <a:cs typeface="Times New Roman"/>
              </a:rPr>
              <a:t>exceed </a:t>
            </a:r>
            <a:r>
              <a:rPr sz="2600" dirty="0">
                <a:solidFill>
                  <a:srgbClr val="FFFFFF"/>
                </a:solidFill>
                <a:latin typeface="Times New Roman"/>
                <a:cs typeface="Times New Roman"/>
              </a:rPr>
              <a:t>a sum which </a:t>
            </a:r>
            <a:r>
              <a:rPr sz="2600" spc="-5" dirty="0">
                <a:solidFill>
                  <a:srgbClr val="FFFFFF"/>
                </a:solidFill>
                <a:latin typeface="Times New Roman"/>
                <a:cs typeface="Times New Roman"/>
              </a:rPr>
              <a:t>bears the same </a:t>
            </a:r>
            <a:r>
              <a:rPr sz="2600" dirty="0">
                <a:solidFill>
                  <a:srgbClr val="FFFFFF"/>
                </a:solidFill>
                <a:latin typeface="Times New Roman"/>
                <a:cs typeface="Times New Roman"/>
              </a:rPr>
              <a:t> </a:t>
            </a:r>
            <a:r>
              <a:rPr sz="2600" spc="-5" dirty="0">
                <a:solidFill>
                  <a:srgbClr val="FFFFFF"/>
                </a:solidFill>
                <a:latin typeface="Times New Roman"/>
                <a:cs typeface="Times New Roman"/>
              </a:rPr>
              <a:t>relationship to </a:t>
            </a:r>
            <a:r>
              <a:rPr sz="2600" dirty="0">
                <a:solidFill>
                  <a:srgbClr val="FFFFFF"/>
                </a:solidFill>
                <a:latin typeface="Times New Roman"/>
                <a:cs typeface="Times New Roman"/>
              </a:rPr>
              <a:t>the </a:t>
            </a:r>
            <a:r>
              <a:rPr sz="2600" spc="-5" dirty="0">
                <a:solidFill>
                  <a:srgbClr val="FFFFFF"/>
                </a:solidFill>
                <a:latin typeface="Times New Roman"/>
                <a:cs typeface="Times New Roman"/>
              </a:rPr>
              <a:t>wage </a:t>
            </a:r>
            <a:r>
              <a:rPr sz="2600" dirty="0">
                <a:solidFill>
                  <a:srgbClr val="FFFFFF"/>
                </a:solidFill>
                <a:latin typeface="Times New Roman"/>
                <a:cs typeface="Times New Roman"/>
              </a:rPr>
              <a:t>payable </a:t>
            </a:r>
            <a:r>
              <a:rPr sz="2600" spc="-5" dirty="0">
                <a:solidFill>
                  <a:srgbClr val="FFFFFF"/>
                </a:solidFill>
                <a:latin typeface="Times New Roman"/>
                <a:cs typeface="Times New Roman"/>
              </a:rPr>
              <a:t>in respect </a:t>
            </a:r>
            <a:r>
              <a:rPr sz="2600" dirty="0">
                <a:solidFill>
                  <a:srgbClr val="FFFFFF"/>
                </a:solidFill>
                <a:latin typeface="Times New Roman"/>
                <a:cs typeface="Times New Roman"/>
              </a:rPr>
              <a:t>of the wage </a:t>
            </a:r>
            <a:r>
              <a:rPr sz="2600" spc="-635" dirty="0">
                <a:solidFill>
                  <a:srgbClr val="FFFFFF"/>
                </a:solidFill>
                <a:latin typeface="Times New Roman"/>
                <a:cs typeface="Times New Roman"/>
              </a:rPr>
              <a:t> </a:t>
            </a:r>
            <a:r>
              <a:rPr sz="2600" spc="-5" dirty="0">
                <a:solidFill>
                  <a:srgbClr val="FFFFFF"/>
                </a:solidFill>
                <a:latin typeface="Times New Roman"/>
                <a:cs typeface="Times New Roman"/>
              </a:rPr>
              <a:t>period </a:t>
            </a:r>
            <a:r>
              <a:rPr sz="2600" dirty="0">
                <a:solidFill>
                  <a:srgbClr val="FFFFFF"/>
                </a:solidFill>
                <a:latin typeface="Times New Roman"/>
                <a:cs typeface="Times New Roman"/>
              </a:rPr>
              <a:t>as </a:t>
            </a:r>
            <a:r>
              <a:rPr sz="2600" spc="-5" dirty="0">
                <a:solidFill>
                  <a:srgbClr val="FFFFFF"/>
                </a:solidFill>
                <a:latin typeface="Times New Roman"/>
                <a:cs typeface="Times New Roman"/>
              </a:rPr>
              <a:t>this period </a:t>
            </a:r>
            <a:r>
              <a:rPr sz="2600" dirty="0">
                <a:solidFill>
                  <a:srgbClr val="FFFFFF"/>
                </a:solidFill>
                <a:latin typeface="Times New Roman"/>
                <a:cs typeface="Times New Roman"/>
              </a:rPr>
              <a:t>of </a:t>
            </a:r>
            <a:r>
              <a:rPr sz="2600" spc="-5" dirty="0">
                <a:solidFill>
                  <a:srgbClr val="FFFFFF"/>
                </a:solidFill>
                <a:latin typeface="Times New Roman"/>
                <a:cs typeface="Times New Roman"/>
              </a:rPr>
              <a:t>absence </a:t>
            </a:r>
            <a:r>
              <a:rPr sz="2600" dirty="0">
                <a:solidFill>
                  <a:srgbClr val="FFFFFF"/>
                </a:solidFill>
                <a:latin typeface="Times New Roman"/>
                <a:cs typeface="Times New Roman"/>
              </a:rPr>
              <a:t>does not </a:t>
            </a:r>
            <a:r>
              <a:rPr sz="2600" spc="-5" dirty="0">
                <a:solidFill>
                  <a:srgbClr val="FFFFFF"/>
                </a:solidFill>
                <a:latin typeface="Times New Roman"/>
                <a:cs typeface="Times New Roman"/>
              </a:rPr>
              <a:t>to </a:t>
            </a:r>
            <a:r>
              <a:rPr sz="2600" dirty="0">
                <a:solidFill>
                  <a:srgbClr val="FFFFFF"/>
                </a:solidFill>
                <a:latin typeface="Times New Roman"/>
                <a:cs typeface="Times New Roman"/>
              </a:rPr>
              <a:t>such wage </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period</a:t>
            </a:r>
            <a:endParaRPr sz="2600">
              <a:latin typeface="Times New Roman"/>
              <a:cs typeface="Times New Roman"/>
            </a:endParaRPr>
          </a:p>
          <a:p>
            <a:pPr marL="271780" marR="8890" indent="-271780" algn="just">
              <a:lnSpc>
                <a:spcPct val="100000"/>
              </a:lnSpc>
              <a:spcBef>
                <a:spcPts val="590"/>
              </a:spcBef>
              <a:buClr>
                <a:srgbClr val="F2A346"/>
              </a:buClr>
              <a:buChar char="-"/>
              <a:tabLst>
                <a:tab pos="271780" algn="l"/>
              </a:tabLst>
            </a:pPr>
            <a:r>
              <a:rPr sz="2600" dirty="0">
                <a:solidFill>
                  <a:srgbClr val="FFFFFF"/>
                </a:solidFill>
                <a:latin typeface="Times New Roman"/>
                <a:cs typeface="Times New Roman"/>
              </a:rPr>
              <a:t>Employee </a:t>
            </a:r>
            <a:r>
              <a:rPr sz="2600" spc="-5" dirty="0">
                <a:solidFill>
                  <a:srgbClr val="FFFFFF"/>
                </a:solidFill>
                <a:latin typeface="Times New Roman"/>
                <a:cs typeface="Times New Roman"/>
              </a:rPr>
              <a:t>refuses to work </a:t>
            </a:r>
            <a:r>
              <a:rPr sz="2600" dirty="0">
                <a:solidFill>
                  <a:srgbClr val="FFFFFF"/>
                </a:solidFill>
                <a:latin typeface="Times New Roman"/>
                <a:cs typeface="Times New Roman"/>
              </a:rPr>
              <a:t>without proper </a:t>
            </a:r>
            <a:r>
              <a:rPr sz="2600" spc="-5" dirty="0">
                <a:solidFill>
                  <a:srgbClr val="FFFFFF"/>
                </a:solidFill>
                <a:latin typeface="Times New Roman"/>
                <a:cs typeface="Times New Roman"/>
              </a:rPr>
              <a:t>reason when </a:t>
            </a:r>
            <a:r>
              <a:rPr sz="2600" dirty="0">
                <a:solidFill>
                  <a:srgbClr val="FFFFFF"/>
                </a:solidFill>
                <a:latin typeface="Times New Roman"/>
                <a:cs typeface="Times New Roman"/>
              </a:rPr>
              <a:t>he </a:t>
            </a:r>
            <a:r>
              <a:rPr sz="2600" spc="-635" dirty="0">
                <a:solidFill>
                  <a:srgbClr val="FFFFFF"/>
                </a:solidFill>
                <a:latin typeface="Times New Roman"/>
                <a:cs typeface="Times New Roman"/>
              </a:rPr>
              <a:t> </a:t>
            </a:r>
            <a:r>
              <a:rPr sz="2600" spc="-5" dirty="0">
                <a:solidFill>
                  <a:srgbClr val="FFFFFF"/>
                </a:solidFill>
                <a:latin typeface="Times New Roman"/>
                <a:cs typeface="Times New Roman"/>
              </a:rPr>
              <a:t>is present </a:t>
            </a:r>
            <a:r>
              <a:rPr sz="2600" dirty="0">
                <a:solidFill>
                  <a:srgbClr val="FFFFFF"/>
                </a:solidFill>
                <a:latin typeface="Times New Roman"/>
                <a:cs typeface="Times New Roman"/>
              </a:rPr>
              <a:t>for </a:t>
            </a:r>
            <a:r>
              <a:rPr sz="2600" spc="-5" dirty="0">
                <a:solidFill>
                  <a:srgbClr val="FFFFFF"/>
                </a:solidFill>
                <a:latin typeface="Times New Roman"/>
                <a:cs typeface="Times New Roman"/>
              </a:rPr>
              <a:t>the </a:t>
            </a:r>
            <a:r>
              <a:rPr sz="2600" dirty="0">
                <a:solidFill>
                  <a:srgbClr val="FFFFFF"/>
                </a:solidFill>
                <a:latin typeface="Times New Roman"/>
                <a:cs typeface="Times New Roman"/>
              </a:rPr>
              <a:t>work place </a:t>
            </a:r>
            <a:r>
              <a:rPr sz="2600" spc="-5" dirty="0">
                <a:solidFill>
                  <a:srgbClr val="FFFFFF"/>
                </a:solidFill>
                <a:latin typeface="Times New Roman"/>
                <a:cs typeface="Times New Roman"/>
              </a:rPr>
              <a:t>must </a:t>
            </a:r>
            <a:r>
              <a:rPr sz="2600" dirty="0">
                <a:solidFill>
                  <a:srgbClr val="FFFFFF"/>
                </a:solidFill>
                <a:latin typeface="Times New Roman"/>
                <a:cs typeface="Times New Roman"/>
              </a:rPr>
              <a:t>be </a:t>
            </a:r>
            <a:r>
              <a:rPr sz="2600" spc="-5" dirty="0">
                <a:solidFill>
                  <a:srgbClr val="FFFFFF"/>
                </a:solidFill>
                <a:latin typeface="Times New Roman"/>
                <a:cs typeface="Times New Roman"/>
              </a:rPr>
              <a:t>deemed to </a:t>
            </a:r>
            <a:r>
              <a:rPr sz="2600" dirty="0">
                <a:solidFill>
                  <a:srgbClr val="FFFFFF"/>
                </a:solidFill>
                <a:latin typeface="Times New Roman"/>
                <a:cs typeface="Times New Roman"/>
              </a:rPr>
              <a:t>be </a:t>
            </a:r>
            <a:r>
              <a:rPr sz="2600" spc="-5" dirty="0">
                <a:solidFill>
                  <a:srgbClr val="FFFFFF"/>
                </a:solidFill>
                <a:latin typeface="Times New Roman"/>
                <a:cs typeface="Times New Roman"/>
              </a:rPr>
              <a:t>absent </a:t>
            </a:r>
            <a:r>
              <a:rPr sz="2600" spc="-635" dirty="0">
                <a:solidFill>
                  <a:srgbClr val="FFFFFF"/>
                </a:solidFill>
                <a:latin typeface="Times New Roman"/>
                <a:cs typeface="Times New Roman"/>
              </a:rPr>
              <a:t> </a:t>
            </a:r>
            <a:r>
              <a:rPr sz="2600" spc="-5" dirty="0">
                <a:solidFill>
                  <a:srgbClr val="FFFFFF"/>
                </a:solidFill>
                <a:latin typeface="Times New Roman"/>
                <a:cs typeface="Times New Roman"/>
              </a:rPr>
              <a:t>from duty</a:t>
            </a:r>
            <a:endParaRPr sz="2600">
              <a:latin typeface="Times New Roman"/>
              <a:cs typeface="Times New Roman"/>
            </a:endParaRPr>
          </a:p>
          <a:p>
            <a:pPr marL="271780" indent="-271780" algn="just">
              <a:lnSpc>
                <a:spcPct val="100000"/>
              </a:lnSpc>
              <a:spcBef>
                <a:spcPts val="590"/>
              </a:spcBef>
              <a:buClr>
                <a:srgbClr val="F2A346"/>
              </a:buClr>
              <a:buChar char="-"/>
              <a:tabLst>
                <a:tab pos="271780" algn="l"/>
              </a:tabLst>
            </a:pPr>
            <a:r>
              <a:rPr sz="2600" spc="-5" dirty="0">
                <a:solidFill>
                  <a:srgbClr val="FFFFFF"/>
                </a:solidFill>
                <a:latin typeface="Times New Roman"/>
                <a:cs typeface="Times New Roman"/>
              </a:rPr>
              <a:t>If </a:t>
            </a:r>
            <a:r>
              <a:rPr sz="2600" dirty="0">
                <a:solidFill>
                  <a:srgbClr val="FFFFFF"/>
                </a:solidFill>
                <a:latin typeface="Times New Roman"/>
                <a:cs typeface="Times New Roman"/>
              </a:rPr>
              <a:t>10 or </a:t>
            </a:r>
            <a:r>
              <a:rPr sz="2600" spc="-5" dirty="0">
                <a:solidFill>
                  <a:srgbClr val="FFFFFF"/>
                </a:solidFill>
                <a:latin typeface="Times New Roman"/>
                <a:cs typeface="Times New Roman"/>
              </a:rPr>
              <a:t>more </a:t>
            </a:r>
            <a:r>
              <a:rPr sz="2600" dirty="0">
                <a:solidFill>
                  <a:srgbClr val="FFFFFF"/>
                </a:solidFill>
                <a:latin typeface="Times New Roman"/>
                <a:cs typeface="Times New Roman"/>
              </a:rPr>
              <a:t>persons </a:t>
            </a:r>
            <a:r>
              <a:rPr sz="2600" spc="-5" dirty="0">
                <a:solidFill>
                  <a:srgbClr val="FFFFFF"/>
                </a:solidFill>
                <a:latin typeface="Times New Roman"/>
                <a:cs typeface="Times New Roman"/>
              </a:rPr>
              <a:t>together absent for </a:t>
            </a:r>
            <a:r>
              <a:rPr sz="2600" dirty="0">
                <a:solidFill>
                  <a:srgbClr val="FFFFFF"/>
                </a:solidFill>
                <a:latin typeface="Times New Roman"/>
                <a:cs typeface="Times New Roman"/>
              </a:rPr>
              <a:t>the duty without </a:t>
            </a:r>
            <a:r>
              <a:rPr sz="2600" spc="-635" dirty="0">
                <a:solidFill>
                  <a:srgbClr val="FFFFFF"/>
                </a:solidFill>
                <a:latin typeface="Times New Roman"/>
                <a:cs typeface="Times New Roman"/>
              </a:rPr>
              <a:t> </a:t>
            </a:r>
            <a:r>
              <a:rPr sz="2600" spc="-5" dirty="0">
                <a:solidFill>
                  <a:srgbClr val="FFFFFF"/>
                </a:solidFill>
                <a:latin typeface="Times New Roman"/>
                <a:cs typeface="Times New Roman"/>
              </a:rPr>
              <a:t>notice</a:t>
            </a:r>
            <a:r>
              <a:rPr sz="2600" spc="-15" dirty="0">
                <a:solidFill>
                  <a:srgbClr val="FFFFFF"/>
                </a:solidFill>
                <a:latin typeface="Times New Roman"/>
                <a:cs typeface="Times New Roman"/>
              </a:rPr>
              <a:t> </a:t>
            </a:r>
            <a:r>
              <a:rPr sz="2600" dirty="0">
                <a:solidFill>
                  <a:srgbClr val="FFFFFF"/>
                </a:solidFill>
                <a:latin typeface="Times New Roman"/>
                <a:cs typeface="Times New Roman"/>
              </a:rPr>
              <a:t>and</a:t>
            </a:r>
            <a:r>
              <a:rPr sz="2600" spc="5" dirty="0">
                <a:solidFill>
                  <a:srgbClr val="FFFFFF"/>
                </a:solidFill>
                <a:latin typeface="Times New Roman"/>
                <a:cs typeface="Times New Roman"/>
              </a:rPr>
              <a:t> </a:t>
            </a:r>
            <a:r>
              <a:rPr sz="2600" dirty="0">
                <a:solidFill>
                  <a:srgbClr val="FFFFFF"/>
                </a:solidFill>
                <a:latin typeface="Times New Roman"/>
                <a:cs typeface="Times New Roman"/>
              </a:rPr>
              <a:t>without</a:t>
            </a:r>
            <a:r>
              <a:rPr sz="2600" spc="-5" dirty="0">
                <a:solidFill>
                  <a:srgbClr val="FFFFFF"/>
                </a:solidFill>
                <a:latin typeface="Times New Roman"/>
                <a:cs typeface="Times New Roman"/>
              </a:rPr>
              <a:t> </a:t>
            </a:r>
            <a:r>
              <a:rPr sz="2600" dirty="0">
                <a:solidFill>
                  <a:srgbClr val="FFFFFF"/>
                </a:solidFill>
                <a:latin typeface="Times New Roman"/>
                <a:cs typeface="Times New Roman"/>
              </a:rPr>
              <a:t>any</a:t>
            </a:r>
            <a:r>
              <a:rPr sz="2600" spc="25" dirty="0">
                <a:solidFill>
                  <a:srgbClr val="FFFFFF"/>
                </a:solidFill>
                <a:latin typeface="Times New Roman"/>
                <a:cs typeface="Times New Roman"/>
              </a:rPr>
              <a:t> </a:t>
            </a:r>
            <a:r>
              <a:rPr sz="2600" spc="-5" dirty="0">
                <a:solidFill>
                  <a:srgbClr val="FFFFFF"/>
                </a:solidFill>
                <a:latin typeface="Times New Roman"/>
                <a:cs typeface="Times New Roman"/>
              </a:rPr>
              <a:t>reasonable</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cause</a:t>
            </a:r>
            <a:endParaRPr sz="2600">
              <a:latin typeface="Times New Roman"/>
              <a:cs typeface="Times New Roman"/>
            </a:endParaRPr>
          </a:p>
          <a:p>
            <a:pPr>
              <a:lnSpc>
                <a:spcPct val="100000"/>
              </a:lnSpc>
              <a:spcBef>
                <a:spcPts val="430"/>
              </a:spcBef>
            </a:pPr>
            <a:r>
              <a:rPr sz="2600" dirty="0">
                <a:solidFill>
                  <a:srgbClr val="F2A346"/>
                </a:solidFill>
                <a:latin typeface="Times New Roman"/>
                <a:cs typeface="Times New Roman"/>
              </a:rPr>
              <a:t>-</a:t>
            </a:r>
            <a:endParaRPr sz="2600">
              <a:latin typeface="Times New Roman"/>
              <a:cs typeface="Times New Roman"/>
            </a:endParaRPr>
          </a:p>
        </p:txBody>
      </p:sp>
      <p:pic>
        <p:nvPicPr>
          <p:cNvPr id="3" name="object 3"/>
          <p:cNvPicPr/>
          <p:nvPr/>
        </p:nvPicPr>
        <p:blipFill>
          <a:blip r:embed="rId2" cstate="print"/>
          <a:stretch>
            <a:fillRect/>
          </a:stretch>
        </p:blipFill>
        <p:spPr>
          <a:xfrm>
            <a:off x="364490" y="224790"/>
            <a:ext cx="8566150" cy="77469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4669" y="1328420"/>
            <a:ext cx="8014970" cy="3742690"/>
          </a:xfrm>
          <a:prstGeom prst="rect">
            <a:avLst/>
          </a:prstGeom>
        </p:spPr>
        <p:txBody>
          <a:bodyPr vert="horz" wrap="square" lIns="0" tIns="12700" rIns="0" bIns="0" rtlCol="0">
            <a:spAutoFit/>
          </a:bodyPr>
          <a:lstStyle/>
          <a:p>
            <a:pPr marL="284480" marR="5080" indent="-271780">
              <a:lnSpc>
                <a:spcPct val="150000"/>
              </a:lnSpc>
              <a:spcBef>
                <a:spcPts val="100"/>
              </a:spcBef>
              <a:buClr>
                <a:srgbClr val="F2A346"/>
              </a:buClr>
              <a:buChar char="-"/>
              <a:tabLst>
                <a:tab pos="283845" algn="l"/>
                <a:tab pos="284480" algn="l"/>
              </a:tabLst>
            </a:pPr>
            <a:r>
              <a:rPr sz="2600" spc="-5" dirty="0">
                <a:solidFill>
                  <a:srgbClr val="FFFFFF"/>
                </a:solidFill>
                <a:latin typeface="Times New Roman"/>
                <a:cs typeface="Times New Roman"/>
              </a:rPr>
              <a:t>Give</a:t>
            </a:r>
            <a:r>
              <a:rPr sz="2600" spc="-10" dirty="0">
                <a:solidFill>
                  <a:srgbClr val="FFFFFF"/>
                </a:solidFill>
                <a:latin typeface="Times New Roman"/>
                <a:cs typeface="Times New Roman"/>
              </a:rPr>
              <a:t> </a:t>
            </a:r>
            <a:r>
              <a:rPr sz="2600" dirty="0">
                <a:solidFill>
                  <a:srgbClr val="FFFFFF"/>
                </a:solidFill>
                <a:latin typeface="Times New Roman"/>
                <a:cs typeface="Times New Roman"/>
              </a:rPr>
              <a:t>opportunity</a:t>
            </a:r>
            <a:r>
              <a:rPr sz="2600" spc="25" dirty="0">
                <a:solidFill>
                  <a:srgbClr val="FFFFFF"/>
                </a:solidFill>
                <a:latin typeface="Times New Roman"/>
                <a:cs typeface="Times New Roman"/>
              </a:rPr>
              <a:t> </a:t>
            </a:r>
            <a:r>
              <a:rPr sz="2600" spc="-5" dirty="0">
                <a:solidFill>
                  <a:srgbClr val="FFFFFF"/>
                </a:solidFill>
                <a:latin typeface="Times New Roman"/>
                <a:cs typeface="Times New Roman"/>
              </a:rPr>
              <a:t>to</a:t>
            </a:r>
            <a:r>
              <a:rPr sz="2600" spc="5" dirty="0">
                <a:solidFill>
                  <a:srgbClr val="FFFFFF"/>
                </a:solidFill>
                <a:latin typeface="Times New Roman"/>
                <a:cs typeface="Times New Roman"/>
              </a:rPr>
              <a:t> </a:t>
            </a:r>
            <a:r>
              <a:rPr sz="2600" dirty="0">
                <a:solidFill>
                  <a:srgbClr val="FFFFFF"/>
                </a:solidFill>
                <a:latin typeface="Times New Roman"/>
                <a:cs typeface="Times New Roman"/>
              </a:rPr>
              <a:t>explain</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reason</a:t>
            </a:r>
            <a:r>
              <a:rPr sz="2600" dirty="0">
                <a:solidFill>
                  <a:srgbClr val="FFFFFF"/>
                </a:solidFill>
                <a:latin typeface="Times New Roman"/>
                <a:cs typeface="Times New Roman"/>
              </a:rPr>
              <a:t> or</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cause</a:t>
            </a:r>
            <a:r>
              <a:rPr sz="2600" spc="-10" dirty="0">
                <a:solidFill>
                  <a:srgbClr val="FFFFFF"/>
                </a:solidFill>
                <a:latin typeface="Times New Roman"/>
                <a:cs typeface="Times New Roman"/>
              </a:rPr>
              <a:t> </a:t>
            </a:r>
            <a:r>
              <a:rPr sz="2600" dirty="0">
                <a:solidFill>
                  <a:srgbClr val="FFFFFF"/>
                </a:solidFill>
                <a:latin typeface="Times New Roman"/>
                <a:cs typeface="Times New Roman"/>
              </a:rPr>
              <a:t>for </a:t>
            </a:r>
            <a:r>
              <a:rPr sz="2600" spc="-5" dirty="0">
                <a:solidFill>
                  <a:srgbClr val="FFFFFF"/>
                </a:solidFill>
                <a:latin typeface="Times New Roman"/>
                <a:cs typeface="Times New Roman"/>
              </a:rPr>
              <a:t>damage </a:t>
            </a:r>
            <a:r>
              <a:rPr sz="2600" dirty="0">
                <a:solidFill>
                  <a:srgbClr val="FFFFFF"/>
                </a:solidFill>
                <a:latin typeface="Times New Roman"/>
                <a:cs typeface="Times New Roman"/>
              </a:rPr>
              <a:t>or </a:t>
            </a:r>
            <a:r>
              <a:rPr sz="2600" spc="-635" dirty="0">
                <a:solidFill>
                  <a:srgbClr val="FFFFFF"/>
                </a:solidFill>
                <a:latin typeface="Times New Roman"/>
                <a:cs typeface="Times New Roman"/>
              </a:rPr>
              <a:t> </a:t>
            </a:r>
            <a:r>
              <a:rPr sz="2600" spc="-5" dirty="0">
                <a:solidFill>
                  <a:srgbClr val="FFFFFF"/>
                </a:solidFill>
                <a:latin typeface="Times New Roman"/>
                <a:cs typeface="Times New Roman"/>
              </a:rPr>
              <a:t>loss</a:t>
            </a:r>
            <a:r>
              <a:rPr sz="2600" spc="-10" dirty="0">
                <a:solidFill>
                  <a:srgbClr val="FFFFFF"/>
                </a:solidFill>
                <a:latin typeface="Times New Roman"/>
                <a:cs typeface="Times New Roman"/>
              </a:rPr>
              <a:t> </a:t>
            </a:r>
            <a:r>
              <a:rPr sz="2600" dirty="0">
                <a:solidFill>
                  <a:srgbClr val="FFFFFF"/>
                </a:solidFill>
                <a:latin typeface="Times New Roman"/>
                <a:cs typeface="Times New Roman"/>
              </a:rPr>
              <a:t>happened</a:t>
            </a:r>
            <a:endParaRPr sz="2600">
              <a:latin typeface="Times New Roman"/>
              <a:cs typeface="Times New Roman"/>
            </a:endParaRPr>
          </a:p>
          <a:p>
            <a:pPr marL="284480" marR="844550" indent="-271780">
              <a:lnSpc>
                <a:spcPct val="149700"/>
              </a:lnSpc>
              <a:spcBef>
                <a:spcPts val="610"/>
              </a:spcBef>
              <a:buClr>
                <a:srgbClr val="F2A346"/>
              </a:buClr>
              <a:buChar char="-"/>
              <a:tabLst>
                <a:tab pos="283845" algn="l"/>
                <a:tab pos="284480" algn="l"/>
              </a:tabLst>
            </a:pPr>
            <a:r>
              <a:rPr sz="2600" spc="-5" dirty="0">
                <a:solidFill>
                  <a:srgbClr val="FFFFFF"/>
                </a:solidFill>
                <a:latin typeface="Times New Roman"/>
                <a:cs typeface="Times New Roman"/>
              </a:rPr>
              <a:t>Deduction </a:t>
            </a:r>
            <a:r>
              <a:rPr sz="2600" dirty="0">
                <a:solidFill>
                  <a:srgbClr val="FFFFFF"/>
                </a:solidFill>
                <a:latin typeface="Times New Roman"/>
                <a:cs typeface="Times New Roman"/>
              </a:rPr>
              <a:t>amount </a:t>
            </a:r>
            <a:r>
              <a:rPr sz="2600" spc="-5" dirty="0">
                <a:solidFill>
                  <a:srgbClr val="FFFFFF"/>
                </a:solidFill>
                <a:latin typeface="Times New Roman"/>
                <a:cs typeface="Times New Roman"/>
              </a:rPr>
              <a:t>must </a:t>
            </a:r>
            <a:r>
              <a:rPr sz="2600" dirty="0">
                <a:solidFill>
                  <a:srgbClr val="FFFFFF"/>
                </a:solidFill>
                <a:latin typeface="Times New Roman"/>
                <a:cs typeface="Times New Roman"/>
              </a:rPr>
              <a:t>not be </a:t>
            </a:r>
            <a:r>
              <a:rPr sz="2600" spc="-5" dirty="0">
                <a:solidFill>
                  <a:srgbClr val="FFFFFF"/>
                </a:solidFill>
                <a:latin typeface="Times New Roman"/>
                <a:cs typeface="Times New Roman"/>
              </a:rPr>
              <a:t>exceed than </a:t>
            </a:r>
            <a:r>
              <a:rPr sz="2600" dirty="0">
                <a:solidFill>
                  <a:srgbClr val="FFFFFF"/>
                </a:solidFill>
                <a:latin typeface="Times New Roman"/>
                <a:cs typeface="Times New Roman"/>
              </a:rPr>
              <a:t>value or </a:t>
            </a:r>
            <a:r>
              <a:rPr sz="2600" spc="-635" dirty="0">
                <a:solidFill>
                  <a:srgbClr val="FFFFFF"/>
                </a:solidFill>
                <a:latin typeface="Times New Roman"/>
                <a:cs typeface="Times New Roman"/>
              </a:rPr>
              <a:t> </a:t>
            </a:r>
            <a:r>
              <a:rPr sz="2600" spc="-5" dirty="0">
                <a:solidFill>
                  <a:srgbClr val="FFFFFF"/>
                </a:solidFill>
                <a:latin typeface="Times New Roman"/>
                <a:cs typeface="Times New Roman"/>
              </a:rPr>
              <a:t>amount</a:t>
            </a:r>
            <a:r>
              <a:rPr sz="2600" spc="-10" dirty="0">
                <a:solidFill>
                  <a:srgbClr val="FFFFFF"/>
                </a:solidFill>
                <a:latin typeface="Times New Roman"/>
                <a:cs typeface="Times New Roman"/>
              </a:rPr>
              <a:t> </a:t>
            </a:r>
            <a:r>
              <a:rPr sz="2600" dirty="0">
                <a:solidFill>
                  <a:srgbClr val="FFFFFF"/>
                </a:solidFill>
                <a:latin typeface="Times New Roman"/>
                <a:cs typeface="Times New Roman"/>
              </a:rPr>
              <a:t>of </a:t>
            </a:r>
            <a:r>
              <a:rPr sz="2600" spc="-5" dirty="0">
                <a:solidFill>
                  <a:srgbClr val="FFFFFF"/>
                </a:solidFill>
                <a:latin typeface="Times New Roman"/>
                <a:cs typeface="Times New Roman"/>
              </a:rPr>
              <a:t>damage</a:t>
            </a:r>
            <a:r>
              <a:rPr sz="2600" spc="-10" dirty="0">
                <a:solidFill>
                  <a:srgbClr val="FFFFFF"/>
                </a:solidFill>
                <a:latin typeface="Times New Roman"/>
                <a:cs typeface="Times New Roman"/>
              </a:rPr>
              <a:t> </a:t>
            </a:r>
            <a:r>
              <a:rPr sz="2600" dirty="0">
                <a:solidFill>
                  <a:srgbClr val="FFFFFF"/>
                </a:solidFill>
                <a:latin typeface="Times New Roman"/>
                <a:cs typeface="Times New Roman"/>
              </a:rPr>
              <a:t>or</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loss</a:t>
            </a:r>
            <a:endParaRPr sz="2600">
              <a:latin typeface="Times New Roman"/>
              <a:cs typeface="Times New Roman"/>
            </a:endParaRPr>
          </a:p>
          <a:p>
            <a:pPr marL="284480" marR="828675" indent="-271780">
              <a:lnSpc>
                <a:spcPct val="150000"/>
              </a:lnSpc>
              <a:spcBef>
                <a:spcPts val="600"/>
              </a:spcBef>
              <a:buClr>
                <a:srgbClr val="F2A346"/>
              </a:buClr>
              <a:buChar char="-"/>
              <a:tabLst>
                <a:tab pos="283845" algn="l"/>
                <a:tab pos="284480" algn="l"/>
              </a:tabLst>
            </a:pPr>
            <a:r>
              <a:rPr sz="2600" spc="-5" dirty="0">
                <a:solidFill>
                  <a:srgbClr val="FFFFFF"/>
                </a:solidFill>
                <a:latin typeface="Times New Roman"/>
                <a:cs typeface="Times New Roman"/>
              </a:rPr>
              <a:t>All </a:t>
            </a:r>
            <a:r>
              <a:rPr sz="2600" dirty="0">
                <a:solidFill>
                  <a:srgbClr val="FFFFFF"/>
                </a:solidFill>
                <a:latin typeface="Times New Roman"/>
                <a:cs typeface="Times New Roman"/>
              </a:rPr>
              <a:t>deductions and </a:t>
            </a:r>
            <a:r>
              <a:rPr sz="2600" spc="-5" dirty="0">
                <a:solidFill>
                  <a:srgbClr val="FFFFFF"/>
                </a:solidFill>
                <a:latin typeface="Times New Roman"/>
                <a:cs typeface="Times New Roman"/>
              </a:rPr>
              <a:t>realization must </a:t>
            </a:r>
            <a:r>
              <a:rPr sz="2600" dirty="0">
                <a:solidFill>
                  <a:srgbClr val="FFFFFF"/>
                </a:solidFill>
                <a:latin typeface="Times New Roman"/>
                <a:cs typeface="Times New Roman"/>
              </a:rPr>
              <a:t>be </a:t>
            </a:r>
            <a:r>
              <a:rPr sz="2600" spc="-5" dirty="0">
                <a:solidFill>
                  <a:srgbClr val="FFFFFF"/>
                </a:solidFill>
                <a:latin typeface="Times New Roman"/>
                <a:cs typeface="Times New Roman"/>
              </a:rPr>
              <a:t>recorded in </a:t>
            </a:r>
            <a:r>
              <a:rPr sz="2600" dirty="0">
                <a:solidFill>
                  <a:srgbClr val="FFFFFF"/>
                </a:solidFill>
                <a:latin typeface="Times New Roman"/>
                <a:cs typeface="Times New Roman"/>
              </a:rPr>
              <a:t>a </a:t>
            </a:r>
            <a:r>
              <a:rPr sz="2600" spc="-635" dirty="0">
                <a:solidFill>
                  <a:srgbClr val="FFFFFF"/>
                </a:solidFill>
                <a:latin typeface="Times New Roman"/>
                <a:cs typeface="Times New Roman"/>
              </a:rPr>
              <a:t> </a:t>
            </a:r>
            <a:r>
              <a:rPr sz="2600" spc="-5" dirty="0">
                <a:solidFill>
                  <a:srgbClr val="FFFFFF"/>
                </a:solidFill>
                <a:latin typeface="Times New Roman"/>
                <a:cs typeface="Times New Roman"/>
              </a:rPr>
              <a:t>register</a:t>
            </a:r>
            <a:r>
              <a:rPr sz="2600" spc="-15" dirty="0">
                <a:solidFill>
                  <a:srgbClr val="FFFFFF"/>
                </a:solidFill>
                <a:latin typeface="Times New Roman"/>
                <a:cs typeface="Times New Roman"/>
              </a:rPr>
              <a:t> </a:t>
            </a:r>
            <a:r>
              <a:rPr sz="2600" spc="-5" dirty="0">
                <a:solidFill>
                  <a:srgbClr val="FFFFFF"/>
                </a:solidFill>
                <a:latin typeface="Times New Roman"/>
                <a:cs typeface="Times New Roman"/>
              </a:rPr>
              <a:t>to</a:t>
            </a:r>
            <a:r>
              <a:rPr sz="2600" spc="5" dirty="0">
                <a:solidFill>
                  <a:srgbClr val="FFFFFF"/>
                </a:solidFill>
                <a:latin typeface="Times New Roman"/>
                <a:cs typeface="Times New Roman"/>
              </a:rPr>
              <a:t> </a:t>
            </a:r>
            <a:r>
              <a:rPr sz="2600" dirty="0">
                <a:solidFill>
                  <a:srgbClr val="FFFFFF"/>
                </a:solidFill>
                <a:latin typeface="Times New Roman"/>
                <a:cs typeface="Times New Roman"/>
              </a:rPr>
              <a:t>be</a:t>
            </a:r>
            <a:r>
              <a:rPr sz="2600" spc="-5" dirty="0">
                <a:solidFill>
                  <a:srgbClr val="FFFFFF"/>
                </a:solidFill>
                <a:latin typeface="Times New Roman"/>
                <a:cs typeface="Times New Roman"/>
              </a:rPr>
              <a:t> </a:t>
            </a:r>
            <a:r>
              <a:rPr sz="2600" dirty="0">
                <a:solidFill>
                  <a:srgbClr val="FFFFFF"/>
                </a:solidFill>
                <a:latin typeface="Times New Roman"/>
                <a:cs typeface="Times New Roman"/>
              </a:rPr>
              <a:t>kept by</a:t>
            </a:r>
            <a:r>
              <a:rPr sz="2600" spc="25" dirty="0">
                <a:solidFill>
                  <a:srgbClr val="FFFFFF"/>
                </a:solidFill>
                <a:latin typeface="Times New Roman"/>
                <a:cs typeface="Times New Roman"/>
              </a:rPr>
              <a:t> </a:t>
            </a:r>
            <a:r>
              <a:rPr sz="2600" spc="-5" dirty="0">
                <a:solidFill>
                  <a:srgbClr val="FFFFFF"/>
                </a:solidFill>
                <a:latin typeface="Times New Roman"/>
                <a:cs typeface="Times New Roman"/>
              </a:rPr>
              <a:t>responsible</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person</a:t>
            </a:r>
            <a:endParaRPr sz="2600">
              <a:latin typeface="Times New Roman"/>
              <a:cs typeface="Times New Roman"/>
            </a:endParaRPr>
          </a:p>
        </p:txBody>
      </p:sp>
      <p:pic>
        <p:nvPicPr>
          <p:cNvPr id="3" name="object 3"/>
          <p:cNvPicPr/>
          <p:nvPr/>
        </p:nvPicPr>
        <p:blipFill>
          <a:blip r:embed="rId2" cstate="print"/>
          <a:stretch>
            <a:fillRect/>
          </a:stretch>
        </p:blipFill>
        <p:spPr>
          <a:xfrm>
            <a:off x="298450" y="224790"/>
            <a:ext cx="8547100" cy="69595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1405890"/>
            <a:ext cx="8218805" cy="4580890"/>
          </a:xfrm>
          <a:prstGeom prst="rect">
            <a:avLst/>
          </a:prstGeom>
        </p:spPr>
        <p:txBody>
          <a:bodyPr vert="horz" wrap="square" lIns="0" tIns="88900" rIns="0" bIns="0" rtlCol="0">
            <a:spAutoFit/>
          </a:bodyPr>
          <a:lstStyle/>
          <a:p>
            <a:pPr marL="334010" indent="-321945">
              <a:lnSpc>
                <a:spcPct val="100000"/>
              </a:lnSpc>
              <a:spcBef>
                <a:spcPts val="700"/>
              </a:spcBef>
              <a:buSzPct val="95833"/>
              <a:buFont typeface="Times New Roman"/>
              <a:buAutoNum type="alphaUcParenR"/>
              <a:tabLst>
                <a:tab pos="334645" algn="l"/>
              </a:tabLst>
            </a:pPr>
            <a:r>
              <a:rPr sz="2400" u="heavy"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Deduction</a:t>
            </a:r>
            <a:r>
              <a:rPr sz="2400" b="1" u="heavy" spc="-10"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for </a:t>
            </a:r>
            <a:r>
              <a:rPr sz="2400" b="1" u="heavy" spc="-5" dirty="0">
                <a:solidFill>
                  <a:srgbClr val="FFFFFF"/>
                </a:solidFill>
                <a:uFill>
                  <a:solidFill>
                    <a:srgbClr val="FFFFFF"/>
                  </a:solidFill>
                </a:uFill>
                <a:latin typeface="Times New Roman"/>
                <a:cs typeface="Times New Roman"/>
              </a:rPr>
              <a:t>house</a:t>
            </a:r>
            <a:r>
              <a:rPr sz="2400" b="1" u="heavy" spc="-10"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Accommodation</a:t>
            </a:r>
            <a:r>
              <a:rPr sz="2400" b="1" u="heavy"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[Sec</a:t>
            </a:r>
            <a:r>
              <a:rPr sz="2400" b="1" u="heavy" spc="5"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7. (2)</a:t>
            </a:r>
            <a:r>
              <a:rPr sz="2400" b="1" u="heavy" spc="5"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(d)] -</a:t>
            </a:r>
            <a:endParaRPr sz="2400">
              <a:latin typeface="Times New Roman"/>
              <a:cs typeface="Times New Roman"/>
            </a:endParaRPr>
          </a:p>
          <a:p>
            <a:pPr marL="524510" marR="512445" indent="504190">
              <a:lnSpc>
                <a:spcPct val="100000"/>
              </a:lnSpc>
              <a:spcBef>
                <a:spcPts val="600"/>
              </a:spcBef>
              <a:tabLst>
                <a:tab pos="1299845" algn="l"/>
                <a:tab pos="2671445" algn="l"/>
                <a:tab pos="3265170" algn="l"/>
                <a:tab pos="3721735" algn="l"/>
                <a:tab pos="4549775" algn="l"/>
                <a:tab pos="5920740" algn="l"/>
                <a:tab pos="6444615" algn="l"/>
                <a:tab pos="6986270" algn="l"/>
              </a:tabLst>
            </a:pPr>
            <a:r>
              <a:rPr sz="2400" dirty="0">
                <a:solidFill>
                  <a:srgbClr val="FFFFFF"/>
                </a:solidFill>
                <a:latin typeface="Times New Roman"/>
                <a:cs typeface="Times New Roman"/>
              </a:rPr>
              <a:t>-	E</a:t>
            </a:r>
            <a:r>
              <a:rPr sz="2400" spc="-30" dirty="0">
                <a:solidFill>
                  <a:srgbClr val="FFFFFF"/>
                </a:solidFill>
                <a:latin typeface="Times New Roman"/>
                <a:cs typeface="Times New Roman"/>
              </a:rPr>
              <a:t>m</a:t>
            </a:r>
            <a:r>
              <a:rPr sz="2400" dirty="0">
                <a:solidFill>
                  <a:srgbClr val="FFFFFF"/>
                </a:solidFill>
                <a:latin typeface="Times New Roman"/>
                <a:cs typeface="Times New Roman"/>
              </a:rPr>
              <a:t>p</a:t>
            </a:r>
            <a:r>
              <a:rPr sz="2400" spc="10" dirty="0">
                <a:solidFill>
                  <a:srgbClr val="FFFFFF"/>
                </a:solidFill>
                <a:latin typeface="Times New Roman"/>
                <a:cs typeface="Times New Roman"/>
              </a:rPr>
              <a:t>l</a:t>
            </a:r>
            <a:r>
              <a:rPr sz="2400" spc="-10" dirty="0">
                <a:solidFill>
                  <a:srgbClr val="FFFFFF"/>
                </a:solidFill>
                <a:latin typeface="Times New Roman"/>
                <a:cs typeface="Times New Roman"/>
              </a:rPr>
              <a:t>o</a:t>
            </a:r>
            <a:r>
              <a:rPr sz="2400" spc="25" dirty="0">
                <a:solidFill>
                  <a:srgbClr val="FFFFFF"/>
                </a:solidFill>
                <a:latin typeface="Times New Roman"/>
                <a:cs typeface="Times New Roman"/>
              </a:rPr>
              <a:t>y</a:t>
            </a:r>
            <a:r>
              <a:rPr sz="2400" dirty="0">
                <a:solidFill>
                  <a:srgbClr val="FFFFFF"/>
                </a:solidFill>
                <a:latin typeface="Times New Roman"/>
                <a:cs typeface="Times New Roman"/>
              </a:rPr>
              <a:t>er	can	be	</a:t>
            </a:r>
            <a:r>
              <a:rPr sz="2400" spc="-20" dirty="0">
                <a:solidFill>
                  <a:srgbClr val="FFFFFF"/>
                </a:solidFill>
                <a:latin typeface="Times New Roman"/>
                <a:cs typeface="Times New Roman"/>
              </a:rPr>
              <a:t>m</a:t>
            </a:r>
            <a:r>
              <a:rPr sz="2400" spc="-5" dirty="0">
                <a:solidFill>
                  <a:srgbClr val="FFFFFF"/>
                </a:solidFill>
                <a:latin typeface="Times New Roman"/>
                <a:cs typeface="Times New Roman"/>
              </a:rPr>
              <a:t>a</a:t>
            </a:r>
            <a:r>
              <a:rPr sz="2400" dirty="0">
                <a:solidFill>
                  <a:srgbClr val="FFFFFF"/>
                </a:solidFill>
                <a:latin typeface="Times New Roman"/>
                <a:cs typeface="Times New Roman"/>
              </a:rPr>
              <a:t>de	</a:t>
            </a:r>
            <a:r>
              <a:rPr sz="2400" spc="-10" dirty="0">
                <a:solidFill>
                  <a:srgbClr val="FFFFFF"/>
                </a:solidFill>
                <a:latin typeface="Times New Roman"/>
                <a:cs typeface="Times New Roman"/>
              </a:rPr>
              <a:t>d</a:t>
            </a:r>
            <a:r>
              <a:rPr sz="2400" dirty="0">
                <a:solidFill>
                  <a:srgbClr val="FFFFFF"/>
                </a:solidFill>
                <a:latin typeface="Times New Roman"/>
                <a:cs typeface="Times New Roman"/>
              </a:rPr>
              <a:t>e</a:t>
            </a:r>
            <a:r>
              <a:rPr sz="2400" spc="5" dirty="0">
                <a:solidFill>
                  <a:srgbClr val="FFFFFF"/>
                </a:solidFill>
                <a:latin typeface="Times New Roman"/>
                <a:cs typeface="Times New Roman"/>
              </a:rPr>
              <a:t>d</a:t>
            </a:r>
            <a:r>
              <a:rPr sz="2400" spc="-10" dirty="0">
                <a:solidFill>
                  <a:srgbClr val="FFFFFF"/>
                </a:solidFill>
                <a:latin typeface="Times New Roman"/>
                <a:cs typeface="Times New Roman"/>
              </a:rPr>
              <a:t>u</a:t>
            </a:r>
            <a:r>
              <a:rPr sz="2400" dirty="0">
                <a:solidFill>
                  <a:srgbClr val="FFFFFF"/>
                </a:solidFill>
                <a:latin typeface="Times New Roman"/>
                <a:cs typeface="Times New Roman"/>
              </a:rPr>
              <a:t>ct</a:t>
            </a:r>
            <a:r>
              <a:rPr sz="2400" spc="10" dirty="0">
                <a:solidFill>
                  <a:srgbClr val="FFFFFF"/>
                </a:solidFill>
                <a:latin typeface="Times New Roman"/>
                <a:cs typeface="Times New Roman"/>
              </a:rPr>
              <a:t>i</a:t>
            </a:r>
            <a:r>
              <a:rPr sz="2400" dirty="0">
                <a:solidFill>
                  <a:srgbClr val="FFFFFF"/>
                </a:solidFill>
                <a:latin typeface="Times New Roman"/>
                <a:cs typeface="Times New Roman"/>
              </a:rPr>
              <a:t>on	</a:t>
            </a:r>
            <a:r>
              <a:rPr sz="2400" spc="-10" dirty="0">
                <a:solidFill>
                  <a:srgbClr val="FFFFFF"/>
                </a:solidFill>
                <a:latin typeface="Times New Roman"/>
                <a:cs typeface="Times New Roman"/>
              </a:rPr>
              <a:t>f</a:t>
            </a:r>
            <a:r>
              <a:rPr sz="2400" dirty="0">
                <a:solidFill>
                  <a:srgbClr val="FFFFFF"/>
                </a:solidFill>
                <a:latin typeface="Times New Roman"/>
                <a:cs typeface="Times New Roman"/>
              </a:rPr>
              <a:t>or	the	h</a:t>
            </a:r>
            <a:r>
              <a:rPr sz="2400" spc="5" dirty="0">
                <a:solidFill>
                  <a:srgbClr val="FFFFFF"/>
                </a:solidFill>
                <a:latin typeface="Times New Roman"/>
                <a:cs typeface="Times New Roman"/>
              </a:rPr>
              <a:t>o</a:t>
            </a:r>
            <a:r>
              <a:rPr sz="2400" spc="-10" dirty="0">
                <a:solidFill>
                  <a:srgbClr val="FFFFFF"/>
                </a:solidFill>
                <a:latin typeface="Times New Roman"/>
                <a:cs typeface="Times New Roman"/>
              </a:rPr>
              <a:t>u</a:t>
            </a:r>
            <a:r>
              <a:rPr sz="2400" dirty="0">
                <a:solidFill>
                  <a:srgbClr val="FFFFFF"/>
                </a:solidFill>
                <a:latin typeface="Times New Roman"/>
                <a:cs typeface="Times New Roman"/>
              </a:rPr>
              <a:t>se  </a:t>
            </a:r>
            <a:r>
              <a:rPr sz="2400" spc="-5" dirty="0">
                <a:solidFill>
                  <a:srgbClr val="FFFFFF"/>
                </a:solidFill>
                <a:latin typeface="Times New Roman"/>
                <a:cs typeface="Times New Roman"/>
              </a:rPr>
              <a:t>accommodation </a:t>
            </a:r>
            <a:r>
              <a:rPr sz="2400" dirty="0">
                <a:solidFill>
                  <a:srgbClr val="FFFFFF"/>
                </a:solidFill>
                <a:latin typeface="Times New Roman"/>
                <a:cs typeface="Times New Roman"/>
              </a:rPr>
              <a:t>provided to</a:t>
            </a:r>
            <a:r>
              <a:rPr sz="2400" spc="-5" dirty="0">
                <a:solidFill>
                  <a:srgbClr val="FFFFFF"/>
                </a:solidFill>
                <a:latin typeface="Times New Roman"/>
                <a:cs typeface="Times New Roman"/>
              </a:rPr>
              <a:t> </a:t>
            </a:r>
            <a:r>
              <a:rPr sz="2400" dirty="0">
                <a:solidFill>
                  <a:srgbClr val="FFFFFF"/>
                </a:solidFill>
                <a:latin typeface="Times New Roman"/>
                <a:cs typeface="Times New Roman"/>
              </a:rPr>
              <a:t>employee</a:t>
            </a:r>
            <a:endParaRPr sz="2400">
              <a:latin typeface="Times New Roman"/>
              <a:cs typeface="Times New Roman"/>
            </a:endParaRPr>
          </a:p>
          <a:p>
            <a:pPr marL="393700">
              <a:lnSpc>
                <a:spcPct val="100000"/>
              </a:lnSpc>
              <a:spcBef>
                <a:spcPts val="590"/>
              </a:spcBef>
              <a:tabLst>
                <a:tab pos="647065" algn="l"/>
              </a:tabLst>
            </a:pPr>
            <a:r>
              <a:rPr sz="2400" dirty="0">
                <a:solidFill>
                  <a:srgbClr val="FFFFFF"/>
                </a:solidFill>
                <a:latin typeface="Times New Roman"/>
                <a:cs typeface="Times New Roman"/>
              </a:rPr>
              <a:t>-	This</a:t>
            </a:r>
            <a:r>
              <a:rPr sz="2400" spc="-5" dirty="0">
                <a:solidFill>
                  <a:srgbClr val="FFFFFF"/>
                </a:solidFill>
                <a:latin typeface="Times New Roman"/>
                <a:cs typeface="Times New Roman"/>
              </a:rPr>
              <a:t> facility</a:t>
            </a:r>
            <a:r>
              <a:rPr sz="2400" spc="25" dirty="0">
                <a:solidFill>
                  <a:srgbClr val="FFFFFF"/>
                </a:solidFill>
                <a:latin typeface="Times New Roman"/>
                <a:cs typeface="Times New Roman"/>
              </a:rPr>
              <a:t> </a:t>
            </a:r>
            <a:r>
              <a:rPr sz="2400" spc="-10" dirty="0">
                <a:solidFill>
                  <a:srgbClr val="FFFFFF"/>
                </a:solidFill>
                <a:latin typeface="Times New Roman"/>
                <a:cs typeface="Times New Roman"/>
              </a:rPr>
              <a:t>must</a:t>
            </a:r>
            <a:r>
              <a:rPr sz="2400" dirty="0">
                <a:solidFill>
                  <a:srgbClr val="FFFFFF"/>
                </a:solidFill>
                <a:latin typeface="Times New Roman"/>
                <a:cs typeface="Times New Roman"/>
              </a:rPr>
              <a:t> be</a:t>
            </a:r>
            <a:r>
              <a:rPr sz="2400" spc="-5" dirty="0">
                <a:solidFill>
                  <a:srgbClr val="FFFFFF"/>
                </a:solidFill>
                <a:latin typeface="Times New Roman"/>
                <a:cs typeface="Times New Roman"/>
              </a:rPr>
              <a:t> accepted</a:t>
            </a:r>
            <a:r>
              <a:rPr sz="2400" dirty="0">
                <a:solidFill>
                  <a:srgbClr val="FFFFFF"/>
                </a:solidFill>
                <a:latin typeface="Times New Roman"/>
                <a:cs typeface="Times New Roman"/>
              </a:rPr>
              <a:t> by</a:t>
            </a:r>
            <a:r>
              <a:rPr sz="2400" spc="25" dirty="0">
                <a:solidFill>
                  <a:srgbClr val="FFFFFF"/>
                </a:solidFill>
                <a:latin typeface="Times New Roman"/>
                <a:cs typeface="Times New Roman"/>
              </a:rPr>
              <a:t> </a:t>
            </a:r>
            <a:r>
              <a:rPr sz="2400" dirty="0">
                <a:solidFill>
                  <a:srgbClr val="FFFFFF"/>
                </a:solidFill>
                <a:latin typeface="Times New Roman"/>
                <a:cs typeface="Times New Roman"/>
              </a:rPr>
              <a:t>employee</a:t>
            </a:r>
            <a:endParaRPr sz="2400">
              <a:latin typeface="Times New Roman"/>
              <a:cs typeface="Times New Roman"/>
            </a:endParaRPr>
          </a:p>
          <a:p>
            <a:pPr marL="524510" marR="5080" indent="91440">
              <a:lnSpc>
                <a:spcPct val="100000"/>
              </a:lnSpc>
              <a:spcBef>
                <a:spcPts val="600"/>
              </a:spcBef>
            </a:pPr>
            <a:r>
              <a:rPr sz="2400" dirty="0">
                <a:solidFill>
                  <a:srgbClr val="FFFFFF"/>
                </a:solidFill>
                <a:latin typeface="Times New Roman"/>
                <a:cs typeface="Times New Roman"/>
              </a:rPr>
              <a:t>-</a:t>
            </a:r>
            <a:r>
              <a:rPr sz="2400" spc="345" dirty="0">
                <a:solidFill>
                  <a:srgbClr val="FFFFFF"/>
                </a:solidFill>
                <a:latin typeface="Times New Roman"/>
                <a:cs typeface="Times New Roman"/>
              </a:rPr>
              <a:t> </a:t>
            </a:r>
            <a:r>
              <a:rPr sz="2400" dirty="0">
                <a:solidFill>
                  <a:srgbClr val="FFFFFF"/>
                </a:solidFill>
                <a:latin typeface="Times New Roman"/>
                <a:cs typeface="Times New Roman"/>
              </a:rPr>
              <a:t>Deduction</a:t>
            </a:r>
            <a:r>
              <a:rPr sz="2400" spc="340" dirty="0">
                <a:solidFill>
                  <a:srgbClr val="FFFFFF"/>
                </a:solidFill>
                <a:latin typeface="Times New Roman"/>
                <a:cs typeface="Times New Roman"/>
              </a:rPr>
              <a:t> </a:t>
            </a:r>
            <a:r>
              <a:rPr sz="2400" spc="-5" dirty="0">
                <a:solidFill>
                  <a:srgbClr val="FFFFFF"/>
                </a:solidFill>
                <a:latin typeface="Times New Roman"/>
                <a:cs typeface="Times New Roman"/>
              </a:rPr>
              <a:t>should</a:t>
            </a:r>
            <a:r>
              <a:rPr sz="2400" spc="340" dirty="0">
                <a:solidFill>
                  <a:srgbClr val="FFFFFF"/>
                </a:solidFill>
                <a:latin typeface="Times New Roman"/>
                <a:cs typeface="Times New Roman"/>
              </a:rPr>
              <a:t> </a:t>
            </a:r>
            <a:r>
              <a:rPr sz="2400" dirty="0">
                <a:solidFill>
                  <a:srgbClr val="FFFFFF"/>
                </a:solidFill>
                <a:latin typeface="Times New Roman"/>
                <a:cs typeface="Times New Roman"/>
              </a:rPr>
              <a:t>not</a:t>
            </a:r>
            <a:r>
              <a:rPr sz="2400" spc="340" dirty="0">
                <a:solidFill>
                  <a:srgbClr val="FFFFFF"/>
                </a:solidFill>
                <a:latin typeface="Times New Roman"/>
                <a:cs typeface="Times New Roman"/>
              </a:rPr>
              <a:t> </a:t>
            </a:r>
            <a:r>
              <a:rPr sz="2400" dirty="0">
                <a:solidFill>
                  <a:srgbClr val="FFFFFF"/>
                </a:solidFill>
                <a:latin typeface="Times New Roman"/>
                <a:cs typeface="Times New Roman"/>
              </a:rPr>
              <a:t>exceed</a:t>
            </a:r>
            <a:r>
              <a:rPr sz="2400" spc="340" dirty="0">
                <a:solidFill>
                  <a:srgbClr val="FFFFFF"/>
                </a:solidFill>
                <a:latin typeface="Times New Roman"/>
                <a:cs typeface="Times New Roman"/>
              </a:rPr>
              <a:t> </a:t>
            </a:r>
            <a:r>
              <a:rPr sz="2400" spc="-5" dirty="0">
                <a:solidFill>
                  <a:srgbClr val="FFFFFF"/>
                </a:solidFill>
                <a:latin typeface="Times New Roman"/>
                <a:cs typeface="Times New Roman"/>
              </a:rPr>
              <a:t>an</a:t>
            </a:r>
            <a:r>
              <a:rPr sz="2400" spc="340" dirty="0">
                <a:solidFill>
                  <a:srgbClr val="FFFFFF"/>
                </a:solidFill>
                <a:latin typeface="Times New Roman"/>
                <a:cs typeface="Times New Roman"/>
              </a:rPr>
              <a:t> </a:t>
            </a:r>
            <a:r>
              <a:rPr sz="2400" spc="-5" dirty="0">
                <a:solidFill>
                  <a:srgbClr val="FFFFFF"/>
                </a:solidFill>
                <a:latin typeface="Times New Roman"/>
                <a:cs typeface="Times New Roman"/>
              </a:rPr>
              <a:t>amount</a:t>
            </a:r>
            <a:r>
              <a:rPr sz="2400" spc="350" dirty="0">
                <a:solidFill>
                  <a:srgbClr val="FFFFFF"/>
                </a:solidFill>
                <a:latin typeface="Times New Roman"/>
                <a:cs typeface="Times New Roman"/>
              </a:rPr>
              <a:t> </a:t>
            </a:r>
            <a:r>
              <a:rPr sz="2400" dirty="0">
                <a:solidFill>
                  <a:srgbClr val="FFFFFF"/>
                </a:solidFill>
                <a:latin typeface="Times New Roman"/>
                <a:cs typeface="Times New Roman"/>
              </a:rPr>
              <a:t>equivalent</a:t>
            </a:r>
            <a:r>
              <a:rPr sz="2400" spc="355" dirty="0">
                <a:solidFill>
                  <a:srgbClr val="FFFFFF"/>
                </a:solidFill>
                <a:latin typeface="Times New Roman"/>
                <a:cs typeface="Times New Roman"/>
              </a:rPr>
              <a:t> </a:t>
            </a:r>
            <a:r>
              <a:rPr sz="2400" dirty="0">
                <a:solidFill>
                  <a:srgbClr val="FFFFFF"/>
                </a:solidFill>
                <a:latin typeface="Times New Roman"/>
                <a:cs typeface="Times New Roman"/>
              </a:rPr>
              <a:t>to</a:t>
            </a:r>
            <a:r>
              <a:rPr sz="2400" spc="340" dirty="0">
                <a:solidFill>
                  <a:srgbClr val="FFFFFF"/>
                </a:solidFill>
                <a:latin typeface="Times New Roman"/>
                <a:cs typeface="Times New Roman"/>
              </a:rPr>
              <a:t> </a:t>
            </a:r>
            <a:r>
              <a:rPr sz="2400" dirty="0">
                <a:solidFill>
                  <a:srgbClr val="FFFFFF"/>
                </a:solidFill>
                <a:latin typeface="Times New Roman"/>
                <a:cs typeface="Times New Roman"/>
              </a:rPr>
              <a:t>the </a:t>
            </a:r>
            <a:r>
              <a:rPr sz="2400" spc="-585" dirty="0">
                <a:solidFill>
                  <a:srgbClr val="FFFFFF"/>
                </a:solidFill>
                <a:latin typeface="Times New Roman"/>
                <a:cs typeface="Times New Roman"/>
              </a:rPr>
              <a:t> </a:t>
            </a:r>
            <a:r>
              <a:rPr sz="2400" dirty="0">
                <a:solidFill>
                  <a:srgbClr val="FFFFFF"/>
                </a:solidFill>
                <a:latin typeface="Times New Roman"/>
                <a:cs typeface="Times New Roman"/>
              </a:rPr>
              <a:t>value</a:t>
            </a:r>
            <a:r>
              <a:rPr sz="2400" spc="-10" dirty="0">
                <a:solidFill>
                  <a:srgbClr val="FFFFFF"/>
                </a:solidFill>
                <a:latin typeface="Times New Roman"/>
                <a:cs typeface="Times New Roman"/>
              </a:rPr>
              <a:t> </a:t>
            </a:r>
            <a:r>
              <a:rPr sz="2400" dirty="0">
                <a:solidFill>
                  <a:srgbClr val="FFFFFF"/>
                </a:solidFill>
                <a:latin typeface="Times New Roman"/>
                <a:cs typeface="Times New Roman"/>
              </a:rPr>
              <a:t>of</a:t>
            </a:r>
            <a:r>
              <a:rPr sz="2400" spc="-10" dirty="0">
                <a:solidFill>
                  <a:srgbClr val="FFFFFF"/>
                </a:solidFill>
                <a:latin typeface="Times New Roman"/>
                <a:cs typeface="Times New Roman"/>
              </a:rPr>
              <a:t> </a:t>
            </a:r>
            <a:r>
              <a:rPr sz="2400" dirty="0">
                <a:solidFill>
                  <a:srgbClr val="FFFFFF"/>
                </a:solidFill>
                <a:latin typeface="Times New Roman"/>
                <a:cs typeface="Times New Roman"/>
              </a:rPr>
              <a:t>the</a:t>
            </a:r>
            <a:r>
              <a:rPr sz="2400" spc="-5" dirty="0">
                <a:solidFill>
                  <a:srgbClr val="FFFFFF"/>
                </a:solidFill>
                <a:latin typeface="Times New Roman"/>
                <a:cs typeface="Times New Roman"/>
              </a:rPr>
              <a:t> house</a:t>
            </a:r>
            <a:r>
              <a:rPr sz="2400" dirty="0">
                <a:solidFill>
                  <a:srgbClr val="FFFFFF"/>
                </a:solidFill>
                <a:latin typeface="Times New Roman"/>
                <a:cs typeface="Times New Roman"/>
              </a:rPr>
              <a:t> </a:t>
            </a:r>
            <a:r>
              <a:rPr sz="2400" spc="-5" dirty="0">
                <a:solidFill>
                  <a:srgbClr val="FFFFFF"/>
                </a:solidFill>
                <a:latin typeface="Times New Roman"/>
                <a:cs typeface="Times New Roman"/>
              </a:rPr>
              <a:t>accommodation </a:t>
            </a:r>
            <a:r>
              <a:rPr sz="2400" dirty="0">
                <a:solidFill>
                  <a:srgbClr val="FFFFFF"/>
                </a:solidFill>
                <a:latin typeface="Times New Roman"/>
                <a:cs typeface="Times New Roman"/>
              </a:rPr>
              <a:t>provided.</a:t>
            </a:r>
            <a:endParaRPr sz="2400">
              <a:latin typeface="Times New Roman"/>
              <a:cs typeface="Times New Roman"/>
            </a:endParaRPr>
          </a:p>
          <a:p>
            <a:pPr marL="393700" indent="-381000">
              <a:lnSpc>
                <a:spcPct val="100000"/>
              </a:lnSpc>
              <a:spcBef>
                <a:spcPts val="600"/>
              </a:spcBef>
              <a:buSzPct val="95833"/>
              <a:buAutoNum type="alphaUcParenR" startAt="2"/>
              <a:tabLst>
                <a:tab pos="393700" algn="l"/>
              </a:tabLst>
            </a:pPr>
            <a:r>
              <a:rPr sz="2400" b="1" u="heavy" spc="-5" dirty="0">
                <a:solidFill>
                  <a:srgbClr val="FFFFFF"/>
                </a:solidFill>
                <a:uFill>
                  <a:solidFill>
                    <a:srgbClr val="FFFFFF"/>
                  </a:solidFill>
                </a:uFill>
                <a:latin typeface="Times New Roman"/>
                <a:cs typeface="Times New Roman"/>
              </a:rPr>
              <a:t>Deduction </a:t>
            </a:r>
            <a:r>
              <a:rPr sz="2400" b="1" u="heavy" dirty="0">
                <a:solidFill>
                  <a:srgbClr val="FFFFFF"/>
                </a:solidFill>
                <a:uFill>
                  <a:solidFill>
                    <a:srgbClr val="FFFFFF"/>
                  </a:solidFill>
                </a:uFill>
                <a:latin typeface="Times New Roman"/>
                <a:cs typeface="Times New Roman"/>
              </a:rPr>
              <a:t>for</a:t>
            </a:r>
            <a:r>
              <a:rPr sz="2400" b="1" u="heavy" spc="5"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Amenities</a:t>
            </a:r>
            <a:r>
              <a:rPr sz="2400" b="1" u="heavy"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and Services</a:t>
            </a:r>
            <a:r>
              <a:rPr sz="2400" b="1" u="heavy" spc="5"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[Sec.7</a:t>
            </a:r>
            <a:r>
              <a:rPr sz="2400" b="1" u="heavy" dirty="0">
                <a:solidFill>
                  <a:srgbClr val="FFFFFF"/>
                </a:solidFill>
                <a:uFill>
                  <a:solidFill>
                    <a:srgbClr val="FFFFFF"/>
                  </a:solidFill>
                </a:uFill>
                <a:latin typeface="Times New Roman"/>
                <a:cs typeface="Times New Roman"/>
              </a:rPr>
              <a:t> (2)</a:t>
            </a:r>
            <a:r>
              <a:rPr sz="2400" b="1" u="heavy" spc="10"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(e)]</a:t>
            </a:r>
            <a:r>
              <a:rPr sz="2400" b="1" u="heavy" spc="10"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a:t>
            </a:r>
            <a:endParaRPr sz="2400">
              <a:latin typeface="Times New Roman"/>
              <a:cs typeface="Times New Roman"/>
            </a:endParaRPr>
          </a:p>
          <a:p>
            <a:pPr marL="524510" marR="6985" indent="281940">
              <a:lnSpc>
                <a:spcPct val="100000"/>
              </a:lnSpc>
              <a:spcBef>
                <a:spcPts val="600"/>
              </a:spcBef>
              <a:tabLst>
                <a:tab pos="1040765" algn="l"/>
                <a:tab pos="2374900" algn="l"/>
                <a:tab pos="2930525" algn="l"/>
                <a:tab pos="3348990" algn="l"/>
                <a:tab pos="4139565" algn="l"/>
                <a:tab pos="5473700" algn="l"/>
                <a:tab pos="5960110" algn="l"/>
                <a:tab pos="6464300" algn="l"/>
                <a:tab pos="7763509" algn="l"/>
              </a:tabLst>
            </a:pPr>
            <a:r>
              <a:rPr sz="2400" dirty="0">
                <a:solidFill>
                  <a:srgbClr val="FFFFFF"/>
                </a:solidFill>
                <a:latin typeface="Times New Roman"/>
                <a:cs typeface="Times New Roman"/>
              </a:rPr>
              <a:t>-	</a:t>
            </a:r>
            <a:r>
              <a:rPr sz="2400" spc="-10" dirty="0">
                <a:solidFill>
                  <a:srgbClr val="FFFFFF"/>
                </a:solidFill>
                <a:latin typeface="Times New Roman"/>
                <a:cs typeface="Times New Roman"/>
              </a:rPr>
              <a:t>E</a:t>
            </a:r>
            <a:r>
              <a:rPr sz="2400" spc="-20" dirty="0">
                <a:solidFill>
                  <a:srgbClr val="FFFFFF"/>
                </a:solidFill>
                <a:latin typeface="Times New Roman"/>
                <a:cs typeface="Times New Roman"/>
              </a:rPr>
              <a:t>m</a:t>
            </a:r>
            <a:r>
              <a:rPr sz="2400" dirty="0">
                <a:solidFill>
                  <a:srgbClr val="FFFFFF"/>
                </a:solidFill>
                <a:latin typeface="Times New Roman"/>
                <a:cs typeface="Times New Roman"/>
              </a:rPr>
              <a:t>plo</a:t>
            </a:r>
            <a:r>
              <a:rPr sz="2400" spc="15" dirty="0">
                <a:solidFill>
                  <a:srgbClr val="FFFFFF"/>
                </a:solidFill>
                <a:latin typeface="Times New Roman"/>
                <a:cs typeface="Times New Roman"/>
              </a:rPr>
              <a:t>y</a:t>
            </a:r>
            <a:r>
              <a:rPr sz="2400" dirty="0">
                <a:solidFill>
                  <a:srgbClr val="FFFFFF"/>
                </a:solidFill>
                <a:latin typeface="Times New Roman"/>
                <a:cs typeface="Times New Roman"/>
              </a:rPr>
              <a:t>er	can	</a:t>
            </a:r>
            <a:r>
              <a:rPr sz="2400" spc="-10" dirty="0">
                <a:solidFill>
                  <a:srgbClr val="FFFFFF"/>
                </a:solidFill>
                <a:latin typeface="Times New Roman"/>
                <a:cs typeface="Times New Roman"/>
              </a:rPr>
              <a:t>b</a:t>
            </a:r>
            <a:r>
              <a:rPr sz="2400" dirty="0">
                <a:solidFill>
                  <a:srgbClr val="FFFFFF"/>
                </a:solidFill>
                <a:latin typeface="Times New Roman"/>
                <a:cs typeface="Times New Roman"/>
              </a:rPr>
              <a:t>e	</a:t>
            </a:r>
            <a:r>
              <a:rPr sz="2400" spc="-20" dirty="0">
                <a:solidFill>
                  <a:srgbClr val="FFFFFF"/>
                </a:solidFill>
                <a:latin typeface="Times New Roman"/>
                <a:cs typeface="Times New Roman"/>
              </a:rPr>
              <a:t>m</a:t>
            </a:r>
            <a:r>
              <a:rPr sz="2400" dirty="0">
                <a:solidFill>
                  <a:srgbClr val="FFFFFF"/>
                </a:solidFill>
                <a:latin typeface="Times New Roman"/>
                <a:cs typeface="Times New Roman"/>
              </a:rPr>
              <a:t>ade	</a:t>
            </a:r>
            <a:r>
              <a:rPr sz="2400" spc="-10" dirty="0">
                <a:solidFill>
                  <a:srgbClr val="FFFFFF"/>
                </a:solidFill>
                <a:latin typeface="Times New Roman"/>
                <a:cs typeface="Times New Roman"/>
              </a:rPr>
              <a:t>d</a:t>
            </a:r>
            <a:r>
              <a:rPr sz="2400" dirty="0">
                <a:solidFill>
                  <a:srgbClr val="FFFFFF"/>
                </a:solidFill>
                <a:latin typeface="Times New Roman"/>
                <a:cs typeface="Times New Roman"/>
              </a:rPr>
              <a:t>e</a:t>
            </a:r>
            <a:r>
              <a:rPr sz="2400" spc="5" dirty="0">
                <a:solidFill>
                  <a:srgbClr val="FFFFFF"/>
                </a:solidFill>
                <a:latin typeface="Times New Roman"/>
                <a:cs typeface="Times New Roman"/>
              </a:rPr>
              <a:t>d</a:t>
            </a:r>
            <a:r>
              <a:rPr sz="2400" spc="-10" dirty="0">
                <a:solidFill>
                  <a:srgbClr val="FFFFFF"/>
                </a:solidFill>
                <a:latin typeface="Times New Roman"/>
                <a:cs typeface="Times New Roman"/>
              </a:rPr>
              <a:t>u</a:t>
            </a:r>
            <a:r>
              <a:rPr sz="2400" dirty="0">
                <a:solidFill>
                  <a:srgbClr val="FFFFFF"/>
                </a:solidFill>
                <a:latin typeface="Times New Roman"/>
                <a:cs typeface="Times New Roman"/>
              </a:rPr>
              <a:t>ct</a:t>
            </a:r>
            <a:r>
              <a:rPr sz="2400" spc="10" dirty="0">
                <a:solidFill>
                  <a:srgbClr val="FFFFFF"/>
                </a:solidFill>
                <a:latin typeface="Times New Roman"/>
                <a:cs typeface="Times New Roman"/>
              </a:rPr>
              <a:t>i</a:t>
            </a:r>
            <a:r>
              <a:rPr sz="2400" dirty="0">
                <a:solidFill>
                  <a:srgbClr val="FFFFFF"/>
                </a:solidFill>
                <a:latin typeface="Times New Roman"/>
                <a:cs typeface="Times New Roman"/>
              </a:rPr>
              <a:t>on	</a:t>
            </a:r>
            <a:r>
              <a:rPr sz="2400" spc="-10" dirty="0">
                <a:solidFill>
                  <a:srgbClr val="FFFFFF"/>
                </a:solidFill>
                <a:latin typeface="Times New Roman"/>
                <a:cs typeface="Times New Roman"/>
              </a:rPr>
              <a:t>f</a:t>
            </a:r>
            <a:r>
              <a:rPr sz="2400" dirty="0">
                <a:solidFill>
                  <a:srgbClr val="FFFFFF"/>
                </a:solidFill>
                <a:latin typeface="Times New Roman"/>
                <a:cs typeface="Times New Roman"/>
              </a:rPr>
              <a:t>or	the	a</a:t>
            </a:r>
            <a:r>
              <a:rPr sz="2400" spc="-20" dirty="0">
                <a:solidFill>
                  <a:srgbClr val="FFFFFF"/>
                </a:solidFill>
                <a:latin typeface="Times New Roman"/>
                <a:cs typeface="Times New Roman"/>
              </a:rPr>
              <a:t>m</a:t>
            </a:r>
            <a:r>
              <a:rPr sz="2400" spc="-5" dirty="0">
                <a:solidFill>
                  <a:srgbClr val="FFFFFF"/>
                </a:solidFill>
                <a:latin typeface="Times New Roman"/>
                <a:cs typeface="Times New Roman"/>
              </a:rPr>
              <a:t>e</a:t>
            </a:r>
            <a:r>
              <a:rPr sz="2400" dirty="0">
                <a:solidFill>
                  <a:srgbClr val="FFFFFF"/>
                </a:solidFill>
                <a:latin typeface="Times New Roman"/>
                <a:cs typeface="Times New Roman"/>
              </a:rPr>
              <a:t>n</a:t>
            </a:r>
            <a:r>
              <a:rPr sz="2400" spc="10" dirty="0">
                <a:solidFill>
                  <a:srgbClr val="FFFFFF"/>
                </a:solidFill>
                <a:latin typeface="Times New Roman"/>
                <a:cs typeface="Times New Roman"/>
              </a:rPr>
              <a:t>i</a:t>
            </a:r>
            <a:r>
              <a:rPr sz="2400" dirty="0">
                <a:solidFill>
                  <a:srgbClr val="FFFFFF"/>
                </a:solidFill>
                <a:latin typeface="Times New Roman"/>
                <a:cs typeface="Times New Roman"/>
              </a:rPr>
              <a:t>ties	and  services</a:t>
            </a:r>
            <a:r>
              <a:rPr sz="2400" spc="-5" dirty="0">
                <a:solidFill>
                  <a:srgbClr val="FFFFFF"/>
                </a:solidFill>
                <a:latin typeface="Times New Roman"/>
                <a:cs typeface="Times New Roman"/>
              </a:rPr>
              <a:t> </a:t>
            </a:r>
            <a:r>
              <a:rPr sz="2400" dirty="0">
                <a:solidFill>
                  <a:srgbClr val="FFFFFF"/>
                </a:solidFill>
                <a:latin typeface="Times New Roman"/>
                <a:cs typeface="Times New Roman"/>
              </a:rPr>
              <a:t>provided to</a:t>
            </a:r>
            <a:r>
              <a:rPr sz="2400" spc="-5" dirty="0">
                <a:solidFill>
                  <a:srgbClr val="FFFFFF"/>
                </a:solidFill>
                <a:latin typeface="Times New Roman"/>
                <a:cs typeface="Times New Roman"/>
              </a:rPr>
              <a:t> </a:t>
            </a:r>
            <a:r>
              <a:rPr sz="2400" dirty="0">
                <a:solidFill>
                  <a:srgbClr val="FFFFFF"/>
                </a:solidFill>
                <a:latin typeface="Times New Roman"/>
                <a:cs typeface="Times New Roman"/>
              </a:rPr>
              <a:t>employee</a:t>
            </a:r>
            <a:endParaRPr sz="2400">
              <a:latin typeface="Times New Roman"/>
              <a:cs typeface="Times New Roman"/>
            </a:endParaRPr>
          </a:p>
          <a:p>
            <a:pPr marL="524510" marR="5080" indent="91440">
              <a:lnSpc>
                <a:spcPct val="100000"/>
              </a:lnSpc>
              <a:spcBef>
                <a:spcPts val="600"/>
              </a:spcBef>
            </a:pPr>
            <a:r>
              <a:rPr sz="2400" dirty="0">
                <a:solidFill>
                  <a:srgbClr val="FFFFFF"/>
                </a:solidFill>
                <a:latin typeface="Times New Roman"/>
                <a:cs typeface="Times New Roman"/>
              </a:rPr>
              <a:t>-</a:t>
            </a:r>
            <a:r>
              <a:rPr sz="2400" spc="345" dirty="0">
                <a:solidFill>
                  <a:srgbClr val="FFFFFF"/>
                </a:solidFill>
                <a:latin typeface="Times New Roman"/>
                <a:cs typeface="Times New Roman"/>
              </a:rPr>
              <a:t> </a:t>
            </a:r>
            <a:r>
              <a:rPr sz="2400" dirty="0">
                <a:solidFill>
                  <a:srgbClr val="FFFFFF"/>
                </a:solidFill>
                <a:latin typeface="Times New Roman"/>
                <a:cs typeface="Times New Roman"/>
              </a:rPr>
              <a:t>Deduction</a:t>
            </a:r>
            <a:r>
              <a:rPr sz="2400" spc="340" dirty="0">
                <a:solidFill>
                  <a:srgbClr val="FFFFFF"/>
                </a:solidFill>
                <a:latin typeface="Times New Roman"/>
                <a:cs typeface="Times New Roman"/>
              </a:rPr>
              <a:t> </a:t>
            </a:r>
            <a:r>
              <a:rPr sz="2400" spc="-5" dirty="0">
                <a:solidFill>
                  <a:srgbClr val="FFFFFF"/>
                </a:solidFill>
                <a:latin typeface="Times New Roman"/>
                <a:cs typeface="Times New Roman"/>
              </a:rPr>
              <a:t>should</a:t>
            </a:r>
            <a:r>
              <a:rPr sz="2400" spc="340" dirty="0">
                <a:solidFill>
                  <a:srgbClr val="FFFFFF"/>
                </a:solidFill>
                <a:latin typeface="Times New Roman"/>
                <a:cs typeface="Times New Roman"/>
              </a:rPr>
              <a:t> </a:t>
            </a:r>
            <a:r>
              <a:rPr sz="2400" dirty="0">
                <a:solidFill>
                  <a:srgbClr val="FFFFFF"/>
                </a:solidFill>
                <a:latin typeface="Times New Roman"/>
                <a:cs typeface="Times New Roman"/>
              </a:rPr>
              <a:t>not</a:t>
            </a:r>
            <a:r>
              <a:rPr sz="2400" spc="340" dirty="0">
                <a:solidFill>
                  <a:srgbClr val="FFFFFF"/>
                </a:solidFill>
                <a:latin typeface="Times New Roman"/>
                <a:cs typeface="Times New Roman"/>
              </a:rPr>
              <a:t> </a:t>
            </a:r>
            <a:r>
              <a:rPr sz="2400" dirty="0">
                <a:solidFill>
                  <a:srgbClr val="FFFFFF"/>
                </a:solidFill>
                <a:latin typeface="Times New Roman"/>
                <a:cs typeface="Times New Roman"/>
              </a:rPr>
              <a:t>exceed</a:t>
            </a:r>
            <a:r>
              <a:rPr sz="2400" spc="340" dirty="0">
                <a:solidFill>
                  <a:srgbClr val="FFFFFF"/>
                </a:solidFill>
                <a:latin typeface="Times New Roman"/>
                <a:cs typeface="Times New Roman"/>
              </a:rPr>
              <a:t> </a:t>
            </a:r>
            <a:r>
              <a:rPr sz="2400" spc="-5" dirty="0">
                <a:solidFill>
                  <a:srgbClr val="FFFFFF"/>
                </a:solidFill>
                <a:latin typeface="Times New Roman"/>
                <a:cs typeface="Times New Roman"/>
              </a:rPr>
              <a:t>an</a:t>
            </a:r>
            <a:r>
              <a:rPr sz="2400" spc="340" dirty="0">
                <a:solidFill>
                  <a:srgbClr val="FFFFFF"/>
                </a:solidFill>
                <a:latin typeface="Times New Roman"/>
                <a:cs typeface="Times New Roman"/>
              </a:rPr>
              <a:t> </a:t>
            </a:r>
            <a:r>
              <a:rPr sz="2400" spc="-5" dirty="0">
                <a:solidFill>
                  <a:srgbClr val="FFFFFF"/>
                </a:solidFill>
                <a:latin typeface="Times New Roman"/>
                <a:cs typeface="Times New Roman"/>
              </a:rPr>
              <a:t>amount</a:t>
            </a:r>
            <a:r>
              <a:rPr sz="2400" spc="350" dirty="0">
                <a:solidFill>
                  <a:srgbClr val="FFFFFF"/>
                </a:solidFill>
                <a:latin typeface="Times New Roman"/>
                <a:cs typeface="Times New Roman"/>
              </a:rPr>
              <a:t> </a:t>
            </a:r>
            <a:r>
              <a:rPr sz="2400" dirty="0">
                <a:solidFill>
                  <a:srgbClr val="FFFFFF"/>
                </a:solidFill>
                <a:latin typeface="Times New Roman"/>
                <a:cs typeface="Times New Roman"/>
              </a:rPr>
              <a:t>equivalent</a:t>
            </a:r>
            <a:r>
              <a:rPr sz="2400" spc="355" dirty="0">
                <a:solidFill>
                  <a:srgbClr val="FFFFFF"/>
                </a:solidFill>
                <a:latin typeface="Times New Roman"/>
                <a:cs typeface="Times New Roman"/>
              </a:rPr>
              <a:t> </a:t>
            </a:r>
            <a:r>
              <a:rPr sz="2400" dirty="0">
                <a:solidFill>
                  <a:srgbClr val="FFFFFF"/>
                </a:solidFill>
                <a:latin typeface="Times New Roman"/>
                <a:cs typeface="Times New Roman"/>
              </a:rPr>
              <a:t>to</a:t>
            </a:r>
            <a:r>
              <a:rPr sz="2400" spc="340" dirty="0">
                <a:solidFill>
                  <a:srgbClr val="FFFFFF"/>
                </a:solidFill>
                <a:latin typeface="Times New Roman"/>
                <a:cs typeface="Times New Roman"/>
              </a:rPr>
              <a:t> </a:t>
            </a:r>
            <a:r>
              <a:rPr sz="2400" dirty="0">
                <a:solidFill>
                  <a:srgbClr val="FFFFFF"/>
                </a:solidFill>
                <a:latin typeface="Times New Roman"/>
                <a:cs typeface="Times New Roman"/>
              </a:rPr>
              <a:t>the </a:t>
            </a:r>
            <a:r>
              <a:rPr sz="2400" spc="-585" dirty="0">
                <a:solidFill>
                  <a:srgbClr val="FFFFFF"/>
                </a:solidFill>
                <a:latin typeface="Times New Roman"/>
                <a:cs typeface="Times New Roman"/>
              </a:rPr>
              <a:t> </a:t>
            </a:r>
            <a:r>
              <a:rPr sz="2400" dirty="0">
                <a:solidFill>
                  <a:srgbClr val="FFFFFF"/>
                </a:solidFill>
                <a:latin typeface="Times New Roman"/>
                <a:cs typeface="Times New Roman"/>
              </a:rPr>
              <a:t>value</a:t>
            </a:r>
            <a:r>
              <a:rPr sz="2400" spc="-5" dirty="0">
                <a:solidFill>
                  <a:srgbClr val="FFFFFF"/>
                </a:solidFill>
                <a:latin typeface="Times New Roman"/>
                <a:cs typeface="Times New Roman"/>
              </a:rPr>
              <a:t> </a:t>
            </a:r>
            <a:r>
              <a:rPr sz="2400" dirty="0">
                <a:solidFill>
                  <a:srgbClr val="FFFFFF"/>
                </a:solidFill>
                <a:latin typeface="Times New Roman"/>
                <a:cs typeface="Times New Roman"/>
              </a:rPr>
              <a:t>of</a:t>
            </a:r>
            <a:r>
              <a:rPr sz="2400" spc="-10" dirty="0">
                <a:solidFill>
                  <a:srgbClr val="FFFFFF"/>
                </a:solidFill>
                <a:latin typeface="Times New Roman"/>
                <a:cs typeface="Times New Roman"/>
              </a:rPr>
              <a:t> </a:t>
            </a:r>
            <a:r>
              <a:rPr sz="2400" dirty="0">
                <a:solidFill>
                  <a:srgbClr val="FFFFFF"/>
                </a:solidFill>
                <a:latin typeface="Times New Roman"/>
                <a:cs typeface="Times New Roman"/>
              </a:rPr>
              <a:t>the</a:t>
            </a:r>
            <a:r>
              <a:rPr sz="2400" spc="-5" dirty="0">
                <a:solidFill>
                  <a:srgbClr val="FFFFFF"/>
                </a:solidFill>
                <a:latin typeface="Times New Roman"/>
                <a:cs typeface="Times New Roman"/>
              </a:rPr>
              <a:t> amenities</a:t>
            </a:r>
            <a:r>
              <a:rPr sz="2400" dirty="0">
                <a:solidFill>
                  <a:srgbClr val="FFFFFF"/>
                </a:solidFill>
                <a:latin typeface="Times New Roman"/>
                <a:cs typeface="Times New Roman"/>
              </a:rPr>
              <a:t> and </a:t>
            </a:r>
            <a:r>
              <a:rPr sz="2400" spc="-5" dirty="0">
                <a:solidFill>
                  <a:srgbClr val="FFFFFF"/>
                </a:solidFill>
                <a:latin typeface="Times New Roman"/>
                <a:cs typeface="Times New Roman"/>
              </a:rPr>
              <a:t>services</a:t>
            </a:r>
            <a:r>
              <a:rPr sz="2400" dirty="0">
                <a:solidFill>
                  <a:srgbClr val="FFFFFF"/>
                </a:solidFill>
                <a:latin typeface="Times New Roman"/>
                <a:cs typeface="Times New Roman"/>
              </a:rPr>
              <a:t> </a:t>
            </a:r>
            <a:r>
              <a:rPr sz="2400" spc="-5" dirty="0">
                <a:solidFill>
                  <a:srgbClr val="FFFFFF"/>
                </a:solidFill>
                <a:latin typeface="Times New Roman"/>
                <a:cs typeface="Times New Roman"/>
              </a:rPr>
              <a:t>supplied.</a:t>
            </a:r>
            <a:endParaRPr sz="2400">
              <a:latin typeface="Times New Roman"/>
              <a:cs typeface="Times New Roman"/>
            </a:endParaRPr>
          </a:p>
        </p:txBody>
      </p:sp>
      <p:pic>
        <p:nvPicPr>
          <p:cNvPr id="3" name="object 3"/>
          <p:cNvPicPr/>
          <p:nvPr/>
        </p:nvPicPr>
        <p:blipFill>
          <a:blip r:embed="rId2" cstate="print"/>
          <a:stretch>
            <a:fillRect/>
          </a:stretch>
        </p:blipFill>
        <p:spPr>
          <a:xfrm>
            <a:off x="378459" y="146050"/>
            <a:ext cx="8314690" cy="9271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756409"/>
            <a:ext cx="7940675" cy="3543300"/>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FFFFFF"/>
                </a:solidFill>
                <a:latin typeface="Times New Roman"/>
                <a:cs typeface="Times New Roman"/>
              </a:rPr>
              <a:t>According</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to Section </a:t>
            </a:r>
            <a:r>
              <a:rPr sz="2600" dirty="0">
                <a:solidFill>
                  <a:srgbClr val="FFFFFF"/>
                </a:solidFill>
                <a:latin typeface="Times New Roman"/>
                <a:cs typeface="Times New Roman"/>
              </a:rPr>
              <a:t>7</a:t>
            </a:r>
            <a:r>
              <a:rPr sz="2600" spc="-15" dirty="0">
                <a:solidFill>
                  <a:srgbClr val="FFFFFF"/>
                </a:solidFill>
                <a:latin typeface="Times New Roman"/>
                <a:cs typeface="Times New Roman"/>
              </a:rPr>
              <a:t> </a:t>
            </a:r>
            <a:r>
              <a:rPr sz="2600" dirty="0">
                <a:solidFill>
                  <a:srgbClr val="FFFFFF"/>
                </a:solidFill>
                <a:latin typeface="Times New Roman"/>
                <a:cs typeface="Times New Roman"/>
              </a:rPr>
              <a:t>(2)</a:t>
            </a:r>
            <a:r>
              <a:rPr sz="2600" spc="-10" dirty="0">
                <a:solidFill>
                  <a:srgbClr val="FFFFFF"/>
                </a:solidFill>
                <a:latin typeface="Times New Roman"/>
                <a:cs typeface="Times New Roman"/>
              </a:rPr>
              <a:t> (f) </a:t>
            </a:r>
            <a:r>
              <a:rPr sz="2600" dirty="0">
                <a:solidFill>
                  <a:srgbClr val="FFFFFF"/>
                </a:solidFill>
                <a:latin typeface="Times New Roman"/>
                <a:cs typeface="Times New Roman"/>
              </a:rPr>
              <a:t>-</a:t>
            </a:r>
            <a:endParaRPr sz="2600">
              <a:latin typeface="Times New Roman"/>
              <a:cs typeface="Times New Roman"/>
            </a:endParaRPr>
          </a:p>
          <a:p>
            <a:pPr marL="283845" marR="66040" indent="-271780">
              <a:lnSpc>
                <a:spcPct val="150000"/>
              </a:lnSpc>
              <a:spcBef>
                <a:spcPts val="590"/>
              </a:spcBef>
              <a:buClr>
                <a:srgbClr val="F2A346"/>
              </a:buClr>
              <a:buChar char="-"/>
              <a:tabLst>
                <a:tab pos="283845" algn="l"/>
                <a:tab pos="284480" algn="l"/>
              </a:tabLst>
            </a:pPr>
            <a:r>
              <a:rPr sz="2600" dirty="0">
                <a:solidFill>
                  <a:srgbClr val="FFFFFF"/>
                </a:solidFill>
                <a:latin typeface="Times New Roman"/>
                <a:cs typeface="Times New Roman"/>
              </a:rPr>
              <a:t>Advance </a:t>
            </a:r>
            <a:r>
              <a:rPr sz="2600" spc="-5" dirty="0">
                <a:solidFill>
                  <a:srgbClr val="FFFFFF"/>
                </a:solidFill>
                <a:latin typeface="Times New Roman"/>
                <a:cs typeface="Times New Roman"/>
              </a:rPr>
              <a:t>paid to </a:t>
            </a:r>
            <a:r>
              <a:rPr sz="2600" dirty="0">
                <a:solidFill>
                  <a:srgbClr val="FFFFFF"/>
                </a:solidFill>
                <a:latin typeface="Times New Roman"/>
                <a:cs typeface="Times New Roman"/>
              </a:rPr>
              <a:t>employee </a:t>
            </a:r>
            <a:r>
              <a:rPr sz="2600" spc="-5" dirty="0">
                <a:solidFill>
                  <a:srgbClr val="FFFFFF"/>
                </a:solidFill>
                <a:latin typeface="Times New Roman"/>
                <a:cs typeface="Times New Roman"/>
              </a:rPr>
              <a:t>before </a:t>
            </a:r>
            <a:r>
              <a:rPr sz="2600" dirty="0">
                <a:solidFill>
                  <a:srgbClr val="FFFFFF"/>
                </a:solidFill>
                <a:latin typeface="Times New Roman"/>
                <a:cs typeface="Times New Roman"/>
              </a:rPr>
              <a:t>employment began , </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this </a:t>
            </a:r>
            <a:r>
              <a:rPr sz="2600" dirty="0">
                <a:solidFill>
                  <a:srgbClr val="FFFFFF"/>
                </a:solidFill>
                <a:latin typeface="Times New Roman"/>
                <a:cs typeface="Times New Roman"/>
              </a:rPr>
              <a:t>amount </a:t>
            </a:r>
            <a:r>
              <a:rPr sz="2600" spc="-5" dirty="0">
                <a:solidFill>
                  <a:srgbClr val="FFFFFF"/>
                </a:solidFill>
                <a:latin typeface="Times New Roman"/>
                <a:cs typeface="Times New Roman"/>
              </a:rPr>
              <a:t>recovered</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from</a:t>
            </a:r>
            <a:r>
              <a:rPr sz="2600" dirty="0">
                <a:solidFill>
                  <a:srgbClr val="FFFFFF"/>
                </a:solidFill>
                <a:latin typeface="Times New Roman"/>
                <a:cs typeface="Times New Roman"/>
              </a:rPr>
              <a:t> </a:t>
            </a:r>
            <a:r>
              <a:rPr sz="2600" spc="-10" dirty="0">
                <a:solidFill>
                  <a:srgbClr val="FFFFFF"/>
                </a:solidFill>
                <a:latin typeface="Times New Roman"/>
                <a:cs typeface="Times New Roman"/>
              </a:rPr>
              <a:t>first</a:t>
            </a:r>
            <a:r>
              <a:rPr sz="2600" spc="-5" dirty="0">
                <a:solidFill>
                  <a:srgbClr val="FFFFFF"/>
                </a:solidFill>
                <a:latin typeface="Times New Roman"/>
                <a:cs typeface="Times New Roman"/>
              </a:rPr>
              <a:t> </a:t>
            </a:r>
            <a:r>
              <a:rPr sz="2600" dirty="0">
                <a:solidFill>
                  <a:srgbClr val="FFFFFF"/>
                </a:solidFill>
                <a:latin typeface="Times New Roman"/>
                <a:cs typeface="Times New Roman"/>
              </a:rPr>
              <a:t>payment</a:t>
            </a:r>
            <a:r>
              <a:rPr sz="2600" spc="-5" dirty="0">
                <a:solidFill>
                  <a:srgbClr val="FFFFFF"/>
                </a:solidFill>
                <a:latin typeface="Times New Roman"/>
                <a:cs typeface="Times New Roman"/>
              </a:rPr>
              <a:t> </a:t>
            </a:r>
            <a:r>
              <a:rPr sz="2600" dirty="0">
                <a:solidFill>
                  <a:srgbClr val="FFFFFF"/>
                </a:solidFill>
                <a:latin typeface="Times New Roman"/>
                <a:cs typeface="Times New Roman"/>
              </a:rPr>
              <a:t>of</a:t>
            </a:r>
            <a:r>
              <a:rPr sz="2600" spc="-10" dirty="0">
                <a:solidFill>
                  <a:srgbClr val="FFFFFF"/>
                </a:solidFill>
                <a:latin typeface="Times New Roman"/>
                <a:cs typeface="Times New Roman"/>
              </a:rPr>
              <a:t> </a:t>
            </a:r>
            <a:r>
              <a:rPr sz="2600" dirty="0">
                <a:solidFill>
                  <a:srgbClr val="FFFFFF"/>
                </a:solidFill>
                <a:latin typeface="Times New Roman"/>
                <a:cs typeface="Times New Roman"/>
              </a:rPr>
              <a:t>the</a:t>
            </a:r>
            <a:r>
              <a:rPr sz="2600" spc="-5" dirty="0">
                <a:solidFill>
                  <a:srgbClr val="FFFFFF"/>
                </a:solidFill>
                <a:latin typeface="Times New Roman"/>
                <a:cs typeface="Times New Roman"/>
              </a:rPr>
              <a:t> wages to </a:t>
            </a:r>
            <a:r>
              <a:rPr sz="2600" spc="-635" dirty="0">
                <a:solidFill>
                  <a:srgbClr val="FFFFFF"/>
                </a:solidFill>
                <a:latin typeface="Times New Roman"/>
                <a:cs typeface="Times New Roman"/>
              </a:rPr>
              <a:t> </a:t>
            </a:r>
            <a:r>
              <a:rPr sz="2600" dirty="0">
                <a:solidFill>
                  <a:srgbClr val="FFFFFF"/>
                </a:solidFill>
                <a:latin typeface="Times New Roman"/>
                <a:cs typeface="Times New Roman"/>
              </a:rPr>
              <a:t>employee</a:t>
            </a:r>
            <a:endParaRPr sz="2600">
              <a:latin typeface="Times New Roman"/>
              <a:cs typeface="Times New Roman"/>
            </a:endParaRPr>
          </a:p>
          <a:p>
            <a:pPr marL="283845" marR="5080" indent="-271780">
              <a:lnSpc>
                <a:spcPct val="150000"/>
              </a:lnSpc>
              <a:spcBef>
                <a:spcPts val="590"/>
              </a:spcBef>
              <a:buClr>
                <a:srgbClr val="F2A346"/>
              </a:buClr>
              <a:buChar char="-"/>
              <a:tabLst>
                <a:tab pos="283845" algn="l"/>
                <a:tab pos="284480" algn="l"/>
                <a:tab pos="1890395" algn="l"/>
              </a:tabLst>
            </a:pPr>
            <a:r>
              <a:rPr sz="2600" spc="-5" dirty="0">
                <a:solidFill>
                  <a:srgbClr val="FFFFFF"/>
                </a:solidFill>
                <a:latin typeface="Times New Roman"/>
                <a:cs typeface="Times New Roman"/>
              </a:rPr>
              <a:t>Amount</a:t>
            </a:r>
            <a:r>
              <a:rPr sz="2600" dirty="0">
                <a:solidFill>
                  <a:srgbClr val="FFFFFF"/>
                </a:solidFill>
                <a:latin typeface="Times New Roman"/>
                <a:cs typeface="Times New Roman"/>
              </a:rPr>
              <a:t> of	advance</a:t>
            </a:r>
            <a:r>
              <a:rPr sz="2600" spc="-5" dirty="0">
                <a:solidFill>
                  <a:srgbClr val="FFFFFF"/>
                </a:solidFill>
                <a:latin typeface="Times New Roman"/>
                <a:cs typeface="Times New Roman"/>
              </a:rPr>
              <a:t> given</a:t>
            </a:r>
            <a:r>
              <a:rPr sz="2600" dirty="0">
                <a:solidFill>
                  <a:srgbClr val="FFFFFF"/>
                </a:solidFill>
                <a:latin typeface="Times New Roman"/>
                <a:cs typeface="Times New Roman"/>
              </a:rPr>
              <a:t> for </a:t>
            </a:r>
            <a:r>
              <a:rPr sz="2600" spc="-5" dirty="0">
                <a:solidFill>
                  <a:srgbClr val="FFFFFF"/>
                </a:solidFill>
                <a:latin typeface="Times New Roman"/>
                <a:cs typeface="Times New Roman"/>
              </a:rPr>
              <a:t>travelling</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expenses can</a:t>
            </a:r>
            <a:r>
              <a:rPr sz="2600" spc="5" dirty="0">
                <a:solidFill>
                  <a:srgbClr val="FFFFFF"/>
                </a:solidFill>
                <a:latin typeface="Times New Roman"/>
                <a:cs typeface="Times New Roman"/>
              </a:rPr>
              <a:t> </a:t>
            </a:r>
            <a:r>
              <a:rPr sz="2600" dirty="0">
                <a:solidFill>
                  <a:srgbClr val="FFFFFF"/>
                </a:solidFill>
                <a:latin typeface="Times New Roman"/>
                <a:cs typeface="Times New Roman"/>
              </a:rPr>
              <a:t>not </a:t>
            </a:r>
            <a:r>
              <a:rPr sz="2600" spc="-635" dirty="0">
                <a:solidFill>
                  <a:srgbClr val="FFFFFF"/>
                </a:solidFill>
                <a:latin typeface="Times New Roman"/>
                <a:cs typeface="Times New Roman"/>
              </a:rPr>
              <a:t> </a:t>
            </a:r>
            <a:r>
              <a:rPr sz="2600" spc="-5" dirty="0">
                <a:solidFill>
                  <a:srgbClr val="FFFFFF"/>
                </a:solidFill>
                <a:latin typeface="Times New Roman"/>
                <a:cs typeface="Times New Roman"/>
              </a:rPr>
              <a:t>recovered</a:t>
            </a:r>
            <a:endParaRPr sz="2600">
              <a:latin typeface="Times New Roman"/>
              <a:cs typeface="Times New Roman"/>
            </a:endParaRPr>
          </a:p>
        </p:txBody>
      </p:sp>
      <p:pic>
        <p:nvPicPr>
          <p:cNvPr id="3" name="object 3"/>
          <p:cNvPicPr/>
          <p:nvPr/>
        </p:nvPicPr>
        <p:blipFill>
          <a:blip r:embed="rId2" cstate="print"/>
          <a:stretch>
            <a:fillRect/>
          </a:stretch>
        </p:blipFill>
        <p:spPr>
          <a:xfrm>
            <a:off x="73660" y="706119"/>
            <a:ext cx="8924290" cy="67182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756409"/>
            <a:ext cx="7952740" cy="2872740"/>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FFFFFF"/>
                </a:solidFill>
                <a:latin typeface="Times New Roman"/>
                <a:cs typeface="Times New Roman"/>
              </a:rPr>
              <a:t>According</a:t>
            </a:r>
            <a:r>
              <a:rPr sz="2600" spc="-15" dirty="0">
                <a:solidFill>
                  <a:srgbClr val="FFFFFF"/>
                </a:solidFill>
                <a:latin typeface="Times New Roman"/>
                <a:cs typeface="Times New Roman"/>
              </a:rPr>
              <a:t> </a:t>
            </a:r>
            <a:r>
              <a:rPr sz="2600" spc="-5" dirty="0">
                <a:solidFill>
                  <a:srgbClr val="FFFFFF"/>
                </a:solidFill>
                <a:latin typeface="Times New Roman"/>
                <a:cs typeface="Times New Roman"/>
              </a:rPr>
              <a:t>to Section </a:t>
            </a:r>
            <a:r>
              <a:rPr sz="2600" dirty="0">
                <a:solidFill>
                  <a:srgbClr val="FFFFFF"/>
                </a:solidFill>
                <a:latin typeface="Times New Roman"/>
                <a:cs typeface="Times New Roman"/>
              </a:rPr>
              <a:t>7</a:t>
            </a:r>
            <a:r>
              <a:rPr sz="2600" spc="-15" dirty="0">
                <a:solidFill>
                  <a:srgbClr val="FFFFFF"/>
                </a:solidFill>
                <a:latin typeface="Times New Roman"/>
                <a:cs typeface="Times New Roman"/>
              </a:rPr>
              <a:t> </a:t>
            </a:r>
            <a:r>
              <a:rPr sz="2600" dirty="0">
                <a:solidFill>
                  <a:srgbClr val="FFFFFF"/>
                </a:solidFill>
                <a:latin typeface="Times New Roman"/>
                <a:cs typeface="Times New Roman"/>
              </a:rPr>
              <a:t>(2)</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(ff)</a:t>
            </a:r>
            <a:r>
              <a:rPr sz="2600" spc="-25" dirty="0">
                <a:solidFill>
                  <a:srgbClr val="FFFFFF"/>
                </a:solidFill>
                <a:latin typeface="Times New Roman"/>
                <a:cs typeface="Times New Roman"/>
              </a:rPr>
              <a:t> </a:t>
            </a:r>
            <a:r>
              <a:rPr sz="2600" dirty="0">
                <a:solidFill>
                  <a:srgbClr val="FFFFFF"/>
                </a:solidFill>
                <a:latin typeface="Times New Roman"/>
                <a:cs typeface="Times New Roman"/>
              </a:rPr>
              <a:t>-</a:t>
            </a:r>
            <a:endParaRPr sz="2600">
              <a:latin typeface="Times New Roman"/>
              <a:cs typeface="Times New Roman"/>
            </a:endParaRPr>
          </a:p>
          <a:p>
            <a:pPr marL="283845" marR="5080" indent="-25400">
              <a:lnSpc>
                <a:spcPct val="149900"/>
              </a:lnSpc>
              <a:spcBef>
                <a:spcPts val="590"/>
              </a:spcBef>
              <a:tabLst>
                <a:tab pos="1729739" algn="l"/>
              </a:tabLst>
            </a:pPr>
            <a:r>
              <a:rPr sz="2600" dirty="0">
                <a:solidFill>
                  <a:srgbClr val="FFFFFF"/>
                </a:solidFill>
                <a:latin typeface="Times New Roman"/>
                <a:cs typeface="Times New Roman"/>
              </a:rPr>
              <a:t>Employer	</a:t>
            </a:r>
            <a:r>
              <a:rPr sz="2600" spc="-5" dirty="0">
                <a:solidFill>
                  <a:srgbClr val="FFFFFF"/>
                </a:solidFill>
                <a:latin typeface="Times New Roman"/>
                <a:cs typeface="Times New Roman"/>
              </a:rPr>
              <a:t>can made </a:t>
            </a:r>
            <a:r>
              <a:rPr sz="2600" dirty="0">
                <a:solidFill>
                  <a:srgbClr val="FFFFFF"/>
                </a:solidFill>
                <a:latin typeface="Times New Roman"/>
                <a:cs typeface="Times New Roman"/>
              </a:rPr>
              <a:t>deduction </a:t>
            </a:r>
            <a:r>
              <a:rPr sz="2600" spc="-5" dirty="0">
                <a:solidFill>
                  <a:srgbClr val="FFFFFF"/>
                </a:solidFill>
                <a:latin typeface="Times New Roman"/>
                <a:cs typeface="Times New Roman"/>
              </a:rPr>
              <a:t>for recovery </a:t>
            </a:r>
            <a:r>
              <a:rPr sz="2600" dirty="0">
                <a:solidFill>
                  <a:srgbClr val="FFFFFF"/>
                </a:solidFill>
                <a:latin typeface="Times New Roman"/>
                <a:cs typeface="Times New Roman"/>
              </a:rPr>
              <a:t>of loans </a:t>
            </a:r>
            <a:r>
              <a:rPr sz="2600" spc="-5" dirty="0">
                <a:solidFill>
                  <a:srgbClr val="FFFFFF"/>
                </a:solidFill>
                <a:latin typeface="Times New Roman"/>
                <a:cs typeface="Times New Roman"/>
              </a:rPr>
              <a:t>with </a:t>
            </a:r>
            <a:r>
              <a:rPr sz="2600" spc="-635" dirty="0">
                <a:solidFill>
                  <a:srgbClr val="FFFFFF"/>
                </a:solidFill>
                <a:latin typeface="Times New Roman"/>
                <a:cs typeface="Times New Roman"/>
              </a:rPr>
              <a:t> </a:t>
            </a:r>
            <a:r>
              <a:rPr sz="2600" spc="-5" dirty="0">
                <a:solidFill>
                  <a:srgbClr val="FFFFFF"/>
                </a:solidFill>
                <a:latin typeface="Times New Roman"/>
                <a:cs typeface="Times New Roman"/>
              </a:rPr>
              <a:t>interest made from </a:t>
            </a:r>
            <a:r>
              <a:rPr sz="2600" dirty="0">
                <a:solidFill>
                  <a:srgbClr val="FFFFFF"/>
                </a:solidFill>
                <a:latin typeface="Times New Roman"/>
                <a:cs typeface="Times New Roman"/>
              </a:rPr>
              <a:t>any fund </a:t>
            </a:r>
            <a:r>
              <a:rPr sz="2600" spc="-5" dirty="0">
                <a:solidFill>
                  <a:srgbClr val="FFFFFF"/>
                </a:solidFill>
                <a:latin typeface="Times New Roman"/>
                <a:cs typeface="Times New Roman"/>
              </a:rPr>
              <a:t>constituted </a:t>
            </a:r>
            <a:r>
              <a:rPr sz="2600" dirty="0">
                <a:solidFill>
                  <a:srgbClr val="FFFFFF"/>
                </a:solidFill>
                <a:latin typeface="Times New Roman"/>
                <a:cs typeface="Times New Roman"/>
              </a:rPr>
              <a:t>for the </a:t>
            </a:r>
            <a:r>
              <a:rPr sz="2600" spc="-5" dirty="0">
                <a:solidFill>
                  <a:srgbClr val="FFFFFF"/>
                </a:solidFill>
                <a:latin typeface="Times New Roman"/>
                <a:cs typeface="Times New Roman"/>
              </a:rPr>
              <a:t>welfare </a:t>
            </a:r>
            <a:r>
              <a:rPr sz="2600" dirty="0">
                <a:solidFill>
                  <a:srgbClr val="FFFFFF"/>
                </a:solidFill>
                <a:latin typeface="Times New Roman"/>
                <a:cs typeface="Times New Roman"/>
              </a:rPr>
              <a:t>of </a:t>
            </a:r>
            <a:r>
              <a:rPr sz="2600" spc="-635" dirty="0">
                <a:solidFill>
                  <a:srgbClr val="FFFFFF"/>
                </a:solidFill>
                <a:latin typeface="Times New Roman"/>
                <a:cs typeface="Times New Roman"/>
              </a:rPr>
              <a:t> </a:t>
            </a:r>
            <a:r>
              <a:rPr sz="2600" dirty="0">
                <a:solidFill>
                  <a:srgbClr val="FFFFFF"/>
                </a:solidFill>
                <a:latin typeface="Times New Roman"/>
                <a:cs typeface="Times New Roman"/>
              </a:rPr>
              <a:t>labour</a:t>
            </a:r>
            <a:r>
              <a:rPr sz="2600" spc="-5" dirty="0">
                <a:solidFill>
                  <a:srgbClr val="FFFFFF"/>
                </a:solidFill>
                <a:latin typeface="Times New Roman"/>
                <a:cs typeface="Times New Roman"/>
              </a:rPr>
              <a:t> in accordance</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with</a:t>
            </a:r>
            <a:r>
              <a:rPr sz="2600" spc="5" dirty="0">
                <a:solidFill>
                  <a:srgbClr val="FFFFFF"/>
                </a:solidFill>
                <a:latin typeface="Times New Roman"/>
                <a:cs typeface="Times New Roman"/>
              </a:rPr>
              <a:t> </a:t>
            </a:r>
            <a:r>
              <a:rPr sz="2600" dirty="0">
                <a:solidFill>
                  <a:srgbClr val="FFFFFF"/>
                </a:solidFill>
                <a:latin typeface="Times New Roman"/>
                <a:cs typeface="Times New Roman"/>
              </a:rPr>
              <a:t>the</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rules </a:t>
            </a:r>
            <a:r>
              <a:rPr sz="2600" dirty="0">
                <a:solidFill>
                  <a:srgbClr val="FFFFFF"/>
                </a:solidFill>
                <a:latin typeface="Times New Roman"/>
                <a:cs typeface="Times New Roman"/>
              </a:rPr>
              <a:t>approved</a:t>
            </a:r>
            <a:r>
              <a:rPr sz="2600" spc="-10" dirty="0">
                <a:solidFill>
                  <a:srgbClr val="FFFFFF"/>
                </a:solidFill>
                <a:latin typeface="Times New Roman"/>
                <a:cs typeface="Times New Roman"/>
              </a:rPr>
              <a:t> </a:t>
            </a:r>
            <a:r>
              <a:rPr sz="2600" dirty="0">
                <a:solidFill>
                  <a:srgbClr val="FFFFFF"/>
                </a:solidFill>
                <a:latin typeface="Times New Roman"/>
                <a:cs typeface="Times New Roman"/>
              </a:rPr>
              <a:t>by</a:t>
            </a:r>
            <a:r>
              <a:rPr sz="2600" spc="25" dirty="0">
                <a:solidFill>
                  <a:srgbClr val="FFFFFF"/>
                </a:solidFill>
                <a:latin typeface="Times New Roman"/>
                <a:cs typeface="Times New Roman"/>
              </a:rPr>
              <a:t> </a:t>
            </a:r>
            <a:r>
              <a:rPr sz="2600" spc="-5" dirty="0">
                <a:solidFill>
                  <a:srgbClr val="FFFFFF"/>
                </a:solidFill>
                <a:latin typeface="Times New Roman"/>
                <a:cs typeface="Times New Roman"/>
              </a:rPr>
              <a:t>state </a:t>
            </a:r>
            <a:r>
              <a:rPr sz="2600" dirty="0">
                <a:solidFill>
                  <a:srgbClr val="FFFFFF"/>
                </a:solidFill>
                <a:latin typeface="Times New Roman"/>
                <a:cs typeface="Times New Roman"/>
              </a:rPr>
              <a:t> </a:t>
            </a:r>
            <a:r>
              <a:rPr sz="2600" spc="-5" dirty="0">
                <a:solidFill>
                  <a:srgbClr val="FFFFFF"/>
                </a:solidFill>
                <a:latin typeface="Times New Roman"/>
                <a:cs typeface="Times New Roman"/>
              </a:rPr>
              <a:t>Govt.</a:t>
            </a:r>
            <a:endParaRPr sz="2600">
              <a:latin typeface="Times New Roman"/>
              <a:cs typeface="Times New Roman"/>
            </a:endParaRPr>
          </a:p>
        </p:txBody>
      </p:sp>
      <p:pic>
        <p:nvPicPr>
          <p:cNvPr id="3" name="object 3"/>
          <p:cNvPicPr/>
          <p:nvPr/>
        </p:nvPicPr>
        <p:blipFill>
          <a:blip r:embed="rId2" cstate="print"/>
          <a:stretch>
            <a:fillRect/>
          </a:stretch>
        </p:blipFill>
        <p:spPr>
          <a:xfrm>
            <a:off x="280670" y="450850"/>
            <a:ext cx="8733790" cy="7010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9269" y="1482089"/>
            <a:ext cx="8001634" cy="3332479"/>
          </a:xfrm>
          <a:prstGeom prst="rect">
            <a:avLst/>
          </a:prstGeom>
        </p:spPr>
        <p:txBody>
          <a:bodyPr vert="horz" wrap="square" lIns="0" tIns="167640" rIns="0" bIns="0" rtlCol="0">
            <a:spAutoFit/>
          </a:bodyPr>
          <a:lstStyle/>
          <a:p>
            <a:pPr marL="368935" indent="-330835">
              <a:lnSpc>
                <a:spcPct val="100000"/>
              </a:lnSpc>
              <a:spcBef>
                <a:spcPts val="1320"/>
              </a:spcBef>
              <a:buClr>
                <a:srgbClr val="F2A346"/>
              </a:buClr>
              <a:buSzPct val="96153"/>
              <a:buFont typeface="Trebuchet MS"/>
              <a:buChar char="●"/>
              <a:tabLst>
                <a:tab pos="368935" algn="l"/>
                <a:tab pos="5496560" algn="l"/>
              </a:tabLst>
            </a:pPr>
            <a:r>
              <a:rPr sz="2600" dirty="0">
                <a:solidFill>
                  <a:srgbClr val="FFFFFF"/>
                </a:solidFill>
                <a:latin typeface="Times New Roman"/>
                <a:cs typeface="Times New Roman"/>
              </a:rPr>
              <a:t>Deductions </a:t>
            </a:r>
            <a:r>
              <a:rPr sz="2600" spc="-5" dirty="0">
                <a:solidFill>
                  <a:srgbClr val="FFFFFF"/>
                </a:solidFill>
                <a:latin typeface="Times New Roman"/>
                <a:cs typeface="Times New Roman"/>
              </a:rPr>
              <a:t>which</a:t>
            </a:r>
            <a:r>
              <a:rPr sz="2600" spc="15" dirty="0">
                <a:solidFill>
                  <a:srgbClr val="FFFFFF"/>
                </a:solidFill>
                <a:latin typeface="Times New Roman"/>
                <a:cs typeface="Times New Roman"/>
              </a:rPr>
              <a:t> </a:t>
            </a:r>
            <a:r>
              <a:rPr sz="2600" spc="-10" dirty="0">
                <a:solidFill>
                  <a:srgbClr val="FFFFFF"/>
                </a:solidFill>
                <a:latin typeface="Times New Roman"/>
                <a:cs typeface="Times New Roman"/>
              </a:rPr>
              <a:t>may</a:t>
            </a:r>
            <a:r>
              <a:rPr sz="2600" spc="35" dirty="0">
                <a:solidFill>
                  <a:srgbClr val="FFFFFF"/>
                </a:solidFill>
                <a:latin typeface="Times New Roman"/>
                <a:cs typeface="Times New Roman"/>
              </a:rPr>
              <a:t> </a:t>
            </a:r>
            <a:r>
              <a:rPr sz="2600" dirty="0">
                <a:solidFill>
                  <a:srgbClr val="FFFFFF"/>
                </a:solidFill>
                <a:latin typeface="Times New Roman"/>
                <a:cs typeface="Times New Roman"/>
              </a:rPr>
              <a:t>be</a:t>
            </a:r>
            <a:r>
              <a:rPr sz="2600" spc="-5" dirty="0">
                <a:solidFill>
                  <a:srgbClr val="FFFFFF"/>
                </a:solidFill>
                <a:latin typeface="Times New Roman"/>
                <a:cs typeface="Times New Roman"/>
              </a:rPr>
              <a:t> made</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from	wages</a:t>
            </a:r>
            <a:r>
              <a:rPr sz="2600" spc="-25" dirty="0">
                <a:solidFill>
                  <a:srgbClr val="FFFFFF"/>
                </a:solidFill>
                <a:latin typeface="Times New Roman"/>
                <a:cs typeface="Times New Roman"/>
              </a:rPr>
              <a:t> </a:t>
            </a:r>
            <a:r>
              <a:rPr sz="2600" spc="-5" dirty="0">
                <a:solidFill>
                  <a:srgbClr val="FFFFFF"/>
                </a:solidFill>
                <a:latin typeface="Times New Roman"/>
                <a:cs typeface="Times New Roman"/>
              </a:rPr>
              <a:t>(s.7</a:t>
            </a:r>
            <a:r>
              <a:rPr sz="2600" spc="-25" dirty="0">
                <a:solidFill>
                  <a:srgbClr val="FFFFFF"/>
                </a:solidFill>
                <a:latin typeface="Times New Roman"/>
                <a:cs typeface="Times New Roman"/>
              </a:rPr>
              <a:t> </a:t>
            </a:r>
            <a:r>
              <a:rPr sz="2600" spc="-5" dirty="0">
                <a:solidFill>
                  <a:srgbClr val="FFFFFF"/>
                </a:solidFill>
                <a:latin typeface="Times New Roman"/>
                <a:cs typeface="Times New Roman"/>
              </a:rPr>
              <a:t>to</a:t>
            </a:r>
            <a:r>
              <a:rPr sz="2600" spc="-20" dirty="0">
                <a:solidFill>
                  <a:srgbClr val="FFFFFF"/>
                </a:solidFill>
                <a:latin typeface="Times New Roman"/>
                <a:cs typeface="Times New Roman"/>
              </a:rPr>
              <a:t> </a:t>
            </a:r>
            <a:r>
              <a:rPr sz="2600" dirty="0">
                <a:solidFill>
                  <a:srgbClr val="FFFFFF"/>
                </a:solidFill>
                <a:latin typeface="Times New Roman"/>
                <a:cs typeface="Times New Roman"/>
              </a:rPr>
              <a:t>s.13)</a:t>
            </a:r>
            <a:endParaRPr sz="2600">
              <a:latin typeface="Times New Roman"/>
              <a:cs typeface="Times New Roman"/>
            </a:endParaRPr>
          </a:p>
          <a:p>
            <a:pPr marL="368935" indent="-330835">
              <a:lnSpc>
                <a:spcPct val="100000"/>
              </a:lnSpc>
              <a:spcBef>
                <a:spcPts val="1220"/>
              </a:spcBef>
              <a:buClr>
                <a:srgbClr val="F2A346"/>
              </a:buClr>
              <a:buSzPct val="96153"/>
              <a:buFont typeface="Trebuchet MS"/>
              <a:buChar char="●"/>
              <a:tabLst>
                <a:tab pos="368935" algn="l"/>
              </a:tabLst>
            </a:pPr>
            <a:r>
              <a:rPr sz="2600" spc="-5" dirty="0">
                <a:solidFill>
                  <a:srgbClr val="FFFFFF"/>
                </a:solidFill>
                <a:latin typeface="Times New Roman"/>
                <a:cs typeface="Times New Roman"/>
              </a:rPr>
              <a:t>Limit</a:t>
            </a:r>
            <a:r>
              <a:rPr sz="2600" spc="-20" dirty="0">
                <a:solidFill>
                  <a:srgbClr val="FFFFFF"/>
                </a:solidFill>
                <a:latin typeface="Times New Roman"/>
                <a:cs typeface="Times New Roman"/>
              </a:rPr>
              <a:t> </a:t>
            </a:r>
            <a:r>
              <a:rPr sz="2600" dirty="0">
                <a:solidFill>
                  <a:srgbClr val="FFFFFF"/>
                </a:solidFill>
                <a:latin typeface="Times New Roman"/>
                <a:cs typeface="Times New Roman"/>
              </a:rPr>
              <a:t>of</a:t>
            </a:r>
            <a:r>
              <a:rPr sz="2600" spc="-25" dirty="0">
                <a:solidFill>
                  <a:srgbClr val="FFFFFF"/>
                </a:solidFill>
                <a:latin typeface="Times New Roman"/>
                <a:cs typeface="Times New Roman"/>
              </a:rPr>
              <a:t> </a:t>
            </a:r>
            <a:r>
              <a:rPr sz="2600" dirty="0">
                <a:solidFill>
                  <a:srgbClr val="FFFFFF"/>
                </a:solidFill>
                <a:latin typeface="Times New Roman"/>
                <a:cs typeface="Times New Roman"/>
              </a:rPr>
              <a:t>deduction</a:t>
            </a:r>
            <a:r>
              <a:rPr sz="2600" spc="-15" dirty="0">
                <a:solidFill>
                  <a:srgbClr val="FFFFFF"/>
                </a:solidFill>
                <a:latin typeface="Times New Roman"/>
                <a:cs typeface="Times New Roman"/>
              </a:rPr>
              <a:t> </a:t>
            </a:r>
            <a:r>
              <a:rPr sz="2600" spc="-5" dirty="0">
                <a:solidFill>
                  <a:srgbClr val="FFFFFF"/>
                </a:solidFill>
                <a:latin typeface="Times New Roman"/>
                <a:cs typeface="Times New Roman"/>
              </a:rPr>
              <a:t>(s.7</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(3)</a:t>
            </a:r>
            <a:r>
              <a:rPr sz="2600" spc="-20" dirty="0">
                <a:solidFill>
                  <a:srgbClr val="FFFFFF"/>
                </a:solidFill>
                <a:latin typeface="Times New Roman"/>
                <a:cs typeface="Times New Roman"/>
              </a:rPr>
              <a:t> </a:t>
            </a:r>
            <a:r>
              <a:rPr sz="2600" dirty="0">
                <a:solidFill>
                  <a:srgbClr val="FFFFFF"/>
                </a:solidFill>
                <a:latin typeface="Times New Roman"/>
                <a:cs typeface="Times New Roman"/>
              </a:rPr>
              <a:t>)</a:t>
            </a:r>
            <a:endParaRPr sz="2600">
              <a:latin typeface="Times New Roman"/>
              <a:cs typeface="Times New Roman"/>
            </a:endParaRPr>
          </a:p>
          <a:p>
            <a:pPr marL="368935" indent="-330835">
              <a:lnSpc>
                <a:spcPct val="100000"/>
              </a:lnSpc>
              <a:spcBef>
                <a:spcPts val="1220"/>
              </a:spcBef>
              <a:buClr>
                <a:srgbClr val="F2A346"/>
              </a:buClr>
              <a:buSzPct val="96153"/>
              <a:buFont typeface="Trebuchet MS"/>
              <a:buChar char="●"/>
              <a:tabLst>
                <a:tab pos="368935" algn="l"/>
              </a:tabLst>
            </a:pPr>
            <a:r>
              <a:rPr sz="2600" spc="-5" dirty="0">
                <a:solidFill>
                  <a:srgbClr val="FFFFFF"/>
                </a:solidFill>
                <a:latin typeface="Times New Roman"/>
                <a:cs typeface="Times New Roman"/>
              </a:rPr>
              <a:t>Maintenance</a:t>
            </a:r>
            <a:r>
              <a:rPr sz="2600" spc="-10" dirty="0">
                <a:solidFill>
                  <a:srgbClr val="FFFFFF"/>
                </a:solidFill>
                <a:latin typeface="Times New Roman"/>
                <a:cs typeface="Times New Roman"/>
              </a:rPr>
              <a:t> </a:t>
            </a:r>
            <a:r>
              <a:rPr sz="2600" dirty="0">
                <a:solidFill>
                  <a:srgbClr val="FFFFFF"/>
                </a:solidFill>
                <a:latin typeface="Times New Roman"/>
                <a:cs typeface="Times New Roman"/>
              </a:rPr>
              <a:t>of</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registration (s.13-a)</a:t>
            </a:r>
            <a:endParaRPr sz="2600">
              <a:latin typeface="Times New Roman"/>
              <a:cs typeface="Times New Roman"/>
            </a:endParaRPr>
          </a:p>
          <a:p>
            <a:pPr marL="368935" indent="-330835">
              <a:lnSpc>
                <a:spcPct val="100000"/>
              </a:lnSpc>
              <a:spcBef>
                <a:spcPts val="1220"/>
              </a:spcBef>
              <a:buClr>
                <a:srgbClr val="F2A346"/>
              </a:buClr>
              <a:buSzPct val="96153"/>
              <a:buFont typeface="Trebuchet MS"/>
              <a:buChar char="●"/>
              <a:tabLst>
                <a:tab pos="368935" algn="l"/>
              </a:tabLst>
            </a:pPr>
            <a:r>
              <a:rPr sz="2600" spc="-5" dirty="0">
                <a:solidFill>
                  <a:srgbClr val="FFFFFF"/>
                </a:solidFill>
                <a:latin typeface="Times New Roman"/>
                <a:cs typeface="Times New Roman"/>
              </a:rPr>
              <a:t>Case</a:t>
            </a:r>
            <a:r>
              <a:rPr sz="2600" spc="-45" dirty="0">
                <a:solidFill>
                  <a:srgbClr val="FFFFFF"/>
                </a:solidFill>
                <a:latin typeface="Times New Roman"/>
                <a:cs typeface="Times New Roman"/>
              </a:rPr>
              <a:t> </a:t>
            </a:r>
            <a:r>
              <a:rPr sz="2600" spc="-5" dirty="0">
                <a:solidFill>
                  <a:srgbClr val="FFFFFF"/>
                </a:solidFill>
                <a:latin typeface="Times New Roman"/>
                <a:cs typeface="Times New Roman"/>
              </a:rPr>
              <a:t>law</a:t>
            </a:r>
            <a:endParaRPr sz="2600">
              <a:latin typeface="Times New Roman"/>
              <a:cs typeface="Times New Roman"/>
            </a:endParaRPr>
          </a:p>
          <a:p>
            <a:pPr marL="368935" indent="-330835">
              <a:lnSpc>
                <a:spcPct val="100000"/>
              </a:lnSpc>
              <a:spcBef>
                <a:spcPts val="1220"/>
              </a:spcBef>
              <a:buClr>
                <a:srgbClr val="F2A346"/>
              </a:buClr>
              <a:buSzPct val="96153"/>
              <a:buFont typeface="Trebuchet MS"/>
              <a:buChar char="●"/>
              <a:tabLst>
                <a:tab pos="368935" algn="l"/>
              </a:tabLst>
            </a:pPr>
            <a:r>
              <a:rPr sz="2600" spc="-5" dirty="0">
                <a:solidFill>
                  <a:srgbClr val="FFFFFF"/>
                </a:solidFill>
                <a:latin typeface="Times New Roman"/>
                <a:cs typeface="Times New Roman"/>
              </a:rPr>
              <a:t>Conclusion</a:t>
            </a:r>
            <a:endParaRPr sz="2600">
              <a:latin typeface="Times New Roman"/>
              <a:cs typeface="Times New Roman"/>
            </a:endParaRPr>
          </a:p>
          <a:p>
            <a:pPr marL="368935" indent="-330835">
              <a:lnSpc>
                <a:spcPct val="100000"/>
              </a:lnSpc>
              <a:spcBef>
                <a:spcPts val="1220"/>
              </a:spcBef>
              <a:buClr>
                <a:srgbClr val="F2A346"/>
              </a:buClr>
              <a:buSzPct val="96153"/>
              <a:buFont typeface="Trebuchet MS"/>
              <a:buChar char="●"/>
              <a:tabLst>
                <a:tab pos="368935" algn="l"/>
              </a:tabLst>
            </a:pPr>
            <a:r>
              <a:rPr sz="2600" spc="-5" dirty="0">
                <a:solidFill>
                  <a:srgbClr val="FFFFFF"/>
                </a:solidFill>
                <a:latin typeface="Times New Roman"/>
                <a:cs typeface="Times New Roman"/>
              </a:rPr>
              <a:t>References</a:t>
            </a:r>
            <a:endParaRPr sz="260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756409"/>
            <a:ext cx="7948930" cy="3467100"/>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FFFFFF"/>
                </a:solidFill>
                <a:latin typeface="Times New Roman"/>
                <a:cs typeface="Times New Roman"/>
              </a:rPr>
              <a:t>According</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to Section</a:t>
            </a:r>
            <a:r>
              <a:rPr sz="2600" dirty="0">
                <a:solidFill>
                  <a:srgbClr val="FFFFFF"/>
                </a:solidFill>
                <a:latin typeface="Times New Roman"/>
                <a:cs typeface="Times New Roman"/>
              </a:rPr>
              <a:t> 7</a:t>
            </a:r>
            <a:r>
              <a:rPr sz="2600" spc="-15" dirty="0">
                <a:solidFill>
                  <a:srgbClr val="FFFFFF"/>
                </a:solidFill>
                <a:latin typeface="Times New Roman"/>
                <a:cs typeface="Times New Roman"/>
              </a:rPr>
              <a:t> </a:t>
            </a:r>
            <a:r>
              <a:rPr sz="2600" dirty="0">
                <a:solidFill>
                  <a:srgbClr val="FFFFFF"/>
                </a:solidFill>
                <a:latin typeface="Times New Roman"/>
                <a:cs typeface="Times New Roman"/>
              </a:rPr>
              <a:t>(2)</a:t>
            </a:r>
            <a:r>
              <a:rPr sz="2600" spc="-10" dirty="0">
                <a:solidFill>
                  <a:srgbClr val="FFFFFF"/>
                </a:solidFill>
                <a:latin typeface="Times New Roman"/>
                <a:cs typeface="Times New Roman"/>
              </a:rPr>
              <a:t> (fff)</a:t>
            </a:r>
            <a:r>
              <a:rPr sz="2600" spc="-15" dirty="0">
                <a:solidFill>
                  <a:srgbClr val="FFFFFF"/>
                </a:solidFill>
                <a:latin typeface="Times New Roman"/>
                <a:cs typeface="Times New Roman"/>
              </a:rPr>
              <a:t> </a:t>
            </a:r>
            <a:r>
              <a:rPr sz="2600" dirty="0">
                <a:solidFill>
                  <a:srgbClr val="FFFFFF"/>
                </a:solidFill>
                <a:latin typeface="Times New Roman"/>
                <a:cs typeface="Times New Roman"/>
              </a:rPr>
              <a:t>–</a:t>
            </a:r>
            <a:endParaRPr sz="2600">
              <a:latin typeface="Times New Roman"/>
              <a:cs typeface="Times New Roman"/>
            </a:endParaRPr>
          </a:p>
          <a:p>
            <a:pPr marL="283845" marR="5080" indent="57150">
              <a:lnSpc>
                <a:spcPct val="149900"/>
              </a:lnSpc>
              <a:spcBef>
                <a:spcPts val="590"/>
              </a:spcBef>
              <a:tabLst>
                <a:tab pos="3949700" algn="l"/>
                <a:tab pos="5055870" algn="l"/>
              </a:tabLst>
            </a:pPr>
            <a:r>
              <a:rPr sz="2600" dirty="0">
                <a:solidFill>
                  <a:srgbClr val="FFFFFF"/>
                </a:solidFill>
                <a:latin typeface="Times New Roman"/>
                <a:cs typeface="Times New Roman"/>
              </a:rPr>
              <a:t>Deduction</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for</a:t>
            </a:r>
            <a:r>
              <a:rPr sz="2600" dirty="0">
                <a:solidFill>
                  <a:srgbClr val="FFFFFF"/>
                </a:solidFill>
                <a:latin typeface="Times New Roman"/>
                <a:cs typeface="Times New Roman"/>
              </a:rPr>
              <a:t> </a:t>
            </a:r>
            <a:r>
              <a:rPr sz="2600" spc="-5" dirty="0">
                <a:solidFill>
                  <a:srgbClr val="FFFFFF"/>
                </a:solidFill>
                <a:latin typeface="Times New Roman"/>
                <a:cs typeface="Times New Roman"/>
              </a:rPr>
              <a:t>recovery</a:t>
            </a:r>
            <a:r>
              <a:rPr sz="2600" spc="30" dirty="0">
                <a:solidFill>
                  <a:srgbClr val="FFFFFF"/>
                </a:solidFill>
                <a:latin typeface="Times New Roman"/>
                <a:cs typeface="Times New Roman"/>
              </a:rPr>
              <a:t> </a:t>
            </a:r>
            <a:r>
              <a:rPr sz="2600" dirty="0">
                <a:solidFill>
                  <a:srgbClr val="FFFFFF"/>
                </a:solidFill>
                <a:latin typeface="Times New Roman"/>
                <a:cs typeface="Times New Roman"/>
              </a:rPr>
              <a:t>of	loans </a:t>
            </a:r>
            <a:r>
              <a:rPr sz="2600" spc="-5" dirty="0">
                <a:solidFill>
                  <a:srgbClr val="FFFFFF"/>
                </a:solidFill>
                <a:latin typeface="Times New Roman"/>
                <a:cs typeface="Times New Roman"/>
              </a:rPr>
              <a:t>granted </a:t>
            </a:r>
            <a:r>
              <a:rPr sz="2600" dirty="0">
                <a:solidFill>
                  <a:srgbClr val="FFFFFF"/>
                </a:solidFill>
                <a:latin typeface="Times New Roman"/>
                <a:cs typeface="Times New Roman"/>
              </a:rPr>
              <a:t>for house </a:t>
            </a:r>
            <a:r>
              <a:rPr sz="2600" spc="5" dirty="0">
                <a:solidFill>
                  <a:srgbClr val="FFFFFF"/>
                </a:solidFill>
                <a:latin typeface="Times New Roman"/>
                <a:cs typeface="Times New Roman"/>
              </a:rPr>
              <a:t> </a:t>
            </a:r>
            <a:r>
              <a:rPr sz="2600" dirty="0">
                <a:solidFill>
                  <a:srgbClr val="FFFFFF"/>
                </a:solidFill>
                <a:latin typeface="Times New Roman"/>
                <a:cs typeface="Times New Roman"/>
              </a:rPr>
              <a:t>building and other </a:t>
            </a:r>
            <a:r>
              <a:rPr sz="2600" spc="-5" dirty="0">
                <a:solidFill>
                  <a:srgbClr val="FFFFFF"/>
                </a:solidFill>
                <a:latin typeface="Times New Roman"/>
                <a:cs typeface="Times New Roman"/>
              </a:rPr>
              <a:t>purpose shall </a:t>
            </a:r>
            <a:r>
              <a:rPr sz="2600" dirty="0">
                <a:solidFill>
                  <a:srgbClr val="FFFFFF"/>
                </a:solidFill>
                <a:latin typeface="Times New Roman"/>
                <a:cs typeface="Times New Roman"/>
              </a:rPr>
              <a:t>be subject </a:t>
            </a:r>
            <a:r>
              <a:rPr sz="2600" spc="-5" dirty="0">
                <a:solidFill>
                  <a:srgbClr val="FFFFFF"/>
                </a:solidFill>
                <a:latin typeface="Times New Roman"/>
                <a:cs typeface="Times New Roman"/>
              </a:rPr>
              <a:t>to </a:t>
            </a:r>
            <a:r>
              <a:rPr sz="2600" dirty="0">
                <a:solidFill>
                  <a:srgbClr val="FFFFFF"/>
                </a:solidFill>
                <a:latin typeface="Times New Roman"/>
                <a:cs typeface="Times New Roman"/>
              </a:rPr>
              <a:t>any </a:t>
            </a:r>
            <a:r>
              <a:rPr sz="2600" spc="-5" dirty="0">
                <a:solidFill>
                  <a:srgbClr val="FFFFFF"/>
                </a:solidFill>
                <a:latin typeface="Times New Roman"/>
                <a:cs typeface="Times New Roman"/>
              </a:rPr>
              <a:t>rules </a:t>
            </a:r>
            <a:r>
              <a:rPr sz="2600" dirty="0">
                <a:solidFill>
                  <a:srgbClr val="FFFFFF"/>
                </a:solidFill>
                <a:latin typeface="Times New Roman"/>
                <a:cs typeface="Times New Roman"/>
              </a:rPr>
              <a:t> </a:t>
            </a:r>
            <a:r>
              <a:rPr sz="2600" spc="-5" dirty="0">
                <a:solidFill>
                  <a:srgbClr val="FFFFFF"/>
                </a:solidFill>
                <a:latin typeface="Times New Roman"/>
                <a:cs typeface="Times New Roman"/>
              </a:rPr>
              <a:t>made</a:t>
            </a:r>
            <a:r>
              <a:rPr sz="2600" dirty="0">
                <a:solidFill>
                  <a:srgbClr val="FFFFFF"/>
                </a:solidFill>
                <a:latin typeface="Times New Roman"/>
                <a:cs typeface="Times New Roman"/>
              </a:rPr>
              <a:t> by</a:t>
            </a:r>
            <a:r>
              <a:rPr sz="2600" spc="35" dirty="0">
                <a:solidFill>
                  <a:srgbClr val="FFFFFF"/>
                </a:solidFill>
                <a:latin typeface="Times New Roman"/>
                <a:cs typeface="Times New Roman"/>
              </a:rPr>
              <a:t> </a:t>
            </a:r>
            <a:r>
              <a:rPr sz="2600" dirty="0">
                <a:solidFill>
                  <a:srgbClr val="FFFFFF"/>
                </a:solidFill>
                <a:latin typeface="Times New Roman"/>
                <a:cs typeface="Times New Roman"/>
              </a:rPr>
              <a:t>the</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State</a:t>
            </a:r>
            <a:r>
              <a:rPr sz="2600" spc="5" dirty="0">
                <a:solidFill>
                  <a:srgbClr val="FFFFFF"/>
                </a:solidFill>
                <a:latin typeface="Times New Roman"/>
                <a:cs typeface="Times New Roman"/>
              </a:rPr>
              <a:t> </a:t>
            </a:r>
            <a:r>
              <a:rPr sz="2600" dirty="0">
                <a:solidFill>
                  <a:srgbClr val="FFFFFF"/>
                </a:solidFill>
                <a:latin typeface="Times New Roman"/>
                <a:cs typeface="Times New Roman"/>
              </a:rPr>
              <a:t>Govt.</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regulating	</a:t>
            </a:r>
            <a:r>
              <a:rPr sz="2600" dirty="0">
                <a:solidFill>
                  <a:srgbClr val="FFFFFF"/>
                </a:solidFill>
                <a:latin typeface="Times New Roman"/>
                <a:cs typeface="Times New Roman"/>
              </a:rPr>
              <a:t>the extend </a:t>
            </a:r>
            <a:r>
              <a:rPr sz="2600" spc="-5" dirty="0">
                <a:solidFill>
                  <a:srgbClr val="FFFFFF"/>
                </a:solidFill>
                <a:latin typeface="Times New Roman"/>
                <a:cs typeface="Times New Roman"/>
              </a:rPr>
              <a:t>to </a:t>
            </a:r>
            <a:r>
              <a:rPr sz="2600" dirty="0">
                <a:solidFill>
                  <a:srgbClr val="FFFFFF"/>
                </a:solidFill>
                <a:latin typeface="Times New Roman"/>
                <a:cs typeface="Times New Roman"/>
              </a:rPr>
              <a:t>which </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such</a:t>
            </a:r>
            <a:r>
              <a:rPr sz="2600" dirty="0">
                <a:solidFill>
                  <a:srgbClr val="FFFFFF"/>
                </a:solidFill>
                <a:latin typeface="Times New Roman"/>
                <a:cs typeface="Times New Roman"/>
              </a:rPr>
              <a:t> loans</a:t>
            </a:r>
            <a:r>
              <a:rPr sz="2600" spc="-5" dirty="0">
                <a:solidFill>
                  <a:srgbClr val="FFFFFF"/>
                </a:solidFill>
                <a:latin typeface="Times New Roman"/>
                <a:cs typeface="Times New Roman"/>
              </a:rPr>
              <a:t> </a:t>
            </a:r>
            <a:r>
              <a:rPr sz="2600" spc="-10" dirty="0">
                <a:solidFill>
                  <a:srgbClr val="FFFFFF"/>
                </a:solidFill>
                <a:latin typeface="Times New Roman"/>
                <a:cs typeface="Times New Roman"/>
              </a:rPr>
              <a:t>may</a:t>
            </a:r>
            <a:r>
              <a:rPr sz="2600" spc="25" dirty="0">
                <a:solidFill>
                  <a:srgbClr val="FFFFFF"/>
                </a:solidFill>
                <a:latin typeface="Times New Roman"/>
                <a:cs typeface="Times New Roman"/>
              </a:rPr>
              <a:t> </a:t>
            </a:r>
            <a:r>
              <a:rPr sz="2600" dirty="0">
                <a:solidFill>
                  <a:srgbClr val="FFFFFF"/>
                </a:solidFill>
                <a:latin typeface="Times New Roman"/>
                <a:cs typeface="Times New Roman"/>
              </a:rPr>
              <a:t>be</a:t>
            </a:r>
            <a:r>
              <a:rPr sz="2600" spc="-10" dirty="0">
                <a:solidFill>
                  <a:srgbClr val="FFFFFF"/>
                </a:solidFill>
                <a:latin typeface="Times New Roman"/>
                <a:cs typeface="Times New Roman"/>
              </a:rPr>
              <a:t> </a:t>
            </a:r>
            <a:r>
              <a:rPr sz="2600" dirty="0">
                <a:solidFill>
                  <a:srgbClr val="FFFFFF"/>
                </a:solidFill>
                <a:latin typeface="Times New Roman"/>
                <a:cs typeface="Times New Roman"/>
              </a:rPr>
              <a:t>granted and</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the</a:t>
            </a:r>
            <a:r>
              <a:rPr sz="2600" spc="-15" dirty="0">
                <a:solidFill>
                  <a:srgbClr val="FFFFFF"/>
                </a:solidFill>
                <a:latin typeface="Times New Roman"/>
                <a:cs typeface="Times New Roman"/>
              </a:rPr>
              <a:t> </a:t>
            </a:r>
            <a:r>
              <a:rPr sz="2600" spc="-5" dirty="0">
                <a:solidFill>
                  <a:srgbClr val="FFFFFF"/>
                </a:solidFill>
                <a:latin typeface="Times New Roman"/>
                <a:cs typeface="Times New Roman"/>
              </a:rPr>
              <a:t>rate </a:t>
            </a:r>
            <a:r>
              <a:rPr sz="2600" dirty="0">
                <a:solidFill>
                  <a:srgbClr val="FFFFFF"/>
                </a:solidFill>
                <a:latin typeface="Times New Roman"/>
                <a:cs typeface="Times New Roman"/>
              </a:rPr>
              <a:t>of</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interest</a:t>
            </a:r>
            <a:r>
              <a:rPr sz="2600" spc="-15" dirty="0">
                <a:solidFill>
                  <a:srgbClr val="FFFFFF"/>
                </a:solidFill>
                <a:latin typeface="Times New Roman"/>
                <a:cs typeface="Times New Roman"/>
              </a:rPr>
              <a:t> </a:t>
            </a:r>
            <a:r>
              <a:rPr sz="2600" dirty="0">
                <a:solidFill>
                  <a:srgbClr val="FFFFFF"/>
                </a:solidFill>
                <a:latin typeface="Times New Roman"/>
                <a:cs typeface="Times New Roman"/>
              </a:rPr>
              <a:t>payable </a:t>
            </a:r>
            <a:r>
              <a:rPr sz="2600" spc="-635" dirty="0">
                <a:solidFill>
                  <a:srgbClr val="FFFFFF"/>
                </a:solidFill>
                <a:latin typeface="Times New Roman"/>
                <a:cs typeface="Times New Roman"/>
              </a:rPr>
              <a:t> </a:t>
            </a:r>
            <a:r>
              <a:rPr sz="2600" spc="-5" dirty="0">
                <a:solidFill>
                  <a:srgbClr val="FFFFFF"/>
                </a:solidFill>
                <a:latin typeface="Times New Roman"/>
                <a:cs typeface="Times New Roman"/>
              </a:rPr>
              <a:t>thereon</a:t>
            </a:r>
            <a:endParaRPr sz="2600">
              <a:latin typeface="Times New Roman"/>
              <a:cs typeface="Times New Roman"/>
            </a:endParaRPr>
          </a:p>
        </p:txBody>
      </p:sp>
      <p:pic>
        <p:nvPicPr>
          <p:cNvPr id="3" name="object 3"/>
          <p:cNvPicPr/>
          <p:nvPr/>
        </p:nvPicPr>
        <p:blipFill>
          <a:blip r:embed="rId2" cstate="print"/>
          <a:stretch>
            <a:fillRect/>
          </a:stretch>
        </p:blipFill>
        <p:spPr>
          <a:xfrm>
            <a:off x="450850" y="146050"/>
            <a:ext cx="8242300" cy="12319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7719" y="1559559"/>
            <a:ext cx="7652384" cy="1805939"/>
          </a:xfrm>
          <a:prstGeom prst="rect">
            <a:avLst/>
          </a:prstGeom>
        </p:spPr>
        <p:txBody>
          <a:bodyPr vert="horz" wrap="square" lIns="0" tIns="12065" rIns="0" bIns="0" rtlCol="0">
            <a:spAutoFit/>
          </a:bodyPr>
          <a:lstStyle/>
          <a:p>
            <a:pPr marL="12700" marR="5080" indent="57150">
              <a:lnSpc>
                <a:spcPct val="149800"/>
              </a:lnSpc>
              <a:spcBef>
                <a:spcPts val="95"/>
              </a:spcBef>
            </a:pPr>
            <a:r>
              <a:rPr sz="2600" dirty="0"/>
              <a:t>Income</a:t>
            </a:r>
            <a:r>
              <a:rPr sz="2600" spc="-10" dirty="0"/>
              <a:t> </a:t>
            </a:r>
            <a:r>
              <a:rPr sz="2600" spc="-5" dirty="0"/>
              <a:t>tax</a:t>
            </a:r>
            <a:r>
              <a:rPr sz="2600" spc="5" dirty="0"/>
              <a:t> </a:t>
            </a:r>
            <a:r>
              <a:rPr sz="2600" dirty="0"/>
              <a:t>payable</a:t>
            </a:r>
            <a:r>
              <a:rPr sz="2600" spc="-5" dirty="0"/>
              <a:t> </a:t>
            </a:r>
            <a:r>
              <a:rPr sz="2600" dirty="0"/>
              <a:t>by</a:t>
            </a:r>
            <a:r>
              <a:rPr sz="2600" spc="25" dirty="0"/>
              <a:t> </a:t>
            </a:r>
            <a:r>
              <a:rPr sz="2600" dirty="0"/>
              <a:t>the</a:t>
            </a:r>
            <a:r>
              <a:rPr sz="2600" spc="-10" dirty="0"/>
              <a:t> </a:t>
            </a:r>
            <a:r>
              <a:rPr sz="2600" dirty="0"/>
              <a:t>employed</a:t>
            </a:r>
            <a:r>
              <a:rPr sz="2600" spc="5" dirty="0"/>
              <a:t> </a:t>
            </a:r>
            <a:r>
              <a:rPr sz="2600" spc="-5" dirty="0"/>
              <a:t>person can </a:t>
            </a:r>
            <a:r>
              <a:rPr sz="2600" dirty="0"/>
              <a:t>be </a:t>
            </a:r>
            <a:r>
              <a:rPr sz="2600" spc="5" dirty="0"/>
              <a:t> </a:t>
            </a:r>
            <a:r>
              <a:rPr sz="2600" dirty="0"/>
              <a:t>deducted </a:t>
            </a:r>
            <a:r>
              <a:rPr sz="2600" spc="-5" dirty="0"/>
              <a:t>from </a:t>
            </a:r>
            <a:r>
              <a:rPr sz="2600" dirty="0"/>
              <a:t>wages </a:t>
            </a:r>
            <a:r>
              <a:rPr sz="2600" spc="-5" dirty="0"/>
              <a:t>to </a:t>
            </a:r>
            <a:r>
              <a:rPr sz="2600" dirty="0"/>
              <a:t>him by the employer and </a:t>
            </a:r>
            <a:r>
              <a:rPr sz="2600" spc="-5" dirty="0"/>
              <a:t>amount </a:t>
            </a:r>
            <a:r>
              <a:rPr sz="2600" spc="-635" dirty="0"/>
              <a:t> </a:t>
            </a:r>
            <a:r>
              <a:rPr sz="2600" spc="-5" dirty="0"/>
              <a:t>is</a:t>
            </a:r>
            <a:r>
              <a:rPr sz="2600" spc="-20" dirty="0"/>
              <a:t> </a:t>
            </a:r>
            <a:r>
              <a:rPr sz="2600" spc="-5" dirty="0"/>
              <a:t>recovered</a:t>
            </a:r>
            <a:r>
              <a:rPr sz="2600" spc="5" dirty="0"/>
              <a:t> </a:t>
            </a:r>
            <a:r>
              <a:rPr sz="2600" spc="-5" dirty="0"/>
              <a:t>in</a:t>
            </a:r>
            <a:r>
              <a:rPr sz="2600" spc="5" dirty="0"/>
              <a:t> </a:t>
            </a:r>
            <a:r>
              <a:rPr sz="2600" dirty="0"/>
              <a:t>12 </a:t>
            </a:r>
            <a:r>
              <a:rPr sz="2600" spc="-5" dirty="0"/>
              <a:t>months employment.</a:t>
            </a:r>
            <a:endParaRPr sz="2600"/>
          </a:p>
        </p:txBody>
      </p:sp>
      <p:sp>
        <p:nvSpPr>
          <p:cNvPr id="3" name="object 3"/>
          <p:cNvSpPr txBox="1"/>
          <p:nvPr/>
        </p:nvSpPr>
        <p:spPr>
          <a:xfrm>
            <a:off x="775969" y="3629659"/>
            <a:ext cx="7588250" cy="2310130"/>
          </a:xfrm>
          <a:prstGeom prst="rect">
            <a:avLst/>
          </a:prstGeom>
        </p:spPr>
        <p:txBody>
          <a:bodyPr vert="horz" wrap="square" lIns="0" tIns="12700" rIns="0" bIns="0" rtlCol="0">
            <a:spAutoFit/>
          </a:bodyPr>
          <a:lstStyle/>
          <a:p>
            <a:pPr marL="12700">
              <a:lnSpc>
                <a:spcPct val="100000"/>
              </a:lnSpc>
              <a:spcBef>
                <a:spcPts val="100"/>
              </a:spcBef>
              <a:tabLst>
                <a:tab pos="2101850" algn="l"/>
              </a:tabLst>
            </a:pPr>
            <a:r>
              <a:rPr sz="2800" b="1" dirty="0">
                <a:solidFill>
                  <a:srgbClr val="FFFFFF"/>
                </a:solidFill>
                <a:latin typeface="Times New Roman"/>
                <a:cs typeface="Times New Roman"/>
              </a:rPr>
              <a:t>9.</a:t>
            </a:r>
            <a:r>
              <a:rPr sz="2800" b="1" spc="-15" dirty="0">
                <a:solidFill>
                  <a:srgbClr val="FFFFFF"/>
                </a:solidFill>
                <a:latin typeface="Times New Roman"/>
                <a:cs typeface="Times New Roman"/>
              </a:rPr>
              <a:t> </a:t>
            </a:r>
            <a:r>
              <a:rPr sz="2800" b="1" u="heavy" spc="-5" dirty="0">
                <a:solidFill>
                  <a:srgbClr val="FFFFFF"/>
                </a:solidFill>
                <a:uFill>
                  <a:solidFill>
                    <a:srgbClr val="FFFFFF"/>
                  </a:solidFill>
                </a:uFill>
                <a:latin typeface="Times New Roman"/>
                <a:cs typeface="Times New Roman"/>
              </a:rPr>
              <a:t>Deduction	By</a:t>
            </a:r>
            <a:r>
              <a:rPr sz="2800" b="1" u="heavy" spc="-15" dirty="0">
                <a:solidFill>
                  <a:srgbClr val="FFFFFF"/>
                </a:solidFill>
                <a:uFill>
                  <a:solidFill>
                    <a:srgbClr val="FFFFFF"/>
                  </a:solidFill>
                </a:uFill>
                <a:latin typeface="Times New Roman"/>
                <a:cs typeface="Times New Roman"/>
              </a:rPr>
              <a:t> </a:t>
            </a:r>
            <a:r>
              <a:rPr sz="2800" b="1" u="heavy" spc="-10" dirty="0">
                <a:solidFill>
                  <a:srgbClr val="FFFFFF"/>
                </a:solidFill>
                <a:uFill>
                  <a:solidFill>
                    <a:srgbClr val="FFFFFF"/>
                  </a:solidFill>
                </a:uFill>
                <a:latin typeface="Times New Roman"/>
                <a:cs typeface="Times New Roman"/>
              </a:rPr>
              <a:t>Order </a:t>
            </a:r>
            <a:r>
              <a:rPr sz="2800" b="1" u="heavy" spc="-5" dirty="0">
                <a:solidFill>
                  <a:srgbClr val="FFFFFF"/>
                </a:solidFill>
                <a:uFill>
                  <a:solidFill>
                    <a:srgbClr val="FFFFFF"/>
                  </a:solidFill>
                </a:uFill>
                <a:latin typeface="Times New Roman"/>
                <a:cs typeface="Times New Roman"/>
              </a:rPr>
              <a:t>Of</a:t>
            </a:r>
            <a:r>
              <a:rPr sz="2800" b="1" u="heavy" spc="-10" dirty="0">
                <a:solidFill>
                  <a:srgbClr val="FFFFFF"/>
                </a:solidFill>
                <a:uFill>
                  <a:solidFill>
                    <a:srgbClr val="FFFFFF"/>
                  </a:solidFill>
                </a:uFill>
                <a:latin typeface="Times New Roman"/>
                <a:cs typeface="Times New Roman"/>
              </a:rPr>
              <a:t> </a:t>
            </a:r>
            <a:r>
              <a:rPr sz="2800" b="1" u="heavy" spc="-5" dirty="0">
                <a:solidFill>
                  <a:srgbClr val="FFFFFF"/>
                </a:solidFill>
                <a:uFill>
                  <a:solidFill>
                    <a:srgbClr val="FFFFFF"/>
                  </a:solidFill>
                </a:uFill>
                <a:latin typeface="Times New Roman"/>
                <a:cs typeface="Times New Roman"/>
              </a:rPr>
              <a:t>Court[</a:t>
            </a:r>
            <a:r>
              <a:rPr sz="2800" b="1" u="heavy" spc="-15" dirty="0">
                <a:solidFill>
                  <a:srgbClr val="FFFFFF"/>
                </a:solidFill>
                <a:uFill>
                  <a:solidFill>
                    <a:srgbClr val="FFFFFF"/>
                  </a:solidFill>
                </a:uFill>
                <a:latin typeface="Times New Roman"/>
                <a:cs typeface="Times New Roman"/>
              </a:rPr>
              <a:t> </a:t>
            </a:r>
            <a:r>
              <a:rPr sz="2800" b="1" u="heavy" spc="-5" dirty="0">
                <a:solidFill>
                  <a:srgbClr val="FFFFFF"/>
                </a:solidFill>
                <a:uFill>
                  <a:solidFill>
                    <a:srgbClr val="FFFFFF"/>
                  </a:solidFill>
                </a:uFill>
                <a:latin typeface="Times New Roman"/>
                <a:cs typeface="Times New Roman"/>
              </a:rPr>
              <a:t>Section</a:t>
            </a:r>
            <a:r>
              <a:rPr sz="2800" b="1" u="heavy" dirty="0">
                <a:solidFill>
                  <a:srgbClr val="FFFFFF"/>
                </a:solidFill>
                <a:uFill>
                  <a:solidFill>
                    <a:srgbClr val="FFFFFF"/>
                  </a:solidFill>
                </a:uFill>
                <a:latin typeface="Times New Roman"/>
                <a:cs typeface="Times New Roman"/>
              </a:rPr>
              <a:t> </a:t>
            </a:r>
            <a:r>
              <a:rPr sz="2800" b="1" u="heavy" spc="-5" dirty="0">
                <a:solidFill>
                  <a:srgbClr val="FFFFFF"/>
                </a:solidFill>
                <a:uFill>
                  <a:solidFill>
                    <a:srgbClr val="FFFFFF"/>
                  </a:solidFill>
                </a:uFill>
                <a:latin typeface="Times New Roman"/>
                <a:cs typeface="Times New Roman"/>
              </a:rPr>
              <a:t>7(2)(h)]</a:t>
            </a:r>
            <a:endParaRPr sz="2800">
              <a:latin typeface="Times New Roman"/>
              <a:cs typeface="Times New Roman"/>
            </a:endParaRPr>
          </a:p>
          <a:p>
            <a:pPr marL="43815" marR="228600" indent="-25400">
              <a:lnSpc>
                <a:spcPct val="150000"/>
              </a:lnSpc>
              <a:spcBef>
                <a:spcPts val="590"/>
              </a:spcBef>
              <a:tabLst>
                <a:tab pos="887094" algn="l"/>
                <a:tab pos="3477895" algn="l"/>
              </a:tabLst>
            </a:pPr>
            <a:r>
              <a:rPr sz="2600" dirty="0">
                <a:solidFill>
                  <a:srgbClr val="FFFFFF"/>
                </a:solidFill>
                <a:latin typeface="Times New Roman"/>
                <a:cs typeface="Times New Roman"/>
              </a:rPr>
              <a:t>Deduction</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required</a:t>
            </a:r>
            <a:r>
              <a:rPr sz="2600" spc="15" dirty="0">
                <a:solidFill>
                  <a:srgbClr val="FFFFFF"/>
                </a:solidFill>
                <a:latin typeface="Times New Roman"/>
                <a:cs typeface="Times New Roman"/>
              </a:rPr>
              <a:t> </a:t>
            </a:r>
            <a:r>
              <a:rPr sz="2600" spc="-5" dirty="0">
                <a:solidFill>
                  <a:srgbClr val="FFFFFF"/>
                </a:solidFill>
                <a:latin typeface="Times New Roman"/>
                <a:cs typeface="Times New Roman"/>
              </a:rPr>
              <a:t>to</a:t>
            </a:r>
            <a:r>
              <a:rPr sz="2600" dirty="0">
                <a:solidFill>
                  <a:srgbClr val="FFFFFF"/>
                </a:solidFill>
                <a:latin typeface="Times New Roman"/>
                <a:cs typeface="Times New Roman"/>
              </a:rPr>
              <a:t> be	</a:t>
            </a:r>
            <a:r>
              <a:rPr sz="2600" spc="-5" dirty="0">
                <a:solidFill>
                  <a:srgbClr val="FFFFFF"/>
                </a:solidFill>
                <a:latin typeface="Times New Roman"/>
                <a:cs typeface="Times New Roman"/>
              </a:rPr>
              <a:t>made</a:t>
            </a:r>
            <a:r>
              <a:rPr sz="2600" spc="-20" dirty="0">
                <a:solidFill>
                  <a:srgbClr val="FFFFFF"/>
                </a:solidFill>
                <a:latin typeface="Times New Roman"/>
                <a:cs typeface="Times New Roman"/>
              </a:rPr>
              <a:t> </a:t>
            </a:r>
            <a:r>
              <a:rPr sz="2600" dirty="0">
                <a:solidFill>
                  <a:srgbClr val="FFFFFF"/>
                </a:solidFill>
                <a:latin typeface="Times New Roman"/>
                <a:cs typeface="Times New Roman"/>
              </a:rPr>
              <a:t>by</a:t>
            </a:r>
            <a:r>
              <a:rPr sz="2600" spc="15" dirty="0">
                <a:solidFill>
                  <a:srgbClr val="FFFFFF"/>
                </a:solidFill>
                <a:latin typeface="Times New Roman"/>
                <a:cs typeface="Times New Roman"/>
              </a:rPr>
              <a:t> </a:t>
            </a:r>
            <a:r>
              <a:rPr sz="2600" spc="-5" dirty="0">
                <a:solidFill>
                  <a:srgbClr val="FFFFFF"/>
                </a:solidFill>
                <a:latin typeface="Times New Roman"/>
                <a:cs typeface="Times New Roman"/>
              </a:rPr>
              <a:t>order</a:t>
            </a:r>
            <a:r>
              <a:rPr sz="2600" spc="-15" dirty="0">
                <a:solidFill>
                  <a:srgbClr val="FFFFFF"/>
                </a:solidFill>
                <a:latin typeface="Times New Roman"/>
                <a:cs typeface="Times New Roman"/>
              </a:rPr>
              <a:t> </a:t>
            </a:r>
            <a:r>
              <a:rPr sz="2600" dirty="0">
                <a:solidFill>
                  <a:srgbClr val="FFFFFF"/>
                </a:solidFill>
                <a:latin typeface="Times New Roman"/>
                <a:cs typeface="Times New Roman"/>
              </a:rPr>
              <a:t>of</a:t>
            </a:r>
            <a:r>
              <a:rPr sz="2600" spc="-10" dirty="0">
                <a:solidFill>
                  <a:srgbClr val="FFFFFF"/>
                </a:solidFill>
                <a:latin typeface="Times New Roman"/>
                <a:cs typeface="Times New Roman"/>
              </a:rPr>
              <a:t> </a:t>
            </a:r>
            <a:r>
              <a:rPr sz="2600" dirty="0">
                <a:solidFill>
                  <a:srgbClr val="FFFFFF"/>
                </a:solidFill>
                <a:latin typeface="Times New Roman"/>
                <a:cs typeface="Times New Roman"/>
              </a:rPr>
              <a:t>the</a:t>
            </a:r>
            <a:r>
              <a:rPr sz="2600" spc="-15" dirty="0">
                <a:solidFill>
                  <a:srgbClr val="FFFFFF"/>
                </a:solidFill>
                <a:latin typeface="Times New Roman"/>
                <a:cs typeface="Times New Roman"/>
              </a:rPr>
              <a:t> </a:t>
            </a:r>
            <a:r>
              <a:rPr sz="2600" dirty="0">
                <a:solidFill>
                  <a:srgbClr val="FFFFFF"/>
                </a:solidFill>
                <a:latin typeface="Times New Roman"/>
                <a:cs typeface="Times New Roman"/>
              </a:rPr>
              <a:t>court</a:t>
            </a:r>
            <a:r>
              <a:rPr sz="2600" spc="-20" dirty="0">
                <a:solidFill>
                  <a:srgbClr val="FFFFFF"/>
                </a:solidFill>
                <a:latin typeface="Times New Roman"/>
                <a:cs typeface="Times New Roman"/>
              </a:rPr>
              <a:t> </a:t>
            </a:r>
            <a:r>
              <a:rPr sz="2600" dirty="0">
                <a:solidFill>
                  <a:srgbClr val="FFFFFF"/>
                </a:solidFill>
                <a:latin typeface="Times New Roman"/>
                <a:cs typeface="Times New Roman"/>
              </a:rPr>
              <a:t>or </a:t>
            </a:r>
            <a:r>
              <a:rPr sz="2600" spc="-635" dirty="0">
                <a:solidFill>
                  <a:srgbClr val="FFFFFF"/>
                </a:solidFill>
                <a:latin typeface="Times New Roman"/>
                <a:cs typeface="Times New Roman"/>
              </a:rPr>
              <a:t> </a:t>
            </a:r>
            <a:r>
              <a:rPr sz="2600" dirty="0">
                <a:solidFill>
                  <a:srgbClr val="FFFFFF"/>
                </a:solidFill>
                <a:latin typeface="Times New Roman"/>
                <a:cs typeface="Times New Roman"/>
              </a:rPr>
              <a:t>other	</a:t>
            </a:r>
            <a:r>
              <a:rPr sz="2600" spc="-5" dirty="0">
                <a:solidFill>
                  <a:srgbClr val="FFFFFF"/>
                </a:solidFill>
                <a:latin typeface="Times New Roman"/>
                <a:cs typeface="Times New Roman"/>
              </a:rPr>
              <a:t>authority</a:t>
            </a:r>
            <a:r>
              <a:rPr sz="2600" spc="15" dirty="0">
                <a:solidFill>
                  <a:srgbClr val="FFFFFF"/>
                </a:solidFill>
                <a:latin typeface="Times New Roman"/>
                <a:cs typeface="Times New Roman"/>
              </a:rPr>
              <a:t> </a:t>
            </a:r>
            <a:r>
              <a:rPr sz="2600" spc="-5" dirty="0">
                <a:solidFill>
                  <a:srgbClr val="FFFFFF"/>
                </a:solidFill>
                <a:latin typeface="Times New Roman"/>
                <a:cs typeface="Times New Roman"/>
              </a:rPr>
              <a:t>competent to</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make such</a:t>
            </a:r>
            <a:r>
              <a:rPr sz="2600" spc="5" dirty="0">
                <a:solidFill>
                  <a:srgbClr val="FFFFFF"/>
                </a:solidFill>
                <a:latin typeface="Times New Roman"/>
                <a:cs typeface="Times New Roman"/>
              </a:rPr>
              <a:t> </a:t>
            </a:r>
            <a:r>
              <a:rPr sz="2600" dirty="0">
                <a:solidFill>
                  <a:srgbClr val="FFFFFF"/>
                </a:solidFill>
                <a:latin typeface="Times New Roman"/>
                <a:cs typeface="Times New Roman"/>
              </a:rPr>
              <a:t>order</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may</a:t>
            </a:r>
            <a:r>
              <a:rPr sz="2600" spc="25" dirty="0">
                <a:solidFill>
                  <a:srgbClr val="FFFFFF"/>
                </a:solidFill>
                <a:latin typeface="Times New Roman"/>
                <a:cs typeface="Times New Roman"/>
              </a:rPr>
              <a:t> </a:t>
            </a:r>
            <a:r>
              <a:rPr sz="2600" dirty="0">
                <a:solidFill>
                  <a:srgbClr val="FFFFFF"/>
                </a:solidFill>
                <a:latin typeface="Times New Roman"/>
                <a:cs typeface="Times New Roman"/>
              </a:rPr>
              <a:t>be </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made</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from</a:t>
            </a:r>
            <a:r>
              <a:rPr sz="2600" spc="-15" dirty="0">
                <a:solidFill>
                  <a:srgbClr val="FFFFFF"/>
                </a:solidFill>
                <a:latin typeface="Times New Roman"/>
                <a:cs typeface="Times New Roman"/>
              </a:rPr>
              <a:t> </a:t>
            </a:r>
            <a:r>
              <a:rPr sz="2600" dirty="0">
                <a:solidFill>
                  <a:srgbClr val="FFFFFF"/>
                </a:solidFill>
                <a:latin typeface="Times New Roman"/>
                <a:cs typeface="Times New Roman"/>
              </a:rPr>
              <a:t>the</a:t>
            </a:r>
            <a:r>
              <a:rPr sz="2600" spc="-10" dirty="0">
                <a:solidFill>
                  <a:srgbClr val="FFFFFF"/>
                </a:solidFill>
                <a:latin typeface="Times New Roman"/>
                <a:cs typeface="Times New Roman"/>
              </a:rPr>
              <a:t> </a:t>
            </a:r>
            <a:r>
              <a:rPr sz="2600" dirty="0">
                <a:solidFill>
                  <a:srgbClr val="FFFFFF"/>
                </a:solidFill>
                <a:latin typeface="Times New Roman"/>
                <a:cs typeface="Times New Roman"/>
              </a:rPr>
              <a:t>wages</a:t>
            </a:r>
            <a:r>
              <a:rPr sz="2600" spc="-15" dirty="0">
                <a:solidFill>
                  <a:srgbClr val="FFFFFF"/>
                </a:solidFill>
                <a:latin typeface="Times New Roman"/>
                <a:cs typeface="Times New Roman"/>
              </a:rPr>
              <a:t> </a:t>
            </a:r>
            <a:r>
              <a:rPr sz="2600" dirty="0">
                <a:solidFill>
                  <a:srgbClr val="FFFFFF"/>
                </a:solidFill>
                <a:latin typeface="Times New Roman"/>
                <a:cs typeface="Times New Roman"/>
              </a:rPr>
              <a:t>of</a:t>
            </a:r>
            <a:r>
              <a:rPr sz="2600" spc="-15" dirty="0">
                <a:solidFill>
                  <a:srgbClr val="FFFFFF"/>
                </a:solidFill>
                <a:latin typeface="Times New Roman"/>
                <a:cs typeface="Times New Roman"/>
              </a:rPr>
              <a:t> </a:t>
            </a:r>
            <a:r>
              <a:rPr sz="2600" dirty="0">
                <a:solidFill>
                  <a:srgbClr val="FFFFFF"/>
                </a:solidFill>
                <a:latin typeface="Times New Roman"/>
                <a:cs typeface="Times New Roman"/>
              </a:rPr>
              <a:t>employed</a:t>
            </a:r>
            <a:r>
              <a:rPr sz="2600" spc="5" dirty="0">
                <a:solidFill>
                  <a:srgbClr val="FFFFFF"/>
                </a:solidFill>
                <a:latin typeface="Times New Roman"/>
                <a:cs typeface="Times New Roman"/>
              </a:rPr>
              <a:t> </a:t>
            </a:r>
            <a:r>
              <a:rPr sz="2600" dirty="0">
                <a:solidFill>
                  <a:srgbClr val="FFFFFF"/>
                </a:solidFill>
                <a:latin typeface="Times New Roman"/>
                <a:cs typeface="Times New Roman"/>
              </a:rPr>
              <a:t>person.</a:t>
            </a:r>
            <a:endParaRPr sz="2600">
              <a:latin typeface="Times New Roman"/>
              <a:cs typeface="Times New Roman"/>
            </a:endParaRPr>
          </a:p>
        </p:txBody>
      </p:sp>
      <p:pic>
        <p:nvPicPr>
          <p:cNvPr id="4" name="object 4"/>
          <p:cNvPicPr/>
          <p:nvPr/>
        </p:nvPicPr>
        <p:blipFill>
          <a:blip r:embed="rId2" cstate="print"/>
          <a:stretch>
            <a:fillRect/>
          </a:stretch>
        </p:blipFill>
        <p:spPr>
          <a:xfrm>
            <a:off x="378459" y="450850"/>
            <a:ext cx="8242300" cy="7747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1040" y="1559559"/>
            <a:ext cx="7679055" cy="3069590"/>
          </a:xfrm>
          <a:prstGeom prst="rect">
            <a:avLst/>
          </a:prstGeom>
        </p:spPr>
        <p:txBody>
          <a:bodyPr vert="horz" wrap="square" lIns="0" tIns="12065" rIns="0" bIns="0" rtlCol="0">
            <a:spAutoFit/>
          </a:bodyPr>
          <a:lstStyle/>
          <a:p>
            <a:pPr marL="118745" marR="5080" indent="-106680">
              <a:lnSpc>
                <a:spcPct val="149800"/>
              </a:lnSpc>
              <a:spcBef>
                <a:spcPts val="95"/>
              </a:spcBef>
              <a:buChar char="-"/>
              <a:tabLst>
                <a:tab pos="205104" algn="l"/>
              </a:tabLst>
            </a:pPr>
            <a:r>
              <a:rPr sz="2600" spc="-5" dirty="0"/>
              <a:t>Deduction </a:t>
            </a:r>
            <a:r>
              <a:rPr sz="2600" dirty="0"/>
              <a:t>for payments </a:t>
            </a:r>
            <a:r>
              <a:rPr sz="2600" spc="-5" dirty="0"/>
              <a:t>to co-operative societies </a:t>
            </a:r>
            <a:r>
              <a:rPr sz="2600" dirty="0"/>
              <a:t>of </a:t>
            </a:r>
            <a:r>
              <a:rPr sz="2600" spc="5" dirty="0"/>
              <a:t> </a:t>
            </a:r>
            <a:r>
              <a:rPr sz="2600" dirty="0"/>
              <a:t>advance</a:t>
            </a:r>
            <a:r>
              <a:rPr sz="2600" spc="-5" dirty="0"/>
              <a:t> from</a:t>
            </a:r>
            <a:r>
              <a:rPr sz="2600" dirty="0"/>
              <a:t> any</a:t>
            </a:r>
            <a:r>
              <a:rPr sz="2600" spc="30" dirty="0"/>
              <a:t> </a:t>
            </a:r>
            <a:r>
              <a:rPr sz="2600" spc="-5" dirty="0"/>
              <a:t>provident</a:t>
            </a:r>
            <a:r>
              <a:rPr sz="2600" dirty="0"/>
              <a:t> fund</a:t>
            </a:r>
            <a:r>
              <a:rPr sz="2600" spc="5" dirty="0"/>
              <a:t> </a:t>
            </a:r>
            <a:r>
              <a:rPr sz="2600" spc="-5" dirty="0"/>
              <a:t>which</a:t>
            </a:r>
            <a:r>
              <a:rPr sz="2600" spc="10" dirty="0"/>
              <a:t> </a:t>
            </a:r>
            <a:r>
              <a:rPr sz="2600" spc="-5" dirty="0"/>
              <a:t>is</a:t>
            </a:r>
            <a:r>
              <a:rPr sz="2600" spc="-15" dirty="0"/>
              <a:t> </a:t>
            </a:r>
            <a:r>
              <a:rPr sz="2600" spc="-5" dirty="0"/>
              <a:t>recognized</a:t>
            </a:r>
            <a:r>
              <a:rPr sz="2600" spc="5" dirty="0"/>
              <a:t> </a:t>
            </a:r>
            <a:r>
              <a:rPr sz="2600" dirty="0"/>
              <a:t>by </a:t>
            </a:r>
            <a:r>
              <a:rPr sz="2600" spc="-635" dirty="0"/>
              <a:t> </a:t>
            </a:r>
            <a:r>
              <a:rPr sz="2600" dirty="0"/>
              <a:t>Provident</a:t>
            </a:r>
            <a:r>
              <a:rPr sz="2600" spc="-10" dirty="0"/>
              <a:t> </a:t>
            </a:r>
            <a:r>
              <a:rPr sz="2600" dirty="0"/>
              <a:t>Fund</a:t>
            </a:r>
            <a:r>
              <a:rPr sz="2600" spc="5" dirty="0"/>
              <a:t> </a:t>
            </a:r>
            <a:r>
              <a:rPr sz="2600" spc="-5" dirty="0"/>
              <a:t>Act</a:t>
            </a:r>
            <a:r>
              <a:rPr sz="2600" spc="-15" dirty="0"/>
              <a:t> </a:t>
            </a:r>
            <a:r>
              <a:rPr sz="2600" dirty="0"/>
              <a:t>1925 or</a:t>
            </a:r>
            <a:r>
              <a:rPr sz="2600" spc="-15" dirty="0"/>
              <a:t> </a:t>
            </a:r>
            <a:r>
              <a:rPr sz="2600" dirty="0"/>
              <a:t>approved</a:t>
            </a:r>
            <a:r>
              <a:rPr sz="2600" spc="5" dirty="0"/>
              <a:t> </a:t>
            </a:r>
            <a:r>
              <a:rPr sz="2600" dirty="0"/>
              <a:t>by</a:t>
            </a:r>
            <a:r>
              <a:rPr sz="2600" spc="25" dirty="0"/>
              <a:t> </a:t>
            </a:r>
            <a:r>
              <a:rPr sz="2600" spc="-5" dirty="0"/>
              <a:t>the</a:t>
            </a:r>
            <a:r>
              <a:rPr sz="2600" spc="-10" dirty="0"/>
              <a:t> </a:t>
            </a:r>
            <a:r>
              <a:rPr sz="2600" spc="-5" dirty="0"/>
              <a:t>State Govt.</a:t>
            </a:r>
            <a:endParaRPr sz="2600"/>
          </a:p>
          <a:p>
            <a:pPr marL="118745" marR="318135" indent="-106680">
              <a:lnSpc>
                <a:spcPct val="149700"/>
              </a:lnSpc>
              <a:spcBef>
                <a:spcPts val="610"/>
              </a:spcBef>
              <a:buChar char="-"/>
              <a:tabLst>
                <a:tab pos="205104" algn="l"/>
              </a:tabLst>
            </a:pPr>
            <a:r>
              <a:rPr sz="2600" spc="-5" dirty="0"/>
              <a:t>This is </a:t>
            </a:r>
            <a:r>
              <a:rPr sz="2600" dirty="0"/>
              <a:t>subject </a:t>
            </a:r>
            <a:r>
              <a:rPr sz="2600" spc="-5" dirty="0"/>
              <a:t>to </a:t>
            </a:r>
            <a:r>
              <a:rPr sz="2600" dirty="0"/>
              <a:t>the conditions approved by </a:t>
            </a:r>
            <a:r>
              <a:rPr sz="2600" spc="-5" dirty="0"/>
              <a:t>the State </a:t>
            </a:r>
            <a:r>
              <a:rPr sz="2600" spc="-635" dirty="0"/>
              <a:t> </a:t>
            </a:r>
            <a:r>
              <a:rPr sz="2600" spc="-5" dirty="0"/>
              <a:t>Govt.</a:t>
            </a:r>
            <a:endParaRPr sz="2600"/>
          </a:p>
        </p:txBody>
      </p:sp>
      <p:pic>
        <p:nvPicPr>
          <p:cNvPr id="3" name="object 3"/>
          <p:cNvPicPr/>
          <p:nvPr/>
        </p:nvPicPr>
        <p:blipFill>
          <a:blip r:embed="rId2" cstate="print"/>
          <a:stretch>
            <a:fillRect/>
          </a:stretch>
        </p:blipFill>
        <p:spPr>
          <a:xfrm>
            <a:off x="450850" y="146050"/>
            <a:ext cx="8242300" cy="12319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558290"/>
            <a:ext cx="8066405" cy="4504690"/>
          </a:xfrm>
          <a:prstGeom prst="rect">
            <a:avLst/>
          </a:prstGeom>
        </p:spPr>
        <p:txBody>
          <a:bodyPr vert="horz" wrap="square" lIns="0" tIns="12700" rIns="0" bIns="0" rtlCol="0">
            <a:spAutoFit/>
          </a:bodyPr>
          <a:lstStyle/>
          <a:p>
            <a:pPr marL="283845" marR="5080" indent="-271780">
              <a:lnSpc>
                <a:spcPct val="100000"/>
              </a:lnSpc>
              <a:spcBef>
                <a:spcPts val="100"/>
              </a:spcBef>
              <a:buAutoNum type="alphaUcParenR"/>
              <a:tabLst>
                <a:tab pos="439420" algn="l"/>
              </a:tabLst>
            </a:pPr>
            <a:r>
              <a:rPr sz="2400" b="1" u="heavy" spc="-5" dirty="0">
                <a:solidFill>
                  <a:srgbClr val="FFFFFF"/>
                </a:solidFill>
                <a:uFill>
                  <a:solidFill>
                    <a:srgbClr val="FFFFFF"/>
                  </a:solidFill>
                </a:uFill>
                <a:latin typeface="Times New Roman"/>
                <a:cs typeface="Times New Roman"/>
              </a:rPr>
              <a:t>According</a:t>
            </a:r>
            <a:r>
              <a:rPr sz="2400" b="1" u="heavy" spc="225"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to</a:t>
            </a:r>
            <a:r>
              <a:rPr sz="2400" b="1" u="heavy" spc="225"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sec.</a:t>
            </a:r>
            <a:r>
              <a:rPr sz="2400" b="1" u="heavy" spc="235"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7</a:t>
            </a:r>
            <a:r>
              <a:rPr sz="2400" b="1" u="heavy" spc="215"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(2)(j)</a:t>
            </a:r>
            <a:r>
              <a:rPr sz="2400" b="1" u="heavy" spc="225"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a:t>
            </a:r>
            <a:r>
              <a:rPr sz="2400" b="1" u="heavy" spc="225"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Deduction</a:t>
            </a:r>
            <a:r>
              <a:rPr sz="2400" b="1" u="heavy" spc="220"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for</a:t>
            </a:r>
            <a:r>
              <a:rPr sz="2400" b="1" u="heavy" spc="229"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the</a:t>
            </a:r>
            <a:r>
              <a:rPr sz="2400" b="1" u="heavy" spc="220"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payment</a:t>
            </a:r>
            <a:r>
              <a:rPr sz="2400" b="1" u="heavy" spc="225"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of </a:t>
            </a:r>
            <a:r>
              <a:rPr sz="2400" b="1" spc="-585" dirty="0">
                <a:solidFill>
                  <a:srgbClr val="FFFFFF"/>
                </a:solidFill>
                <a:latin typeface="Times New Roman"/>
                <a:cs typeface="Times New Roman"/>
              </a:rPr>
              <a:t> </a:t>
            </a:r>
            <a:r>
              <a:rPr sz="2400" b="1" u="heavy" spc="-5" dirty="0">
                <a:solidFill>
                  <a:srgbClr val="FFFFFF"/>
                </a:solidFill>
                <a:uFill>
                  <a:solidFill>
                    <a:srgbClr val="FFFFFF"/>
                  </a:solidFill>
                </a:uFill>
                <a:latin typeface="Times New Roman"/>
                <a:cs typeface="Times New Roman"/>
              </a:rPr>
              <a:t>co-operative </a:t>
            </a:r>
            <a:r>
              <a:rPr sz="2400" b="1" u="heavy" dirty="0">
                <a:solidFill>
                  <a:srgbClr val="FFFFFF"/>
                </a:solidFill>
                <a:uFill>
                  <a:solidFill>
                    <a:srgbClr val="FFFFFF"/>
                  </a:solidFill>
                </a:uFill>
                <a:latin typeface="Times New Roman"/>
                <a:cs typeface="Times New Roman"/>
              </a:rPr>
              <a:t>societies –</a:t>
            </a:r>
            <a:endParaRPr sz="2400">
              <a:latin typeface="Times New Roman"/>
              <a:cs typeface="Times New Roman"/>
            </a:endParaRPr>
          </a:p>
          <a:p>
            <a:pPr marL="165100">
              <a:lnSpc>
                <a:spcPct val="100000"/>
              </a:lnSpc>
              <a:spcBef>
                <a:spcPts val="600"/>
              </a:spcBef>
            </a:pPr>
            <a:r>
              <a:rPr sz="2400" dirty="0">
                <a:solidFill>
                  <a:srgbClr val="FFFFFF"/>
                </a:solidFill>
                <a:latin typeface="Times New Roman"/>
                <a:cs typeface="Times New Roman"/>
              </a:rPr>
              <a:t>- It </a:t>
            </a:r>
            <a:r>
              <a:rPr sz="2400" spc="-10" dirty="0">
                <a:solidFill>
                  <a:srgbClr val="FFFFFF"/>
                </a:solidFill>
                <a:latin typeface="Times New Roman"/>
                <a:cs typeface="Times New Roman"/>
              </a:rPr>
              <a:t>must</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be</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approved</a:t>
            </a:r>
            <a:r>
              <a:rPr sz="2400" dirty="0">
                <a:solidFill>
                  <a:srgbClr val="FFFFFF"/>
                </a:solidFill>
                <a:latin typeface="Times New Roman"/>
                <a:cs typeface="Times New Roman"/>
              </a:rPr>
              <a:t> by</a:t>
            </a:r>
            <a:r>
              <a:rPr sz="2400" spc="25" dirty="0">
                <a:solidFill>
                  <a:srgbClr val="FFFFFF"/>
                </a:solidFill>
                <a:latin typeface="Times New Roman"/>
                <a:cs typeface="Times New Roman"/>
              </a:rPr>
              <a:t> </a:t>
            </a:r>
            <a:r>
              <a:rPr sz="2400" spc="-5" dirty="0">
                <a:solidFill>
                  <a:srgbClr val="FFFFFF"/>
                </a:solidFill>
                <a:latin typeface="Times New Roman"/>
                <a:cs typeface="Times New Roman"/>
              </a:rPr>
              <a:t>State</a:t>
            </a:r>
            <a:r>
              <a:rPr sz="2400" dirty="0">
                <a:solidFill>
                  <a:srgbClr val="FFFFFF"/>
                </a:solidFill>
                <a:latin typeface="Times New Roman"/>
                <a:cs typeface="Times New Roman"/>
              </a:rPr>
              <a:t> </a:t>
            </a:r>
            <a:r>
              <a:rPr sz="2400" spc="-5" dirty="0">
                <a:solidFill>
                  <a:srgbClr val="FFFFFF"/>
                </a:solidFill>
                <a:latin typeface="Times New Roman"/>
                <a:cs typeface="Times New Roman"/>
              </a:rPr>
              <a:t>Govt.</a:t>
            </a:r>
            <a:r>
              <a:rPr sz="2400" spc="5" dirty="0">
                <a:solidFill>
                  <a:srgbClr val="FFFFFF"/>
                </a:solidFill>
                <a:latin typeface="Times New Roman"/>
                <a:cs typeface="Times New Roman"/>
              </a:rPr>
              <a:t> </a:t>
            </a:r>
            <a:r>
              <a:rPr sz="2400" dirty="0">
                <a:solidFill>
                  <a:srgbClr val="FFFFFF"/>
                </a:solidFill>
                <a:latin typeface="Times New Roman"/>
                <a:cs typeface="Times New Roman"/>
              </a:rPr>
              <a:t>or prescribed </a:t>
            </a:r>
            <a:r>
              <a:rPr sz="2400" spc="-5" dirty="0">
                <a:solidFill>
                  <a:srgbClr val="FFFFFF"/>
                </a:solidFill>
                <a:latin typeface="Times New Roman"/>
                <a:cs typeface="Times New Roman"/>
              </a:rPr>
              <a:t>officer</a:t>
            </a:r>
            <a:endParaRPr sz="2400">
              <a:latin typeface="Times New Roman"/>
              <a:cs typeface="Times New Roman"/>
            </a:endParaRPr>
          </a:p>
          <a:p>
            <a:pPr marL="283845" marR="5715" indent="113030">
              <a:lnSpc>
                <a:spcPct val="100000"/>
              </a:lnSpc>
              <a:spcBef>
                <a:spcPts val="590"/>
              </a:spcBef>
              <a:tabLst>
                <a:tab pos="1961514" algn="l"/>
                <a:tab pos="2812415" algn="l"/>
                <a:tab pos="3545204" algn="l"/>
                <a:tab pos="4602480" algn="l"/>
                <a:tab pos="6405245" algn="l"/>
                <a:tab pos="6849745" algn="l"/>
              </a:tabLst>
            </a:pPr>
            <a:r>
              <a:rPr sz="2400" spc="5" dirty="0">
                <a:solidFill>
                  <a:srgbClr val="FFFFFF"/>
                </a:solidFill>
                <a:latin typeface="Times New Roman"/>
                <a:cs typeface="Times New Roman"/>
              </a:rPr>
              <a:t>-</a:t>
            </a:r>
            <a:r>
              <a:rPr sz="2400" spc="-15" dirty="0">
                <a:solidFill>
                  <a:srgbClr val="FFFFFF"/>
                </a:solidFill>
                <a:latin typeface="Times New Roman"/>
                <a:cs typeface="Times New Roman"/>
              </a:rPr>
              <a:t>D</a:t>
            </a:r>
            <a:r>
              <a:rPr sz="2400" dirty="0">
                <a:solidFill>
                  <a:srgbClr val="FFFFFF"/>
                </a:solidFill>
                <a:latin typeface="Times New Roman"/>
                <a:cs typeface="Times New Roman"/>
              </a:rPr>
              <a:t>eduction	</a:t>
            </a:r>
            <a:r>
              <a:rPr sz="2400" spc="-20" dirty="0">
                <a:solidFill>
                  <a:srgbClr val="FFFFFF"/>
                </a:solidFill>
                <a:latin typeface="Times New Roman"/>
                <a:cs typeface="Times New Roman"/>
              </a:rPr>
              <a:t>m</a:t>
            </a:r>
            <a:r>
              <a:rPr sz="2400" spc="-5" dirty="0">
                <a:solidFill>
                  <a:srgbClr val="FFFFFF"/>
                </a:solidFill>
                <a:latin typeface="Times New Roman"/>
                <a:cs typeface="Times New Roman"/>
              </a:rPr>
              <a:t>a</a:t>
            </a:r>
            <a:r>
              <a:rPr sz="2400" dirty="0">
                <a:solidFill>
                  <a:srgbClr val="FFFFFF"/>
                </a:solidFill>
                <a:latin typeface="Times New Roman"/>
                <a:cs typeface="Times New Roman"/>
              </a:rPr>
              <a:t>de	</a:t>
            </a:r>
            <a:r>
              <a:rPr sz="2400" spc="-5" dirty="0">
                <a:solidFill>
                  <a:srgbClr val="FFFFFF"/>
                </a:solidFill>
                <a:latin typeface="Times New Roman"/>
                <a:cs typeface="Times New Roman"/>
              </a:rPr>
              <a:t>w</a:t>
            </a:r>
            <a:r>
              <a:rPr sz="2400" dirty="0">
                <a:solidFill>
                  <a:srgbClr val="FFFFFF"/>
                </a:solidFill>
                <a:latin typeface="Times New Roman"/>
                <a:cs typeface="Times New Roman"/>
              </a:rPr>
              <a:t>ith	</a:t>
            </a:r>
            <a:r>
              <a:rPr sz="2400" spc="-5" dirty="0">
                <a:solidFill>
                  <a:srgbClr val="FFFFFF"/>
                </a:solidFill>
                <a:latin typeface="Times New Roman"/>
                <a:cs typeface="Times New Roman"/>
              </a:rPr>
              <a:t>w</a:t>
            </a:r>
            <a:r>
              <a:rPr sz="2400" spc="5" dirty="0">
                <a:solidFill>
                  <a:srgbClr val="FFFFFF"/>
                </a:solidFill>
                <a:latin typeface="Times New Roman"/>
                <a:cs typeface="Times New Roman"/>
              </a:rPr>
              <a:t>r</a:t>
            </a:r>
            <a:r>
              <a:rPr sz="2400" dirty="0">
                <a:solidFill>
                  <a:srgbClr val="FFFFFF"/>
                </a:solidFill>
                <a:latin typeface="Times New Roman"/>
                <a:cs typeface="Times New Roman"/>
              </a:rPr>
              <a:t>itten	</a:t>
            </a:r>
            <a:r>
              <a:rPr sz="2400" spc="-5" dirty="0">
                <a:solidFill>
                  <a:srgbClr val="FFFFFF"/>
                </a:solidFill>
                <a:latin typeface="Times New Roman"/>
                <a:cs typeface="Times New Roman"/>
              </a:rPr>
              <a:t>a</a:t>
            </a:r>
            <a:r>
              <a:rPr sz="2400" dirty="0">
                <a:solidFill>
                  <a:srgbClr val="FFFFFF"/>
                </a:solidFill>
                <a:latin typeface="Times New Roman"/>
                <a:cs typeface="Times New Roman"/>
              </a:rPr>
              <a:t>u</a:t>
            </a:r>
            <a:r>
              <a:rPr sz="2400" spc="10" dirty="0">
                <a:solidFill>
                  <a:srgbClr val="FFFFFF"/>
                </a:solidFill>
                <a:latin typeface="Times New Roman"/>
                <a:cs typeface="Times New Roman"/>
              </a:rPr>
              <a:t>t</a:t>
            </a:r>
            <a:r>
              <a:rPr sz="2400" dirty="0">
                <a:solidFill>
                  <a:srgbClr val="FFFFFF"/>
                </a:solidFill>
                <a:latin typeface="Times New Roman"/>
                <a:cs typeface="Times New Roman"/>
              </a:rPr>
              <a:t>horization	of	e</a:t>
            </a:r>
            <a:r>
              <a:rPr sz="2400" spc="-20" dirty="0">
                <a:solidFill>
                  <a:srgbClr val="FFFFFF"/>
                </a:solidFill>
                <a:latin typeface="Times New Roman"/>
                <a:cs typeface="Times New Roman"/>
              </a:rPr>
              <a:t>m</a:t>
            </a:r>
            <a:r>
              <a:rPr sz="2400" dirty="0">
                <a:solidFill>
                  <a:srgbClr val="FFFFFF"/>
                </a:solidFill>
                <a:latin typeface="Times New Roman"/>
                <a:cs typeface="Times New Roman"/>
              </a:rPr>
              <a:t>plo</a:t>
            </a:r>
            <a:r>
              <a:rPr sz="2400" spc="15" dirty="0">
                <a:solidFill>
                  <a:srgbClr val="FFFFFF"/>
                </a:solidFill>
                <a:latin typeface="Times New Roman"/>
                <a:cs typeface="Times New Roman"/>
              </a:rPr>
              <a:t>y</a:t>
            </a:r>
            <a:r>
              <a:rPr sz="2400" dirty="0">
                <a:solidFill>
                  <a:srgbClr val="FFFFFF"/>
                </a:solidFill>
                <a:latin typeface="Times New Roman"/>
                <a:cs typeface="Times New Roman"/>
              </a:rPr>
              <a:t>ed  </a:t>
            </a:r>
            <a:r>
              <a:rPr sz="2400" spc="-5" dirty="0">
                <a:solidFill>
                  <a:srgbClr val="FFFFFF"/>
                </a:solidFill>
                <a:latin typeface="Times New Roman"/>
                <a:cs typeface="Times New Roman"/>
              </a:rPr>
              <a:t>person.</a:t>
            </a:r>
            <a:endParaRPr sz="2400">
              <a:latin typeface="Times New Roman"/>
              <a:cs typeface="Times New Roman"/>
            </a:endParaRPr>
          </a:p>
          <a:p>
            <a:pPr marL="165100">
              <a:lnSpc>
                <a:spcPct val="100000"/>
              </a:lnSpc>
              <a:spcBef>
                <a:spcPts val="600"/>
              </a:spcBef>
            </a:pPr>
            <a:r>
              <a:rPr sz="2400" spc="-5" dirty="0">
                <a:solidFill>
                  <a:srgbClr val="FFFFFF"/>
                </a:solidFill>
                <a:latin typeface="Times New Roman"/>
                <a:cs typeface="Times New Roman"/>
              </a:rPr>
              <a:t>-Deduction</a:t>
            </a:r>
            <a:r>
              <a:rPr sz="2400" dirty="0">
                <a:solidFill>
                  <a:srgbClr val="FFFFFF"/>
                </a:solidFill>
                <a:latin typeface="Times New Roman"/>
                <a:cs typeface="Times New Roman"/>
              </a:rPr>
              <a:t> </a:t>
            </a:r>
            <a:r>
              <a:rPr sz="2400" spc="-5" dirty="0">
                <a:solidFill>
                  <a:srgbClr val="FFFFFF"/>
                </a:solidFill>
                <a:latin typeface="Times New Roman"/>
                <a:cs typeface="Times New Roman"/>
              </a:rPr>
              <a:t>made </a:t>
            </a:r>
            <a:r>
              <a:rPr sz="2400" dirty="0">
                <a:solidFill>
                  <a:srgbClr val="FFFFFF"/>
                </a:solidFill>
                <a:latin typeface="Times New Roman"/>
                <a:cs typeface="Times New Roman"/>
              </a:rPr>
              <a:t>as per condition</a:t>
            </a:r>
            <a:r>
              <a:rPr sz="2400" spc="-5" dirty="0">
                <a:solidFill>
                  <a:srgbClr val="FFFFFF"/>
                </a:solidFill>
                <a:latin typeface="Times New Roman"/>
                <a:cs typeface="Times New Roman"/>
              </a:rPr>
              <a:t> given</a:t>
            </a:r>
            <a:r>
              <a:rPr sz="2400" dirty="0">
                <a:solidFill>
                  <a:srgbClr val="FFFFFF"/>
                </a:solidFill>
                <a:latin typeface="Times New Roman"/>
                <a:cs typeface="Times New Roman"/>
              </a:rPr>
              <a:t> by</a:t>
            </a:r>
            <a:r>
              <a:rPr sz="2400" spc="15" dirty="0">
                <a:solidFill>
                  <a:srgbClr val="FFFFFF"/>
                </a:solidFill>
                <a:latin typeface="Times New Roman"/>
                <a:cs typeface="Times New Roman"/>
              </a:rPr>
              <a:t>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State</a:t>
            </a:r>
            <a:r>
              <a:rPr sz="2400" dirty="0">
                <a:solidFill>
                  <a:srgbClr val="FFFFFF"/>
                </a:solidFill>
                <a:latin typeface="Times New Roman"/>
                <a:cs typeface="Times New Roman"/>
              </a:rPr>
              <a:t> </a:t>
            </a:r>
            <a:r>
              <a:rPr sz="2400" spc="-5" dirty="0">
                <a:solidFill>
                  <a:srgbClr val="FFFFFF"/>
                </a:solidFill>
                <a:latin typeface="Times New Roman"/>
                <a:cs typeface="Times New Roman"/>
              </a:rPr>
              <a:t>Govt.</a:t>
            </a:r>
            <a:endParaRPr sz="2400">
              <a:latin typeface="Times New Roman"/>
              <a:cs typeface="Times New Roman"/>
            </a:endParaRPr>
          </a:p>
          <a:p>
            <a:pPr marL="283845" marR="5715" indent="-271780">
              <a:lnSpc>
                <a:spcPct val="100000"/>
              </a:lnSpc>
              <a:spcBef>
                <a:spcPts val="600"/>
              </a:spcBef>
              <a:buAutoNum type="alphaUcParenR" startAt="2"/>
              <a:tabLst>
                <a:tab pos="417830" algn="l"/>
              </a:tabLst>
            </a:pPr>
            <a:r>
              <a:rPr sz="2400" b="1" u="heavy" spc="-5" dirty="0">
                <a:solidFill>
                  <a:srgbClr val="FFFFFF"/>
                </a:solidFill>
                <a:uFill>
                  <a:solidFill>
                    <a:srgbClr val="FFFFFF"/>
                  </a:solidFill>
                </a:uFill>
                <a:latin typeface="Times New Roman"/>
                <a:cs typeface="Times New Roman"/>
              </a:rPr>
              <a:t>According</a:t>
            </a:r>
            <a:r>
              <a:rPr sz="2400" b="1" u="heavy" spc="195"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to</a:t>
            </a:r>
            <a:r>
              <a:rPr sz="2400" b="1" u="heavy" spc="185"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sec.</a:t>
            </a:r>
            <a:r>
              <a:rPr sz="2400" b="1" u="heavy" spc="200"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7</a:t>
            </a:r>
            <a:r>
              <a:rPr sz="2400" b="1" u="heavy" spc="185"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(2)(k)</a:t>
            </a:r>
            <a:r>
              <a:rPr sz="2400" b="1" u="heavy" spc="185"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a:t>
            </a:r>
            <a:r>
              <a:rPr sz="2400" b="1" u="heavy" spc="190"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Deduction</a:t>
            </a:r>
            <a:r>
              <a:rPr sz="2400" b="1" u="heavy" spc="180"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for</a:t>
            </a:r>
            <a:r>
              <a:rPr sz="2400" b="1" u="heavy" spc="185"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the</a:t>
            </a:r>
            <a:r>
              <a:rPr sz="2400" b="1" u="heavy" spc="190"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payment</a:t>
            </a:r>
            <a:r>
              <a:rPr sz="2400" b="1" u="heavy" spc="185"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of </a:t>
            </a:r>
            <a:r>
              <a:rPr sz="2400" b="1" spc="-585" dirty="0">
                <a:solidFill>
                  <a:srgbClr val="FFFFFF"/>
                </a:solidFill>
                <a:latin typeface="Times New Roman"/>
                <a:cs typeface="Times New Roman"/>
              </a:rPr>
              <a:t> </a:t>
            </a:r>
            <a:r>
              <a:rPr sz="2400" b="1" u="heavy" spc="-5" dirty="0">
                <a:solidFill>
                  <a:srgbClr val="FFFFFF"/>
                </a:solidFill>
                <a:uFill>
                  <a:solidFill>
                    <a:srgbClr val="FFFFFF"/>
                  </a:solidFill>
                </a:uFill>
                <a:latin typeface="Times New Roman"/>
                <a:cs typeface="Times New Roman"/>
              </a:rPr>
              <a:t>insurance</a:t>
            </a:r>
            <a:r>
              <a:rPr sz="2400" b="1" u="heavy" spc="-15"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schemes</a:t>
            </a:r>
            <a:r>
              <a:rPr sz="2400" b="1" u="heavy" dirty="0">
                <a:solidFill>
                  <a:srgbClr val="FFFFFF"/>
                </a:solidFill>
                <a:uFill>
                  <a:solidFill>
                    <a:srgbClr val="FFFFFF"/>
                  </a:solidFill>
                </a:uFill>
                <a:latin typeface="Times New Roman"/>
                <a:cs typeface="Times New Roman"/>
              </a:rPr>
              <a:t> or</a:t>
            </a:r>
            <a:r>
              <a:rPr sz="2400" b="1" u="heavy" spc="-5" dirty="0">
                <a:solidFill>
                  <a:srgbClr val="FFFFFF"/>
                </a:solidFill>
                <a:uFill>
                  <a:solidFill>
                    <a:srgbClr val="FFFFFF"/>
                  </a:solidFill>
                </a:uFill>
                <a:latin typeface="Times New Roman"/>
                <a:cs typeface="Times New Roman"/>
              </a:rPr>
              <a:t> E.I.C </a:t>
            </a:r>
            <a:r>
              <a:rPr sz="2400" b="1" u="heavy" dirty="0">
                <a:solidFill>
                  <a:srgbClr val="FFFFFF"/>
                </a:solidFill>
                <a:uFill>
                  <a:solidFill>
                    <a:srgbClr val="FFFFFF"/>
                  </a:solidFill>
                </a:uFill>
                <a:latin typeface="Times New Roman"/>
                <a:cs typeface="Times New Roman"/>
              </a:rPr>
              <a:t>–</a:t>
            </a:r>
            <a:endParaRPr sz="2400">
              <a:latin typeface="Times New Roman"/>
              <a:cs typeface="Times New Roman"/>
            </a:endParaRPr>
          </a:p>
          <a:p>
            <a:pPr marL="165100">
              <a:lnSpc>
                <a:spcPct val="100000"/>
              </a:lnSpc>
              <a:spcBef>
                <a:spcPts val="600"/>
              </a:spcBef>
            </a:pPr>
            <a:r>
              <a:rPr sz="2400" dirty="0">
                <a:solidFill>
                  <a:srgbClr val="FFFFFF"/>
                </a:solidFill>
                <a:latin typeface="Times New Roman"/>
                <a:cs typeface="Times New Roman"/>
              </a:rPr>
              <a:t>k)</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Deduction</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for </a:t>
            </a:r>
            <a:r>
              <a:rPr sz="2400" dirty="0">
                <a:solidFill>
                  <a:srgbClr val="FFFFFF"/>
                </a:solidFill>
                <a:latin typeface="Times New Roman"/>
                <a:cs typeface="Times New Roman"/>
              </a:rPr>
              <a:t>payment</a:t>
            </a:r>
            <a:r>
              <a:rPr sz="2400" spc="-5" dirty="0">
                <a:solidFill>
                  <a:srgbClr val="FFFFFF"/>
                </a:solidFill>
                <a:latin typeface="Times New Roman"/>
                <a:cs typeface="Times New Roman"/>
              </a:rPr>
              <a:t> </a:t>
            </a:r>
            <a:r>
              <a:rPr sz="2400" dirty="0">
                <a:solidFill>
                  <a:srgbClr val="FFFFFF"/>
                </a:solidFill>
                <a:latin typeface="Times New Roman"/>
                <a:cs typeface="Times New Roman"/>
              </a:rPr>
              <a:t>of</a:t>
            </a:r>
            <a:r>
              <a:rPr sz="2400" spc="-20" dirty="0">
                <a:solidFill>
                  <a:srgbClr val="FFFFFF"/>
                </a:solidFill>
                <a:latin typeface="Times New Roman"/>
                <a:cs typeface="Times New Roman"/>
              </a:rPr>
              <a:t> </a:t>
            </a:r>
            <a:r>
              <a:rPr sz="2400" dirty="0">
                <a:solidFill>
                  <a:srgbClr val="FFFFFF"/>
                </a:solidFill>
                <a:latin typeface="Times New Roman"/>
                <a:cs typeface="Times New Roman"/>
              </a:rPr>
              <a:t>–</a:t>
            </a:r>
            <a:endParaRPr sz="2400">
              <a:latin typeface="Times New Roman"/>
              <a:cs typeface="Times New Roman"/>
            </a:endParaRPr>
          </a:p>
          <a:p>
            <a:pPr marL="283845" marR="5080" indent="-115570">
              <a:lnSpc>
                <a:spcPct val="100000"/>
              </a:lnSpc>
              <a:spcBef>
                <a:spcPts val="600"/>
              </a:spcBef>
            </a:pPr>
            <a:r>
              <a:rPr sz="2400" dirty="0">
                <a:solidFill>
                  <a:srgbClr val="FFFFFF"/>
                </a:solidFill>
                <a:latin typeface="Times New Roman"/>
                <a:cs typeface="Times New Roman"/>
              </a:rPr>
              <a:t>1.any</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premium</a:t>
            </a:r>
            <a:r>
              <a:rPr sz="2400" spc="-15" dirty="0">
                <a:solidFill>
                  <a:srgbClr val="FFFFFF"/>
                </a:solidFill>
                <a:latin typeface="Times New Roman"/>
                <a:cs typeface="Times New Roman"/>
              </a:rPr>
              <a:t> </a:t>
            </a:r>
            <a:r>
              <a:rPr sz="2400" dirty="0">
                <a:solidFill>
                  <a:srgbClr val="FFFFFF"/>
                </a:solidFill>
                <a:latin typeface="Times New Roman"/>
                <a:cs typeface="Times New Roman"/>
              </a:rPr>
              <a:t>on life</a:t>
            </a:r>
            <a:r>
              <a:rPr sz="2400" spc="5" dirty="0">
                <a:solidFill>
                  <a:srgbClr val="FFFFFF"/>
                </a:solidFill>
                <a:latin typeface="Times New Roman"/>
                <a:cs typeface="Times New Roman"/>
              </a:rPr>
              <a:t> </a:t>
            </a:r>
            <a:r>
              <a:rPr sz="2400" dirty="0">
                <a:solidFill>
                  <a:srgbClr val="FFFFFF"/>
                </a:solidFill>
                <a:latin typeface="Times New Roman"/>
                <a:cs typeface="Times New Roman"/>
              </a:rPr>
              <a:t>insurance</a:t>
            </a:r>
            <a:r>
              <a:rPr sz="2400" spc="10" dirty="0">
                <a:solidFill>
                  <a:srgbClr val="FFFFFF"/>
                </a:solidFill>
                <a:latin typeface="Times New Roman"/>
                <a:cs typeface="Times New Roman"/>
              </a:rPr>
              <a:t> </a:t>
            </a:r>
            <a:r>
              <a:rPr sz="2400" dirty="0">
                <a:solidFill>
                  <a:srgbClr val="FFFFFF"/>
                </a:solidFill>
                <a:latin typeface="Times New Roman"/>
                <a:cs typeface="Times New Roman"/>
              </a:rPr>
              <a:t>policy</a:t>
            </a:r>
            <a:r>
              <a:rPr sz="2400" spc="30" dirty="0">
                <a:solidFill>
                  <a:srgbClr val="FFFFFF"/>
                </a:solidFill>
                <a:latin typeface="Times New Roman"/>
                <a:cs typeface="Times New Roman"/>
              </a:rPr>
              <a:t> </a:t>
            </a:r>
            <a:r>
              <a:rPr sz="2400" dirty="0">
                <a:solidFill>
                  <a:srgbClr val="FFFFFF"/>
                </a:solidFill>
                <a:latin typeface="Times New Roman"/>
                <a:cs typeface="Times New Roman"/>
              </a:rPr>
              <a:t>or</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for</a:t>
            </a:r>
            <a:r>
              <a:rPr sz="2400" spc="10" dirty="0">
                <a:solidFill>
                  <a:srgbClr val="FFFFFF"/>
                </a:solidFill>
                <a:latin typeface="Times New Roman"/>
                <a:cs typeface="Times New Roman"/>
              </a:rPr>
              <a:t> </a:t>
            </a:r>
            <a:r>
              <a:rPr sz="2400" dirty="0">
                <a:solidFill>
                  <a:srgbClr val="FFFFFF"/>
                </a:solidFill>
                <a:latin typeface="Times New Roman"/>
                <a:cs typeface="Times New Roman"/>
              </a:rPr>
              <a:t>other</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purchases</a:t>
            </a:r>
            <a:r>
              <a:rPr sz="2400" spc="10" dirty="0">
                <a:solidFill>
                  <a:srgbClr val="FFFFFF"/>
                </a:solidFill>
                <a:latin typeface="Times New Roman"/>
                <a:cs typeface="Times New Roman"/>
              </a:rPr>
              <a:t> </a:t>
            </a:r>
            <a:r>
              <a:rPr sz="2400" dirty="0">
                <a:solidFill>
                  <a:srgbClr val="FFFFFF"/>
                </a:solidFill>
                <a:latin typeface="Times New Roman"/>
                <a:cs typeface="Times New Roman"/>
              </a:rPr>
              <a:t>of </a:t>
            </a:r>
            <a:r>
              <a:rPr sz="2400" spc="-585" dirty="0">
                <a:solidFill>
                  <a:srgbClr val="FFFFFF"/>
                </a:solidFill>
                <a:latin typeface="Times New Roman"/>
                <a:cs typeface="Times New Roman"/>
              </a:rPr>
              <a:t> </a:t>
            </a:r>
            <a:r>
              <a:rPr sz="2400" dirty="0">
                <a:solidFill>
                  <a:srgbClr val="FFFFFF"/>
                </a:solidFill>
                <a:latin typeface="Times New Roman"/>
                <a:cs typeface="Times New Roman"/>
              </a:rPr>
              <a:t>securities</a:t>
            </a:r>
            <a:r>
              <a:rPr sz="2400" spc="-15" dirty="0">
                <a:solidFill>
                  <a:srgbClr val="FFFFFF"/>
                </a:solidFill>
                <a:latin typeface="Times New Roman"/>
                <a:cs typeface="Times New Roman"/>
              </a:rPr>
              <a:t> </a:t>
            </a:r>
            <a:r>
              <a:rPr sz="2400" dirty="0">
                <a:solidFill>
                  <a:srgbClr val="FFFFFF"/>
                </a:solidFill>
                <a:latin typeface="Times New Roman"/>
                <a:cs typeface="Times New Roman"/>
              </a:rPr>
              <a:t>of</a:t>
            </a:r>
            <a:r>
              <a:rPr sz="2400" spc="-5" dirty="0">
                <a:solidFill>
                  <a:srgbClr val="FFFFFF"/>
                </a:solidFill>
                <a:latin typeface="Times New Roman"/>
                <a:cs typeface="Times New Roman"/>
              </a:rPr>
              <a:t> Govt.</a:t>
            </a:r>
            <a:r>
              <a:rPr sz="2400" dirty="0">
                <a:solidFill>
                  <a:srgbClr val="FFFFFF"/>
                </a:solidFill>
                <a:latin typeface="Times New Roman"/>
                <a:cs typeface="Times New Roman"/>
              </a:rPr>
              <a:t> of</a:t>
            </a:r>
            <a:r>
              <a:rPr sz="2400" spc="-10" dirty="0">
                <a:solidFill>
                  <a:srgbClr val="FFFFFF"/>
                </a:solidFill>
                <a:latin typeface="Times New Roman"/>
                <a:cs typeface="Times New Roman"/>
              </a:rPr>
              <a:t> </a:t>
            </a:r>
            <a:r>
              <a:rPr sz="2400" dirty="0">
                <a:solidFill>
                  <a:srgbClr val="FFFFFF"/>
                </a:solidFill>
                <a:latin typeface="Times New Roman"/>
                <a:cs typeface="Times New Roman"/>
              </a:rPr>
              <a:t>India or</a:t>
            </a:r>
            <a:r>
              <a:rPr sz="2400" spc="-5" dirty="0">
                <a:solidFill>
                  <a:srgbClr val="FFFFFF"/>
                </a:solidFill>
                <a:latin typeface="Times New Roman"/>
                <a:cs typeface="Times New Roman"/>
              </a:rPr>
              <a:t> </a:t>
            </a:r>
            <a:r>
              <a:rPr sz="2400" dirty="0">
                <a:solidFill>
                  <a:srgbClr val="FFFFFF"/>
                </a:solidFill>
                <a:latin typeface="Times New Roman"/>
                <a:cs typeface="Times New Roman"/>
              </a:rPr>
              <a:t>State </a:t>
            </a:r>
            <a:r>
              <a:rPr sz="2400" spc="-5" dirty="0">
                <a:solidFill>
                  <a:srgbClr val="FFFFFF"/>
                </a:solidFill>
                <a:latin typeface="Times New Roman"/>
                <a:cs typeface="Times New Roman"/>
              </a:rPr>
              <a:t>Govt.</a:t>
            </a:r>
            <a:endParaRPr sz="2400">
              <a:latin typeface="Times New Roman"/>
              <a:cs typeface="Times New Roman"/>
            </a:endParaRPr>
          </a:p>
        </p:txBody>
      </p:sp>
      <p:pic>
        <p:nvPicPr>
          <p:cNvPr id="3" name="object 3"/>
          <p:cNvPicPr/>
          <p:nvPr/>
        </p:nvPicPr>
        <p:blipFill>
          <a:blip r:embed="rId2" cstate="print"/>
          <a:stretch>
            <a:fillRect/>
          </a:stretch>
        </p:blipFill>
        <p:spPr>
          <a:xfrm>
            <a:off x="450850" y="146050"/>
            <a:ext cx="8242300" cy="12319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8640" y="552450"/>
            <a:ext cx="5142865" cy="452120"/>
          </a:xfrm>
          <a:prstGeom prst="rect">
            <a:avLst/>
          </a:prstGeom>
        </p:spPr>
        <p:txBody>
          <a:bodyPr vert="horz" wrap="square" lIns="0" tIns="12700" rIns="0" bIns="0" rtlCol="0">
            <a:spAutoFit/>
          </a:bodyPr>
          <a:lstStyle/>
          <a:p>
            <a:pPr marL="12700">
              <a:lnSpc>
                <a:spcPct val="100000"/>
              </a:lnSpc>
              <a:spcBef>
                <a:spcPts val="100"/>
              </a:spcBef>
            </a:pPr>
            <a:r>
              <a:rPr sz="2800" dirty="0"/>
              <a:t>2.</a:t>
            </a:r>
            <a:r>
              <a:rPr sz="2800" spc="-20" dirty="0"/>
              <a:t> </a:t>
            </a:r>
            <a:r>
              <a:rPr sz="2800" spc="-5" dirty="0"/>
              <a:t>Any</a:t>
            </a:r>
            <a:r>
              <a:rPr sz="2800" spc="5" dirty="0"/>
              <a:t> </a:t>
            </a:r>
            <a:r>
              <a:rPr sz="2800" spc="-5" dirty="0"/>
              <a:t>saving </a:t>
            </a:r>
            <a:r>
              <a:rPr sz="2800" spc="-10" dirty="0"/>
              <a:t>scheme</a:t>
            </a:r>
            <a:r>
              <a:rPr sz="2800" spc="-15" dirty="0"/>
              <a:t> </a:t>
            </a:r>
            <a:r>
              <a:rPr sz="2800" dirty="0"/>
              <a:t>of</a:t>
            </a:r>
            <a:r>
              <a:rPr sz="2800" spc="-10" dirty="0"/>
              <a:t> </a:t>
            </a:r>
            <a:r>
              <a:rPr sz="2800" dirty="0"/>
              <a:t>post</a:t>
            </a:r>
            <a:r>
              <a:rPr sz="2800" spc="-15" dirty="0"/>
              <a:t> </a:t>
            </a:r>
            <a:r>
              <a:rPr sz="2800" spc="-10" dirty="0"/>
              <a:t>office</a:t>
            </a:r>
            <a:endParaRPr sz="2800"/>
          </a:p>
        </p:txBody>
      </p:sp>
      <p:sp>
        <p:nvSpPr>
          <p:cNvPr id="3" name="object 3"/>
          <p:cNvSpPr txBox="1"/>
          <p:nvPr/>
        </p:nvSpPr>
        <p:spPr>
          <a:xfrm>
            <a:off x="459740" y="1054100"/>
            <a:ext cx="8064500" cy="4930140"/>
          </a:xfrm>
          <a:prstGeom prst="rect">
            <a:avLst/>
          </a:prstGeom>
        </p:spPr>
        <p:txBody>
          <a:bodyPr vert="horz" wrap="square" lIns="0" tIns="12700" rIns="0" bIns="0" rtlCol="0">
            <a:spAutoFit/>
          </a:bodyPr>
          <a:lstStyle/>
          <a:p>
            <a:pPr marL="284480" marR="5080" indent="-271780" algn="just">
              <a:lnSpc>
                <a:spcPct val="149900"/>
              </a:lnSpc>
              <a:spcBef>
                <a:spcPts val="100"/>
              </a:spcBef>
            </a:pPr>
            <a:r>
              <a:rPr sz="2600" dirty="0">
                <a:solidFill>
                  <a:srgbClr val="FFFFFF"/>
                </a:solidFill>
                <a:latin typeface="Times New Roman"/>
                <a:cs typeface="Times New Roman"/>
              </a:rPr>
              <a:t>kk) Deduction For the payment of his </a:t>
            </a:r>
            <a:r>
              <a:rPr sz="2600" spc="-5" dirty="0">
                <a:solidFill>
                  <a:srgbClr val="FFFFFF"/>
                </a:solidFill>
                <a:latin typeface="Times New Roman"/>
                <a:cs typeface="Times New Roman"/>
              </a:rPr>
              <a:t>contribution to </a:t>
            </a:r>
            <a:r>
              <a:rPr sz="2600" dirty="0">
                <a:solidFill>
                  <a:srgbClr val="FFFFFF"/>
                </a:solidFill>
                <a:latin typeface="Times New Roman"/>
                <a:cs typeface="Times New Roman"/>
              </a:rPr>
              <a:t>any </a:t>
            </a:r>
            <a:r>
              <a:rPr sz="2600" spc="5" dirty="0">
                <a:solidFill>
                  <a:srgbClr val="FFFFFF"/>
                </a:solidFill>
                <a:latin typeface="Times New Roman"/>
                <a:cs typeface="Times New Roman"/>
              </a:rPr>
              <a:t> </a:t>
            </a:r>
            <a:r>
              <a:rPr sz="2600" dirty="0">
                <a:solidFill>
                  <a:srgbClr val="FFFFFF"/>
                </a:solidFill>
                <a:latin typeface="Times New Roman"/>
                <a:cs typeface="Times New Roman"/>
              </a:rPr>
              <a:t>fund </a:t>
            </a:r>
            <a:r>
              <a:rPr sz="2600" spc="-5" dirty="0">
                <a:solidFill>
                  <a:srgbClr val="FFFFFF"/>
                </a:solidFill>
                <a:latin typeface="Times New Roman"/>
                <a:cs typeface="Times New Roman"/>
              </a:rPr>
              <a:t>constituted </a:t>
            </a:r>
            <a:r>
              <a:rPr sz="2600" dirty="0">
                <a:solidFill>
                  <a:srgbClr val="FFFFFF"/>
                </a:solidFill>
                <a:latin typeface="Times New Roman"/>
                <a:cs typeface="Times New Roman"/>
              </a:rPr>
              <a:t>by employer or </a:t>
            </a:r>
            <a:r>
              <a:rPr sz="2600" spc="-5" dirty="0">
                <a:solidFill>
                  <a:srgbClr val="FFFFFF"/>
                </a:solidFill>
                <a:latin typeface="Times New Roman"/>
                <a:cs typeface="Times New Roman"/>
              </a:rPr>
              <a:t>registered trade </a:t>
            </a:r>
            <a:r>
              <a:rPr sz="2600" dirty="0">
                <a:solidFill>
                  <a:srgbClr val="FFFFFF"/>
                </a:solidFill>
                <a:latin typeface="Times New Roman"/>
                <a:cs typeface="Times New Roman"/>
              </a:rPr>
              <a:t>union For </a:t>
            </a:r>
            <a:r>
              <a:rPr sz="2600" spc="-635" dirty="0">
                <a:solidFill>
                  <a:srgbClr val="FFFFFF"/>
                </a:solidFill>
                <a:latin typeface="Times New Roman"/>
                <a:cs typeface="Times New Roman"/>
              </a:rPr>
              <a:t> </a:t>
            </a:r>
            <a:r>
              <a:rPr sz="2600" spc="-5" dirty="0">
                <a:solidFill>
                  <a:srgbClr val="FFFFFF"/>
                </a:solidFill>
                <a:latin typeface="Times New Roman"/>
                <a:cs typeface="Times New Roman"/>
              </a:rPr>
              <a:t>the</a:t>
            </a:r>
            <a:r>
              <a:rPr sz="2600" spc="160" dirty="0">
                <a:solidFill>
                  <a:srgbClr val="FFFFFF"/>
                </a:solidFill>
                <a:latin typeface="Times New Roman"/>
                <a:cs typeface="Times New Roman"/>
              </a:rPr>
              <a:t> </a:t>
            </a:r>
            <a:r>
              <a:rPr sz="2600" spc="-5" dirty="0">
                <a:solidFill>
                  <a:srgbClr val="FFFFFF"/>
                </a:solidFill>
                <a:latin typeface="Times New Roman"/>
                <a:cs typeface="Times New Roman"/>
              </a:rPr>
              <a:t>welfare</a:t>
            </a:r>
            <a:r>
              <a:rPr sz="2600" spc="165" dirty="0">
                <a:solidFill>
                  <a:srgbClr val="FFFFFF"/>
                </a:solidFill>
                <a:latin typeface="Times New Roman"/>
                <a:cs typeface="Times New Roman"/>
              </a:rPr>
              <a:t> </a:t>
            </a:r>
            <a:r>
              <a:rPr sz="2600" dirty="0">
                <a:solidFill>
                  <a:srgbClr val="FFFFFF"/>
                </a:solidFill>
                <a:latin typeface="Times New Roman"/>
                <a:cs typeface="Times New Roman"/>
              </a:rPr>
              <a:t>of</a:t>
            </a:r>
            <a:r>
              <a:rPr sz="2600" spc="170" dirty="0">
                <a:solidFill>
                  <a:srgbClr val="FFFFFF"/>
                </a:solidFill>
                <a:latin typeface="Times New Roman"/>
                <a:cs typeface="Times New Roman"/>
              </a:rPr>
              <a:t> </a:t>
            </a:r>
            <a:r>
              <a:rPr sz="2600" dirty="0">
                <a:solidFill>
                  <a:srgbClr val="FFFFFF"/>
                </a:solidFill>
                <a:latin typeface="Times New Roman"/>
                <a:cs typeface="Times New Roman"/>
              </a:rPr>
              <a:t>employed</a:t>
            </a:r>
            <a:r>
              <a:rPr sz="2600" spc="175" dirty="0">
                <a:solidFill>
                  <a:srgbClr val="FFFFFF"/>
                </a:solidFill>
                <a:latin typeface="Times New Roman"/>
                <a:cs typeface="Times New Roman"/>
              </a:rPr>
              <a:t> </a:t>
            </a:r>
            <a:r>
              <a:rPr sz="2600" spc="-5" dirty="0">
                <a:solidFill>
                  <a:srgbClr val="FFFFFF"/>
                </a:solidFill>
                <a:latin typeface="Times New Roman"/>
                <a:cs typeface="Times New Roman"/>
              </a:rPr>
              <a:t>person</a:t>
            </a:r>
            <a:r>
              <a:rPr sz="2600" spc="170" dirty="0">
                <a:solidFill>
                  <a:srgbClr val="FFFFFF"/>
                </a:solidFill>
                <a:latin typeface="Times New Roman"/>
                <a:cs typeface="Times New Roman"/>
              </a:rPr>
              <a:t> </a:t>
            </a:r>
            <a:r>
              <a:rPr sz="2600" dirty="0">
                <a:solidFill>
                  <a:srgbClr val="FFFFFF"/>
                </a:solidFill>
                <a:latin typeface="Times New Roman"/>
                <a:cs typeface="Times New Roman"/>
              </a:rPr>
              <a:t>or</a:t>
            </a:r>
            <a:r>
              <a:rPr sz="2600" spc="160" dirty="0">
                <a:solidFill>
                  <a:srgbClr val="FFFFFF"/>
                </a:solidFill>
                <a:latin typeface="Times New Roman"/>
                <a:cs typeface="Times New Roman"/>
              </a:rPr>
              <a:t> </a:t>
            </a:r>
            <a:r>
              <a:rPr sz="2600" dirty="0">
                <a:solidFill>
                  <a:srgbClr val="FFFFFF"/>
                </a:solidFill>
                <a:latin typeface="Times New Roman"/>
                <a:cs typeface="Times New Roman"/>
              </a:rPr>
              <a:t>his</a:t>
            </a:r>
            <a:r>
              <a:rPr sz="2600" spc="155" dirty="0">
                <a:solidFill>
                  <a:srgbClr val="FFFFFF"/>
                </a:solidFill>
                <a:latin typeface="Times New Roman"/>
                <a:cs typeface="Times New Roman"/>
              </a:rPr>
              <a:t> </a:t>
            </a:r>
            <a:r>
              <a:rPr sz="2600" spc="-5" dirty="0">
                <a:solidFill>
                  <a:srgbClr val="FFFFFF"/>
                </a:solidFill>
                <a:latin typeface="Times New Roman"/>
                <a:cs typeface="Times New Roman"/>
              </a:rPr>
              <a:t>family</a:t>
            </a:r>
            <a:r>
              <a:rPr sz="2600" spc="190" dirty="0">
                <a:solidFill>
                  <a:srgbClr val="FFFFFF"/>
                </a:solidFill>
                <a:latin typeface="Times New Roman"/>
                <a:cs typeface="Times New Roman"/>
              </a:rPr>
              <a:t> </a:t>
            </a:r>
            <a:r>
              <a:rPr sz="2600" dirty="0">
                <a:solidFill>
                  <a:srgbClr val="FFFFFF"/>
                </a:solidFill>
                <a:latin typeface="Times New Roman"/>
                <a:cs typeface="Times New Roman"/>
              </a:rPr>
              <a:t>or</a:t>
            </a:r>
            <a:r>
              <a:rPr sz="2600" spc="165" dirty="0">
                <a:solidFill>
                  <a:srgbClr val="FFFFFF"/>
                </a:solidFill>
                <a:latin typeface="Times New Roman"/>
                <a:cs typeface="Times New Roman"/>
              </a:rPr>
              <a:t> </a:t>
            </a:r>
            <a:r>
              <a:rPr sz="2600" dirty="0">
                <a:solidFill>
                  <a:srgbClr val="FFFFFF"/>
                </a:solidFill>
                <a:latin typeface="Times New Roman"/>
                <a:cs typeface="Times New Roman"/>
              </a:rPr>
              <a:t>both</a:t>
            </a:r>
            <a:r>
              <a:rPr sz="2600" spc="180" dirty="0">
                <a:solidFill>
                  <a:srgbClr val="FFFFFF"/>
                </a:solidFill>
                <a:latin typeface="Times New Roman"/>
                <a:cs typeface="Times New Roman"/>
              </a:rPr>
              <a:t> </a:t>
            </a:r>
            <a:r>
              <a:rPr sz="2600" dirty="0">
                <a:solidFill>
                  <a:srgbClr val="FFFFFF"/>
                </a:solidFill>
                <a:latin typeface="Times New Roman"/>
                <a:cs typeface="Times New Roman"/>
              </a:rPr>
              <a:t>and </a:t>
            </a:r>
            <a:r>
              <a:rPr sz="2600" spc="-640" dirty="0">
                <a:solidFill>
                  <a:srgbClr val="FFFFFF"/>
                </a:solidFill>
                <a:latin typeface="Times New Roman"/>
                <a:cs typeface="Times New Roman"/>
              </a:rPr>
              <a:t> </a:t>
            </a:r>
            <a:r>
              <a:rPr sz="2600" spc="-5" dirty="0">
                <a:solidFill>
                  <a:srgbClr val="FFFFFF"/>
                </a:solidFill>
                <a:latin typeface="Times New Roman"/>
                <a:cs typeface="Times New Roman"/>
              </a:rPr>
              <a:t>it</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is</a:t>
            </a:r>
            <a:r>
              <a:rPr sz="2600" spc="-15" dirty="0">
                <a:solidFill>
                  <a:srgbClr val="FFFFFF"/>
                </a:solidFill>
                <a:latin typeface="Times New Roman"/>
                <a:cs typeface="Times New Roman"/>
              </a:rPr>
              <a:t> </a:t>
            </a:r>
            <a:r>
              <a:rPr sz="2600" dirty="0">
                <a:solidFill>
                  <a:srgbClr val="FFFFFF"/>
                </a:solidFill>
                <a:latin typeface="Times New Roman"/>
                <a:cs typeface="Times New Roman"/>
              </a:rPr>
              <a:t>approved</a:t>
            </a:r>
            <a:r>
              <a:rPr sz="2600" spc="5" dirty="0">
                <a:solidFill>
                  <a:srgbClr val="FFFFFF"/>
                </a:solidFill>
                <a:latin typeface="Times New Roman"/>
                <a:cs typeface="Times New Roman"/>
              </a:rPr>
              <a:t> </a:t>
            </a:r>
            <a:r>
              <a:rPr sz="2600" dirty="0">
                <a:solidFill>
                  <a:srgbClr val="FFFFFF"/>
                </a:solidFill>
                <a:latin typeface="Times New Roman"/>
                <a:cs typeface="Times New Roman"/>
              </a:rPr>
              <a:t>by</a:t>
            </a:r>
            <a:r>
              <a:rPr sz="2600" spc="15" dirty="0">
                <a:solidFill>
                  <a:srgbClr val="FFFFFF"/>
                </a:solidFill>
                <a:latin typeface="Times New Roman"/>
                <a:cs typeface="Times New Roman"/>
              </a:rPr>
              <a:t> </a:t>
            </a:r>
            <a:r>
              <a:rPr sz="2600" spc="-5" dirty="0">
                <a:solidFill>
                  <a:srgbClr val="FFFFFF"/>
                </a:solidFill>
                <a:latin typeface="Times New Roman"/>
                <a:cs typeface="Times New Roman"/>
              </a:rPr>
              <a:t>State</a:t>
            </a:r>
            <a:r>
              <a:rPr sz="2600" spc="-10" dirty="0">
                <a:solidFill>
                  <a:srgbClr val="FFFFFF"/>
                </a:solidFill>
                <a:latin typeface="Times New Roman"/>
                <a:cs typeface="Times New Roman"/>
              </a:rPr>
              <a:t> </a:t>
            </a:r>
            <a:r>
              <a:rPr sz="2600" dirty="0">
                <a:solidFill>
                  <a:srgbClr val="FFFFFF"/>
                </a:solidFill>
                <a:latin typeface="Times New Roman"/>
                <a:cs typeface="Times New Roman"/>
              </a:rPr>
              <a:t>Govt.</a:t>
            </a:r>
            <a:r>
              <a:rPr sz="2600" spc="-15" dirty="0">
                <a:solidFill>
                  <a:srgbClr val="FFFFFF"/>
                </a:solidFill>
                <a:latin typeface="Times New Roman"/>
                <a:cs typeface="Times New Roman"/>
              </a:rPr>
              <a:t> </a:t>
            </a:r>
            <a:r>
              <a:rPr sz="2600" dirty="0">
                <a:solidFill>
                  <a:srgbClr val="FFFFFF"/>
                </a:solidFill>
                <a:latin typeface="Times New Roman"/>
                <a:cs typeface="Times New Roman"/>
              </a:rPr>
              <a:t>or</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prescribed</a:t>
            </a:r>
            <a:r>
              <a:rPr sz="2600" spc="15" dirty="0">
                <a:solidFill>
                  <a:srgbClr val="FFFFFF"/>
                </a:solidFill>
                <a:latin typeface="Times New Roman"/>
                <a:cs typeface="Times New Roman"/>
              </a:rPr>
              <a:t> </a:t>
            </a:r>
            <a:r>
              <a:rPr sz="2600" spc="-5" dirty="0">
                <a:solidFill>
                  <a:srgbClr val="FFFFFF"/>
                </a:solidFill>
                <a:latin typeface="Times New Roman"/>
                <a:cs typeface="Times New Roman"/>
              </a:rPr>
              <a:t>officer</a:t>
            </a:r>
            <a:endParaRPr sz="2600">
              <a:latin typeface="Times New Roman"/>
              <a:cs typeface="Times New Roman"/>
            </a:endParaRPr>
          </a:p>
          <a:p>
            <a:pPr marL="284480" marR="6350" indent="-271780" algn="just">
              <a:lnSpc>
                <a:spcPct val="150000"/>
              </a:lnSpc>
              <a:spcBef>
                <a:spcPts val="600"/>
              </a:spcBef>
            </a:pPr>
            <a:r>
              <a:rPr sz="2600" dirty="0">
                <a:solidFill>
                  <a:srgbClr val="FFFFFF"/>
                </a:solidFill>
                <a:latin typeface="Times New Roman"/>
                <a:cs typeface="Times New Roman"/>
              </a:rPr>
              <a:t>kkk) </a:t>
            </a:r>
            <a:r>
              <a:rPr sz="2600" spc="-5" dirty="0">
                <a:solidFill>
                  <a:srgbClr val="FFFFFF"/>
                </a:solidFill>
                <a:latin typeface="Times New Roman"/>
                <a:cs typeface="Times New Roman"/>
              </a:rPr>
              <a:t>Deduction for </a:t>
            </a:r>
            <a:r>
              <a:rPr sz="2600" dirty="0">
                <a:solidFill>
                  <a:srgbClr val="FFFFFF"/>
                </a:solidFill>
                <a:latin typeface="Times New Roman"/>
                <a:cs typeface="Times New Roman"/>
              </a:rPr>
              <a:t>payment of the </a:t>
            </a:r>
            <a:r>
              <a:rPr sz="2600" spc="-5" dirty="0">
                <a:solidFill>
                  <a:srgbClr val="FFFFFF"/>
                </a:solidFill>
                <a:latin typeface="Times New Roman"/>
                <a:cs typeface="Times New Roman"/>
              </a:rPr>
              <a:t>fees </a:t>
            </a:r>
            <a:r>
              <a:rPr sz="2600" dirty="0">
                <a:solidFill>
                  <a:srgbClr val="FFFFFF"/>
                </a:solidFill>
                <a:latin typeface="Times New Roman"/>
                <a:cs typeface="Times New Roman"/>
              </a:rPr>
              <a:t>payable by him </a:t>
            </a:r>
            <a:r>
              <a:rPr sz="2600" spc="-5" dirty="0">
                <a:solidFill>
                  <a:srgbClr val="FFFFFF"/>
                </a:solidFill>
                <a:latin typeface="Times New Roman"/>
                <a:cs typeface="Times New Roman"/>
              </a:rPr>
              <a:t>for </a:t>
            </a:r>
            <a:r>
              <a:rPr sz="2600" dirty="0">
                <a:solidFill>
                  <a:srgbClr val="FFFFFF"/>
                </a:solidFill>
                <a:latin typeface="Times New Roman"/>
                <a:cs typeface="Times New Roman"/>
              </a:rPr>
              <a:t> </a:t>
            </a:r>
            <a:r>
              <a:rPr sz="2600" spc="-5" dirty="0">
                <a:solidFill>
                  <a:srgbClr val="FFFFFF"/>
                </a:solidFill>
                <a:latin typeface="Times New Roman"/>
                <a:cs typeface="Times New Roman"/>
              </a:rPr>
              <a:t>membership</a:t>
            </a:r>
            <a:r>
              <a:rPr sz="2600" dirty="0">
                <a:solidFill>
                  <a:srgbClr val="FFFFFF"/>
                </a:solidFill>
                <a:latin typeface="Times New Roman"/>
                <a:cs typeface="Times New Roman"/>
              </a:rPr>
              <a:t> of </a:t>
            </a:r>
            <a:r>
              <a:rPr sz="2600" spc="-5" dirty="0">
                <a:solidFill>
                  <a:srgbClr val="FFFFFF"/>
                </a:solidFill>
                <a:latin typeface="Times New Roman"/>
                <a:cs typeface="Times New Roman"/>
              </a:rPr>
              <a:t>registered trade</a:t>
            </a:r>
            <a:r>
              <a:rPr sz="2600" spc="-10" dirty="0">
                <a:solidFill>
                  <a:srgbClr val="FFFFFF"/>
                </a:solidFill>
                <a:latin typeface="Times New Roman"/>
                <a:cs typeface="Times New Roman"/>
              </a:rPr>
              <a:t> </a:t>
            </a:r>
            <a:r>
              <a:rPr sz="2600" dirty="0">
                <a:solidFill>
                  <a:srgbClr val="FFFFFF"/>
                </a:solidFill>
                <a:latin typeface="Times New Roman"/>
                <a:cs typeface="Times New Roman"/>
              </a:rPr>
              <a:t>Union.</a:t>
            </a:r>
            <a:endParaRPr sz="2600">
              <a:latin typeface="Times New Roman"/>
              <a:cs typeface="Times New Roman"/>
            </a:endParaRPr>
          </a:p>
          <a:p>
            <a:pPr marL="284480" marR="6985" indent="255270" algn="just">
              <a:lnSpc>
                <a:spcPct val="150000"/>
              </a:lnSpc>
              <a:spcBef>
                <a:spcPts val="590"/>
              </a:spcBef>
            </a:pPr>
            <a:r>
              <a:rPr sz="2600" dirty="0">
                <a:solidFill>
                  <a:srgbClr val="FFFFFF"/>
                </a:solidFill>
                <a:latin typeface="Times New Roman"/>
                <a:cs typeface="Times New Roman"/>
              </a:rPr>
              <a:t>All above deduction </a:t>
            </a:r>
            <a:r>
              <a:rPr sz="2600" spc="-5" dirty="0">
                <a:solidFill>
                  <a:srgbClr val="FFFFFF"/>
                </a:solidFill>
                <a:latin typeface="Times New Roman"/>
                <a:cs typeface="Times New Roman"/>
              </a:rPr>
              <a:t>made with </a:t>
            </a:r>
            <a:r>
              <a:rPr sz="2600" dirty="0">
                <a:solidFill>
                  <a:srgbClr val="FFFFFF"/>
                </a:solidFill>
                <a:latin typeface="Times New Roman"/>
                <a:cs typeface="Times New Roman"/>
              </a:rPr>
              <a:t>the </a:t>
            </a:r>
            <a:r>
              <a:rPr sz="2600" spc="-5" dirty="0">
                <a:solidFill>
                  <a:srgbClr val="FFFFFF"/>
                </a:solidFill>
                <a:latin typeface="Times New Roman"/>
                <a:cs typeface="Times New Roman"/>
              </a:rPr>
              <a:t>written authorization </a:t>
            </a:r>
            <a:r>
              <a:rPr sz="2600" spc="-635" dirty="0">
                <a:solidFill>
                  <a:srgbClr val="FFFFFF"/>
                </a:solidFill>
                <a:latin typeface="Times New Roman"/>
                <a:cs typeface="Times New Roman"/>
              </a:rPr>
              <a:t> </a:t>
            </a:r>
            <a:r>
              <a:rPr sz="2600" dirty="0">
                <a:solidFill>
                  <a:srgbClr val="FFFFFF"/>
                </a:solidFill>
                <a:latin typeface="Times New Roman"/>
                <a:cs typeface="Times New Roman"/>
              </a:rPr>
              <a:t>of</a:t>
            </a:r>
            <a:r>
              <a:rPr sz="2600" spc="-5" dirty="0">
                <a:solidFill>
                  <a:srgbClr val="FFFFFF"/>
                </a:solidFill>
                <a:latin typeface="Times New Roman"/>
                <a:cs typeface="Times New Roman"/>
              </a:rPr>
              <a:t> the</a:t>
            </a:r>
            <a:r>
              <a:rPr sz="2600" spc="-10" dirty="0">
                <a:solidFill>
                  <a:srgbClr val="FFFFFF"/>
                </a:solidFill>
                <a:latin typeface="Times New Roman"/>
                <a:cs typeface="Times New Roman"/>
              </a:rPr>
              <a:t> </a:t>
            </a:r>
            <a:r>
              <a:rPr sz="2600" dirty="0">
                <a:solidFill>
                  <a:srgbClr val="FFFFFF"/>
                </a:solidFill>
                <a:latin typeface="Times New Roman"/>
                <a:cs typeface="Times New Roman"/>
              </a:rPr>
              <a:t>employed</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person</a:t>
            </a:r>
            <a:endParaRPr sz="260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2700" rIns="0" bIns="0" rtlCol="0">
            <a:spAutoFit/>
          </a:bodyPr>
          <a:lstStyle/>
          <a:p>
            <a:pPr marL="241935" marR="836930" indent="-43180" algn="just">
              <a:lnSpc>
                <a:spcPct val="100000"/>
              </a:lnSpc>
              <a:spcBef>
                <a:spcPts val="100"/>
              </a:spcBef>
            </a:pPr>
            <a:r>
              <a:rPr dirty="0"/>
              <a:t>The employer has an authority </a:t>
            </a:r>
            <a:r>
              <a:rPr spc="5" dirty="0"/>
              <a:t>to </a:t>
            </a:r>
            <a:r>
              <a:rPr spc="-10" dirty="0"/>
              <a:t>made </a:t>
            </a:r>
            <a:r>
              <a:rPr dirty="0"/>
              <a:t>deduction </a:t>
            </a:r>
            <a:r>
              <a:rPr spc="-5" dirty="0"/>
              <a:t>for </a:t>
            </a:r>
            <a:r>
              <a:rPr dirty="0"/>
              <a:t>the </a:t>
            </a:r>
            <a:r>
              <a:rPr spc="-585" dirty="0"/>
              <a:t> </a:t>
            </a:r>
            <a:r>
              <a:rPr spc="-5" dirty="0"/>
              <a:t>payment </a:t>
            </a:r>
            <a:r>
              <a:rPr dirty="0"/>
              <a:t>of</a:t>
            </a:r>
            <a:r>
              <a:rPr spc="5" dirty="0"/>
              <a:t> </a:t>
            </a:r>
            <a:r>
              <a:rPr dirty="0"/>
              <a:t>insurance </a:t>
            </a:r>
            <a:r>
              <a:rPr spc="-5" dirty="0"/>
              <a:t>premium </a:t>
            </a:r>
            <a:r>
              <a:rPr dirty="0"/>
              <a:t>or fidelity bond</a:t>
            </a:r>
            <a:r>
              <a:rPr spc="5" dirty="0"/>
              <a:t> </a:t>
            </a:r>
            <a:r>
              <a:rPr spc="-10" dirty="0"/>
              <a:t>may </a:t>
            </a:r>
            <a:r>
              <a:rPr dirty="0"/>
              <a:t>be </a:t>
            </a:r>
            <a:r>
              <a:rPr spc="-585" dirty="0"/>
              <a:t> </a:t>
            </a:r>
            <a:r>
              <a:rPr spc="-5" dirty="0"/>
              <a:t>effected</a:t>
            </a:r>
            <a:r>
              <a:rPr spc="-10" dirty="0"/>
              <a:t> </a:t>
            </a:r>
            <a:r>
              <a:rPr spc="-5" dirty="0"/>
              <a:t>from</a:t>
            </a:r>
            <a:r>
              <a:rPr spc="-15" dirty="0"/>
              <a:t> </a:t>
            </a:r>
            <a:r>
              <a:rPr spc="-5" dirty="0"/>
              <a:t>wages.</a:t>
            </a:r>
          </a:p>
          <a:p>
            <a:pPr marL="12700" algn="just">
              <a:lnSpc>
                <a:spcPct val="100000"/>
              </a:lnSpc>
              <a:spcBef>
                <a:spcPts val="600"/>
              </a:spcBef>
            </a:pPr>
            <a:r>
              <a:rPr sz="2800" b="1" dirty="0">
                <a:latin typeface="Times New Roman"/>
                <a:cs typeface="Times New Roman"/>
              </a:rPr>
              <a:t>13</a:t>
            </a:r>
            <a:r>
              <a:rPr sz="2800" b="1" spc="-5" dirty="0">
                <a:latin typeface="Times New Roman"/>
                <a:cs typeface="Times New Roman"/>
              </a:rPr>
              <a:t> </a:t>
            </a:r>
            <a:r>
              <a:rPr sz="2800" b="1" dirty="0">
                <a:latin typeface="Times New Roman"/>
                <a:cs typeface="Times New Roman"/>
              </a:rPr>
              <a:t>.</a:t>
            </a:r>
            <a:r>
              <a:rPr sz="2800" b="1" spc="-10" dirty="0">
                <a:latin typeface="Times New Roman"/>
                <a:cs typeface="Times New Roman"/>
              </a:rPr>
              <a:t> </a:t>
            </a:r>
            <a:r>
              <a:rPr sz="2800" b="1" u="heavy" spc="-5" dirty="0">
                <a:uFill>
                  <a:solidFill>
                    <a:srgbClr val="FFFFFF"/>
                  </a:solidFill>
                </a:uFill>
                <a:latin typeface="Times New Roman"/>
                <a:cs typeface="Times New Roman"/>
              </a:rPr>
              <a:t>Deduction</a:t>
            </a:r>
            <a:r>
              <a:rPr sz="2800" b="1" u="heavy" dirty="0">
                <a:uFill>
                  <a:solidFill>
                    <a:srgbClr val="FFFFFF"/>
                  </a:solidFill>
                </a:uFill>
                <a:latin typeface="Times New Roman"/>
                <a:cs typeface="Times New Roman"/>
              </a:rPr>
              <a:t> </a:t>
            </a:r>
            <a:r>
              <a:rPr sz="2800" b="1" u="heavy" spc="-5" dirty="0">
                <a:uFill>
                  <a:solidFill>
                    <a:srgbClr val="FFFFFF"/>
                  </a:solidFill>
                </a:uFill>
                <a:latin typeface="Times New Roman"/>
                <a:cs typeface="Times New Roman"/>
              </a:rPr>
              <a:t>For</a:t>
            </a:r>
            <a:r>
              <a:rPr sz="2800" b="1" u="heavy" dirty="0">
                <a:uFill>
                  <a:solidFill>
                    <a:srgbClr val="FFFFFF"/>
                  </a:solidFill>
                </a:uFill>
                <a:latin typeface="Times New Roman"/>
                <a:cs typeface="Times New Roman"/>
              </a:rPr>
              <a:t> </a:t>
            </a:r>
            <a:r>
              <a:rPr sz="2800" b="1" u="heavy" spc="-10" dirty="0">
                <a:uFill>
                  <a:solidFill>
                    <a:srgbClr val="FFFFFF"/>
                  </a:solidFill>
                </a:uFill>
                <a:latin typeface="Times New Roman"/>
                <a:cs typeface="Times New Roman"/>
              </a:rPr>
              <a:t>Recovery</a:t>
            </a:r>
            <a:r>
              <a:rPr sz="2800" b="1" u="heavy" spc="-15" dirty="0">
                <a:uFill>
                  <a:solidFill>
                    <a:srgbClr val="FFFFFF"/>
                  </a:solidFill>
                </a:uFill>
                <a:latin typeface="Times New Roman"/>
                <a:cs typeface="Times New Roman"/>
              </a:rPr>
              <a:t> </a:t>
            </a:r>
            <a:r>
              <a:rPr sz="2800" b="1" u="heavy" dirty="0">
                <a:uFill>
                  <a:solidFill>
                    <a:srgbClr val="FFFFFF"/>
                  </a:solidFill>
                </a:uFill>
                <a:latin typeface="Times New Roman"/>
                <a:cs typeface="Times New Roman"/>
              </a:rPr>
              <a:t>of</a:t>
            </a:r>
            <a:r>
              <a:rPr sz="2800" b="1" u="heavy" spc="-10" dirty="0">
                <a:uFill>
                  <a:solidFill>
                    <a:srgbClr val="FFFFFF"/>
                  </a:solidFill>
                </a:uFill>
                <a:latin typeface="Times New Roman"/>
                <a:cs typeface="Times New Roman"/>
              </a:rPr>
              <a:t> </a:t>
            </a:r>
            <a:r>
              <a:rPr sz="2800" b="1" u="heavy" spc="-5" dirty="0">
                <a:uFill>
                  <a:solidFill>
                    <a:srgbClr val="FFFFFF"/>
                  </a:solidFill>
                </a:uFill>
                <a:latin typeface="Times New Roman"/>
                <a:cs typeface="Times New Roman"/>
              </a:rPr>
              <a:t>Losses</a:t>
            </a:r>
            <a:r>
              <a:rPr sz="2800" b="1" u="heavy" spc="695" dirty="0">
                <a:uFill>
                  <a:solidFill>
                    <a:srgbClr val="FFFFFF"/>
                  </a:solidFill>
                </a:uFill>
                <a:latin typeface="Times New Roman"/>
                <a:cs typeface="Times New Roman"/>
              </a:rPr>
              <a:t> </a:t>
            </a:r>
            <a:r>
              <a:rPr sz="2800" b="1" u="heavy" spc="-5" dirty="0">
                <a:uFill>
                  <a:solidFill>
                    <a:srgbClr val="FFFFFF"/>
                  </a:solidFill>
                </a:uFill>
                <a:latin typeface="Times New Roman"/>
                <a:cs typeface="Times New Roman"/>
              </a:rPr>
              <a:t>[Section</a:t>
            </a:r>
            <a:r>
              <a:rPr sz="2800" b="1" u="heavy" dirty="0">
                <a:uFill>
                  <a:solidFill>
                    <a:srgbClr val="FFFFFF"/>
                  </a:solidFill>
                </a:uFill>
                <a:latin typeface="Times New Roman"/>
                <a:cs typeface="Times New Roman"/>
              </a:rPr>
              <a:t> 7 (2)</a:t>
            </a:r>
            <a:endParaRPr sz="2800">
              <a:latin typeface="Times New Roman"/>
              <a:cs typeface="Times New Roman"/>
            </a:endParaRPr>
          </a:p>
        </p:txBody>
      </p:sp>
      <p:sp>
        <p:nvSpPr>
          <p:cNvPr id="3" name="object 3"/>
          <p:cNvSpPr txBox="1"/>
          <p:nvPr/>
        </p:nvSpPr>
        <p:spPr>
          <a:xfrm>
            <a:off x="535940" y="3011805"/>
            <a:ext cx="8064500" cy="3813175"/>
          </a:xfrm>
          <a:prstGeom prst="rect">
            <a:avLst/>
          </a:prstGeom>
        </p:spPr>
        <p:txBody>
          <a:bodyPr vert="horz" wrap="square" lIns="0" tIns="159385" rIns="0" bIns="0" rtlCol="0">
            <a:spAutoFit/>
          </a:bodyPr>
          <a:lstStyle/>
          <a:p>
            <a:pPr marL="3375660">
              <a:lnSpc>
                <a:spcPct val="100000"/>
              </a:lnSpc>
              <a:spcBef>
                <a:spcPts val="1255"/>
              </a:spcBef>
            </a:pPr>
            <a:r>
              <a:rPr sz="2800" b="1" u="heavy" dirty="0">
                <a:solidFill>
                  <a:srgbClr val="FFFFFF"/>
                </a:solidFill>
                <a:uFill>
                  <a:solidFill>
                    <a:srgbClr val="FFFFFF"/>
                  </a:solidFill>
                </a:uFill>
                <a:latin typeface="Times New Roman"/>
                <a:cs typeface="Times New Roman"/>
              </a:rPr>
              <a:t>(m)(n)(o)]</a:t>
            </a:r>
            <a:endParaRPr sz="2800">
              <a:latin typeface="Times New Roman"/>
              <a:cs typeface="Times New Roman"/>
            </a:endParaRPr>
          </a:p>
          <a:p>
            <a:pPr marL="283845" marR="784860" indent="-30480">
              <a:lnSpc>
                <a:spcPct val="102800"/>
              </a:lnSpc>
              <a:spcBef>
                <a:spcPts val="910"/>
              </a:spcBef>
            </a:pPr>
            <a:r>
              <a:rPr sz="2400" spc="-5" dirty="0">
                <a:solidFill>
                  <a:srgbClr val="FFFFFF"/>
                </a:solidFill>
                <a:latin typeface="Times New Roman"/>
                <a:cs typeface="Times New Roman"/>
              </a:rPr>
              <a:t>Deduction </a:t>
            </a:r>
            <a:r>
              <a:rPr sz="2400" dirty="0">
                <a:solidFill>
                  <a:srgbClr val="FFFFFF"/>
                </a:solidFill>
                <a:latin typeface="Times New Roman"/>
                <a:cs typeface="Times New Roman"/>
              </a:rPr>
              <a:t>for</a:t>
            </a:r>
            <a:r>
              <a:rPr sz="2400" spc="5" dirty="0">
                <a:solidFill>
                  <a:srgbClr val="FFFFFF"/>
                </a:solidFill>
                <a:latin typeface="Times New Roman"/>
                <a:cs typeface="Times New Roman"/>
              </a:rPr>
              <a:t> </a:t>
            </a:r>
            <a:r>
              <a:rPr sz="2400" dirty="0">
                <a:solidFill>
                  <a:srgbClr val="FFFFFF"/>
                </a:solidFill>
                <a:latin typeface="Times New Roman"/>
                <a:cs typeface="Times New Roman"/>
              </a:rPr>
              <a:t>recovery</a:t>
            </a:r>
            <a:r>
              <a:rPr sz="2400" spc="25" dirty="0">
                <a:solidFill>
                  <a:srgbClr val="FFFFFF"/>
                </a:solidFill>
                <a:latin typeface="Times New Roman"/>
                <a:cs typeface="Times New Roman"/>
              </a:rPr>
              <a:t> </a:t>
            </a:r>
            <a:r>
              <a:rPr sz="2400" dirty="0">
                <a:solidFill>
                  <a:srgbClr val="FFFFFF"/>
                </a:solidFill>
                <a:latin typeface="Times New Roman"/>
                <a:cs typeface="Times New Roman"/>
              </a:rPr>
              <a:t>of</a:t>
            </a:r>
            <a:r>
              <a:rPr sz="2400" spc="-5" dirty="0">
                <a:solidFill>
                  <a:srgbClr val="FFFFFF"/>
                </a:solidFill>
                <a:latin typeface="Times New Roman"/>
                <a:cs typeface="Times New Roman"/>
              </a:rPr>
              <a:t> losses</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sustained</a:t>
            </a:r>
            <a:r>
              <a:rPr sz="2400" dirty="0">
                <a:solidFill>
                  <a:srgbClr val="FFFFFF"/>
                </a:solidFill>
                <a:latin typeface="Times New Roman"/>
                <a:cs typeface="Times New Roman"/>
              </a:rPr>
              <a:t> by</a:t>
            </a:r>
            <a:r>
              <a:rPr sz="2400" spc="20" dirty="0">
                <a:solidFill>
                  <a:srgbClr val="FFFFFF"/>
                </a:solidFill>
                <a:latin typeface="Times New Roman"/>
                <a:cs typeface="Times New Roman"/>
              </a:rPr>
              <a:t> </a:t>
            </a:r>
            <a:r>
              <a:rPr sz="2400" dirty="0">
                <a:solidFill>
                  <a:srgbClr val="FFFFFF"/>
                </a:solidFill>
                <a:latin typeface="Times New Roman"/>
                <a:cs typeface="Times New Roman"/>
              </a:rPr>
              <a:t>the</a:t>
            </a:r>
            <a:r>
              <a:rPr sz="2400" spc="-5" dirty="0">
                <a:solidFill>
                  <a:srgbClr val="FFFFFF"/>
                </a:solidFill>
                <a:latin typeface="Times New Roman"/>
                <a:cs typeface="Times New Roman"/>
              </a:rPr>
              <a:t> railway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administration</a:t>
            </a:r>
            <a:r>
              <a:rPr sz="2400" dirty="0">
                <a:solidFill>
                  <a:srgbClr val="FFFFFF"/>
                </a:solidFill>
                <a:latin typeface="Times New Roman"/>
                <a:cs typeface="Times New Roman"/>
              </a:rPr>
              <a:t> </a:t>
            </a:r>
            <a:r>
              <a:rPr sz="2400" spc="-5" dirty="0">
                <a:solidFill>
                  <a:srgbClr val="FFFFFF"/>
                </a:solidFill>
                <a:latin typeface="Times New Roman"/>
                <a:cs typeface="Times New Roman"/>
              </a:rPr>
              <a:t>made</a:t>
            </a:r>
            <a:r>
              <a:rPr sz="2400" dirty="0">
                <a:solidFill>
                  <a:srgbClr val="FFFFFF"/>
                </a:solidFill>
                <a:latin typeface="Times New Roman"/>
                <a:cs typeface="Times New Roman"/>
              </a:rPr>
              <a:t> in the </a:t>
            </a:r>
            <a:r>
              <a:rPr sz="2400" spc="-5" dirty="0">
                <a:solidFill>
                  <a:srgbClr val="FFFFFF"/>
                </a:solidFill>
                <a:latin typeface="Times New Roman"/>
                <a:cs typeface="Times New Roman"/>
              </a:rPr>
              <a:t>following</a:t>
            </a:r>
            <a:r>
              <a:rPr sz="2400" dirty="0">
                <a:solidFill>
                  <a:srgbClr val="FFFFFF"/>
                </a:solidFill>
                <a:latin typeface="Times New Roman"/>
                <a:cs typeface="Times New Roman"/>
              </a:rPr>
              <a:t> </a:t>
            </a:r>
            <a:r>
              <a:rPr sz="2400" spc="-5" dirty="0">
                <a:solidFill>
                  <a:srgbClr val="FFFFFF"/>
                </a:solidFill>
                <a:latin typeface="Times New Roman"/>
                <a:cs typeface="Times New Roman"/>
              </a:rPr>
              <a:t>cases</a:t>
            </a:r>
            <a:endParaRPr sz="2400">
              <a:latin typeface="Times New Roman"/>
              <a:cs typeface="Times New Roman"/>
            </a:endParaRPr>
          </a:p>
          <a:p>
            <a:pPr marL="283845" marR="5080" indent="-271780">
              <a:lnSpc>
                <a:spcPct val="100000"/>
              </a:lnSpc>
              <a:spcBef>
                <a:spcPts val="600"/>
              </a:spcBef>
              <a:buAutoNum type="alphaLcParenR" startAt="13"/>
              <a:tabLst>
                <a:tab pos="450850" algn="l"/>
              </a:tabLst>
            </a:pPr>
            <a:r>
              <a:rPr sz="2400" spc="-5" dirty="0">
                <a:solidFill>
                  <a:srgbClr val="FFFFFF"/>
                </a:solidFill>
                <a:latin typeface="Times New Roman"/>
                <a:cs typeface="Times New Roman"/>
              </a:rPr>
              <a:t>Losses</a:t>
            </a:r>
            <a:r>
              <a:rPr sz="2400" spc="190" dirty="0">
                <a:solidFill>
                  <a:srgbClr val="FFFFFF"/>
                </a:solidFill>
                <a:latin typeface="Times New Roman"/>
                <a:cs typeface="Times New Roman"/>
              </a:rPr>
              <a:t> </a:t>
            </a:r>
            <a:r>
              <a:rPr sz="2400" dirty="0">
                <a:solidFill>
                  <a:srgbClr val="FFFFFF"/>
                </a:solidFill>
                <a:latin typeface="Times New Roman"/>
                <a:cs typeface="Times New Roman"/>
              </a:rPr>
              <a:t>on</a:t>
            </a:r>
            <a:r>
              <a:rPr sz="2400" spc="195" dirty="0">
                <a:solidFill>
                  <a:srgbClr val="FFFFFF"/>
                </a:solidFill>
                <a:latin typeface="Times New Roman"/>
                <a:cs typeface="Times New Roman"/>
              </a:rPr>
              <a:t> </a:t>
            </a:r>
            <a:r>
              <a:rPr sz="2400" dirty="0">
                <a:solidFill>
                  <a:srgbClr val="FFFFFF"/>
                </a:solidFill>
                <a:latin typeface="Times New Roman"/>
                <a:cs typeface="Times New Roman"/>
              </a:rPr>
              <a:t>account</a:t>
            </a:r>
            <a:r>
              <a:rPr sz="2400" spc="195" dirty="0">
                <a:solidFill>
                  <a:srgbClr val="FFFFFF"/>
                </a:solidFill>
                <a:latin typeface="Times New Roman"/>
                <a:cs typeface="Times New Roman"/>
              </a:rPr>
              <a:t> </a:t>
            </a:r>
            <a:r>
              <a:rPr sz="2400" dirty="0">
                <a:solidFill>
                  <a:srgbClr val="FFFFFF"/>
                </a:solidFill>
                <a:latin typeface="Times New Roman"/>
                <a:cs typeface="Times New Roman"/>
              </a:rPr>
              <a:t>of</a:t>
            </a:r>
            <a:r>
              <a:rPr sz="2400" spc="190" dirty="0">
                <a:solidFill>
                  <a:srgbClr val="FFFFFF"/>
                </a:solidFill>
                <a:latin typeface="Times New Roman"/>
                <a:cs typeface="Times New Roman"/>
              </a:rPr>
              <a:t> </a:t>
            </a:r>
            <a:r>
              <a:rPr sz="2400" spc="-5" dirty="0">
                <a:solidFill>
                  <a:srgbClr val="FFFFFF"/>
                </a:solidFill>
                <a:latin typeface="Times New Roman"/>
                <a:cs typeface="Times New Roman"/>
              </a:rPr>
              <a:t>acceptance</a:t>
            </a:r>
            <a:r>
              <a:rPr sz="2400" spc="200" dirty="0">
                <a:solidFill>
                  <a:srgbClr val="FFFFFF"/>
                </a:solidFill>
                <a:latin typeface="Times New Roman"/>
                <a:cs typeface="Times New Roman"/>
              </a:rPr>
              <a:t> </a:t>
            </a:r>
            <a:r>
              <a:rPr sz="2400" dirty="0">
                <a:solidFill>
                  <a:srgbClr val="FFFFFF"/>
                </a:solidFill>
                <a:latin typeface="Times New Roman"/>
                <a:cs typeface="Times New Roman"/>
              </a:rPr>
              <a:t>or</a:t>
            </a:r>
            <a:r>
              <a:rPr sz="2400" spc="195" dirty="0">
                <a:solidFill>
                  <a:srgbClr val="FFFFFF"/>
                </a:solidFill>
                <a:latin typeface="Times New Roman"/>
                <a:cs typeface="Times New Roman"/>
              </a:rPr>
              <a:t> </a:t>
            </a:r>
            <a:r>
              <a:rPr sz="2400" spc="-5" dirty="0">
                <a:solidFill>
                  <a:srgbClr val="FFFFFF"/>
                </a:solidFill>
                <a:latin typeface="Times New Roman"/>
                <a:cs typeface="Times New Roman"/>
              </a:rPr>
              <a:t>counterfeit</a:t>
            </a:r>
            <a:r>
              <a:rPr sz="2400" spc="200" dirty="0">
                <a:solidFill>
                  <a:srgbClr val="FFFFFF"/>
                </a:solidFill>
                <a:latin typeface="Times New Roman"/>
                <a:cs typeface="Times New Roman"/>
              </a:rPr>
              <a:t> </a:t>
            </a:r>
            <a:r>
              <a:rPr sz="2400" dirty="0">
                <a:solidFill>
                  <a:srgbClr val="FFFFFF"/>
                </a:solidFill>
                <a:latin typeface="Times New Roman"/>
                <a:cs typeface="Times New Roman"/>
              </a:rPr>
              <a:t>or</a:t>
            </a:r>
            <a:r>
              <a:rPr sz="2400" spc="210" dirty="0">
                <a:solidFill>
                  <a:srgbClr val="FFFFFF"/>
                </a:solidFill>
                <a:latin typeface="Times New Roman"/>
                <a:cs typeface="Times New Roman"/>
              </a:rPr>
              <a:t> </a:t>
            </a:r>
            <a:r>
              <a:rPr sz="2400" spc="-5" dirty="0">
                <a:solidFill>
                  <a:srgbClr val="FFFFFF"/>
                </a:solidFill>
                <a:latin typeface="Times New Roman"/>
                <a:cs typeface="Times New Roman"/>
              </a:rPr>
              <a:t>base</a:t>
            </a:r>
            <a:r>
              <a:rPr sz="2400" spc="195" dirty="0">
                <a:solidFill>
                  <a:srgbClr val="FFFFFF"/>
                </a:solidFill>
                <a:latin typeface="Times New Roman"/>
                <a:cs typeface="Times New Roman"/>
              </a:rPr>
              <a:t> </a:t>
            </a:r>
            <a:r>
              <a:rPr sz="2400" dirty="0">
                <a:solidFill>
                  <a:srgbClr val="FFFFFF"/>
                </a:solidFill>
                <a:latin typeface="Times New Roman"/>
                <a:cs typeface="Times New Roman"/>
              </a:rPr>
              <a:t>coins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mutilated </a:t>
            </a:r>
            <a:r>
              <a:rPr sz="2400" dirty="0">
                <a:solidFill>
                  <a:srgbClr val="FFFFFF"/>
                </a:solidFill>
                <a:latin typeface="Times New Roman"/>
                <a:cs typeface="Times New Roman"/>
              </a:rPr>
              <a:t>or </a:t>
            </a:r>
            <a:r>
              <a:rPr sz="2400" spc="-5" dirty="0">
                <a:solidFill>
                  <a:srgbClr val="FFFFFF"/>
                </a:solidFill>
                <a:latin typeface="Times New Roman"/>
                <a:cs typeface="Times New Roman"/>
              </a:rPr>
              <a:t>forged</a:t>
            </a:r>
            <a:r>
              <a:rPr sz="2400" dirty="0">
                <a:solidFill>
                  <a:srgbClr val="FFFFFF"/>
                </a:solidFill>
                <a:latin typeface="Times New Roman"/>
                <a:cs typeface="Times New Roman"/>
              </a:rPr>
              <a:t> </a:t>
            </a:r>
            <a:r>
              <a:rPr sz="2400" spc="-5" dirty="0">
                <a:solidFill>
                  <a:srgbClr val="FFFFFF"/>
                </a:solidFill>
                <a:latin typeface="Times New Roman"/>
                <a:cs typeface="Times New Roman"/>
              </a:rPr>
              <a:t>currency</a:t>
            </a:r>
            <a:r>
              <a:rPr sz="2400" spc="15" dirty="0">
                <a:solidFill>
                  <a:srgbClr val="FFFFFF"/>
                </a:solidFill>
                <a:latin typeface="Times New Roman"/>
                <a:cs typeface="Times New Roman"/>
              </a:rPr>
              <a:t> </a:t>
            </a:r>
            <a:r>
              <a:rPr sz="2400" dirty="0">
                <a:solidFill>
                  <a:srgbClr val="FFFFFF"/>
                </a:solidFill>
                <a:latin typeface="Times New Roman"/>
                <a:cs typeface="Times New Roman"/>
              </a:rPr>
              <a:t>noted</a:t>
            </a:r>
            <a:endParaRPr sz="2400">
              <a:latin typeface="Times New Roman"/>
              <a:cs typeface="Times New Roman"/>
            </a:endParaRPr>
          </a:p>
          <a:p>
            <a:pPr marL="283845" marR="17780" indent="-271780">
              <a:lnSpc>
                <a:spcPct val="100000"/>
              </a:lnSpc>
              <a:spcBef>
                <a:spcPts val="600"/>
              </a:spcBef>
              <a:buAutoNum type="alphaLcParenR" startAt="13"/>
              <a:tabLst>
                <a:tab pos="344170" algn="l"/>
              </a:tabLst>
            </a:pPr>
            <a:r>
              <a:rPr sz="2400" spc="-5" dirty="0">
                <a:solidFill>
                  <a:srgbClr val="FFFFFF"/>
                </a:solidFill>
                <a:latin typeface="Times New Roman"/>
                <a:cs typeface="Times New Roman"/>
              </a:rPr>
              <a:t>Losses </a:t>
            </a:r>
            <a:r>
              <a:rPr sz="2400" dirty="0">
                <a:solidFill>
                  <a:srgbClr val="FFFFFF"/>
                </a:solidFill>
                <a:latin typeface="Times New Roman"/>
                <a:cs typeface="Times New Roman"/>
              </a:rPr>
              <a:t>on account of the </a:t>
            </a:r>
            <a:r>
              <a:rPr sz="2400" spc="-5" dirty="0">
                <a:solidFill>
                  <a:srgbClr val="FFFFFF"/>
                </a:solidFill>
                <a:latin typeface="Times New Roman"/>
                <a:cs typeface="Times New Roman"/>
              </a:rPr>
              <a:t>failure </a:t>
            </a:r>
            <a:r>
              <a:rPr sz="2400" dirty="0">
                <a:solidFill>
                  <a:srgbClr val="FFFFFF"/>
                </a:solidFill>
                <a:latin typeface="Times New Roman"/>
                <a:cs typeface="Times New Roman"/>
              </a:rPr>
              <a:t>of the </a:t>
            </a:r>
            <a:r>
              <a:rPr sz="2400" spc="-5" dirty="0">
                <a:solidFill>
                  <a:srgbClr val="FFFFFF"/>
                </a:solidFill>
                <a:latin typeface="Times New Roman"/>
                <a:cs typeface="Times New Roman"/>
              </a:rPr>
              <a:t>employed </a:t>
            </a:r>
            <a:r>
              <a:rPr sz="2400" dirty="0">
                <a:solidFill>
                  <a:srgbClr val="FFFFFF"/>
                </a:solidFill>
                <a:latin typeface="Times New Roman"/>
                <a:cs typeface="Times New Roman"/>
              </a:rPr>
              <a:t>person to </a:t>
            </a:r>
            <a:r>
              <a:rPr sz="2400" spc="5" dirty="0">
                <a:solidFill>
                  <a:srgbClr val="FFFFFF"/>
                </a:solidFill>
                <a:latin typeface="Times New Roman"/>
                <a:cs typeface="Times New Roman"/>
              </a:rPr>
              <a:t> </a:t>
            </a:r>
            <a:r>
              <a:rPr sz="2400" dirty="0">
                <a:solidFill>
                  <a:srgbClr val="FFFFFF"/>
                </a:solidFill>
                <a:latin typeface="Times New Roman"/>
                <a:cs typeface="Times New Roman"/>
              </a:rPr>
              <a:t>invoice to bill ,to collect or to account </a:t>
            </a:r>
            <a:r>
              <a:rPr sz="2400" spc="-5" dirty="0">
                <a:solidFill>
                  <a:srgbClr val="FFFFFF"/>
                </a:solidFill>
                <a:latin typeface="Times New Roman"/>
                <a:cs typeface="Times New Roman"/>
              </a:rPr>
              <a:t>for </a:t>
            </a:r>
            <a:r>
              <a:rPr sz="2400" dirty="0">
                <a:solidFill>
                  <a:srgbClr val="FFFFFF"/>
                </a:solidFill>
                <a:latin typeface="Times New Roman"/>
                <a:cs typeface="Times New Roman"/>
              </a:rPr>
              <a:t>appropriate charges </a:t>
            </a:r>
            <a:r>
              <a:rPr sz="2400" spc="5" dirty="0">
                <a:solidFill>
                  <a:srgbClr val="FFFFFF"/>
                </a:solidFill>
                <a:latin typeface="Times New Roman"/>
                <a:cs typeface="Times New Roman"/>
              </a:rPr>
              <a:t> </a:t>
            </a:r>
            <a:r>
              <a:rPr sz="2400" dirty="0">
                <a:solidFill>
                  <a:srgbClr val="FFFFFF"/>
                </a:solidFill>
                <a:latin typeface="Times New Roman"/>
                <a:cs typeface="Times New Roman"/>
              </a:rPr>
              <a:t>due to </a:t>
            </a:r>
            <a:r>
              <a:rPr sz="2400" spc="-5" dirty="0">
                <a:solidFill>
                  <a:srgbClr val="FFFFFF"/>
                </a:solidFill>
                <a:latin typeface="Times New Roman"/>
                <a:cs typeface="Times New Roman"/>
              </a:rPr>
              <a:t>fares, </a:t>
            </a:r>
            <a:r>
              <a:rPr sz="2400" dirty="0">
                <a:solidFill>
                  <a:srgbClr val="FFFFFF"/>
                </a:solidFill>
                <a:latin typeface="Times New Roman"/>
                <a:cs typeface="Times New Roman"/>
              </a:rPr>
              <a:t>freight, </a:t>
            </a:r>
            <a:r>
              <a:rPr sz="2400" spc="-5" dirty="0">
                <a:solidFill>
                  <a:srgbClr val="FFFFFF"/>
                </a:solidFill>
                <a:latin typeface="Times New Roman"/>
                <a:cs typeface="Times New Roman"/>
              </a:rPr>
              <a:t>demurrage </a:t>
            </a:r>
            <a:r>
              <a:rPr sz="2400" dirty="0">
                <a:solidFill>
                  <a:srgbClr val="FFFFFF"/>
                </a:solidFill>
                <a:latin typeface="Times New Roman"/>
                <a:cs typeface="Times New Roman"/>
              </a:rPr>
              <a:t>etc. or in </a:t>
            </a:r>
            <a:r>
              <a:rPr sz="2400" spc="-5" dirty="0">
                <a:solidFill>
                  <a:srgbClr val="FFFFFF"/>
                </a:solidFill>
                <a:latin typeface="Times New Roman"/>
                <a:cs typeface="Times New Roman"/>
              </a:rPr>
              <a:t>case </a:t>
            </a:r>
            <a:r>
              <a:rPr sz="2400" dirty="0">
                <a:solidFill>
                  <a:srgbClr val="FFFFFF"/>
                </a:solidFill>
                <a:latin typeface="Times New Roman"/>
                <a:cs typeface="Times New Roman"/>
              </a:rPr>
              <a:t>of sale of food in </a:t>
            </a:r>
            <a:r>
              <a:rPr sz="2400" spc="-585" dirty="0">
                <a:solidFill>
                  <a:srgbClr val="FFFFFF"/>
                </a:solidFill>
                <a:latin typeface="Times New Roman"/>
                <a:cs typeface="Times New Roman"/>
              </a:rPr>
              <a:t> </a:t>
            </a:r>
            <a:r>
              <a:rPr sz="2400" dirty="0">
                <a:solidFill>
                  <a:srgbClr val="FFFFFF"/>
                </a:solidFill>
                <a:latin typeface="Times New Roman"/>
                <a:cs typeface="Times New Roman"/>
              </a:rPr>
              <a:t>catering</a:t>
            </a:r>
            <a:r>
              <a:rPr sz="2400" spc="-5" dirty="0">
                <a:solidFill>
                  <a:srgbClr val="FFFFFF"/>
                </a:solidFill>
                <a:latin typeface="Times New Roman"/>
                <a:cs typeface="Times New Roman"/>
              </a:rPr>
              <a:t> establishment</a:t>
            </a:r>
            <a:endParaRPr sz="2400">
              <a:latin typeface="Times New Roman"/>
              <a:cs typeface="Times New Roman"/>
            </a:endParaRPr>
          </a:p>
        </p:txBody>
      </p:sp>
      <p:pic>
        <p:nvPicPr>
          <p:cNvPr id="4" name="object 4"/>
          <p:cNvPicPr/>
          <p:nvPr/>
        </p:nvPicPr>
        <p:blipFill>
          <a:blip r:embed="rId2" cstate="print"/>
          <a:stretch>
            <a:fillRect/>
          </a:stretch>
        </p:blipFill>
        <p:spPr>
          <a:xfrm>
            <a:off x="450850" y="146050"/>
            <a:ext cx="8242300" cy="12319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416559"/>
            <a:ext cx="7786370" cy="1805939"/>
          </a:xfrm>
          <a:prstGeom prst="rect">
            <a:avLst/>
          </a:prstGeom>
        </p:spPr>
        <p:txBody>
          <a:bodyPr vert="horz" wrap="square" lIns="0" tIns="12065" rIns="0" bIns="0" rtlCol="0">
            <a:spAutoFit/>
          </a:bodyPr>
          <a:lstStyle/>
          <a:p>
            <a:pPr marL="284480" marR="5080" indent="-271780">
              <a:lnSpc>
                <a:spcPct val="149800"/>
              </a:lnSpc>
              <a:spcBef>
                <a:spcPts val="95"/>
              </a:spcBef>
            </a:pPr>
            <a:r>
              <a:rPr sz="2600" dirty="0"/>
              <a:t>o) </a:t>
            </a:r>
            <a:r>
              <a:rPr sz="2600" spc="-5" dirty="0"/>
              <a:t>Losses </a:t>
            </a:r>
            <a:r>
              <a:rPr sz="2600" dirty="0"/>
              <a:t>on account of </a:t>
            </a:r>
            <a:r>
              <a:rPr sz="2600" spc="-5" dirty="0"/>
              <a:t>rebate and refund incorrectly </a:t>
            </a:r>
            <a:r>
              <a:rPr sz="2600" dirty="0"/>
              <a:t> </a:t>
            </a:r>
            <a:r>
              <a:rPr sz="2600" spc="-5" dirty="0"/>
              <a:t>granted</a:t>
            </a:r>
            <a:r>
              <a:rPr sz="2600" spc="5" dirty="0"/>
              <a:t> </a:t>
            </a:r>
            <a:r>
              <a:rPr sz="2600" dirty="0"/>
              <a:t>by</a:t>
            </a:r>
            <a:r>
              <a:rPr sz="2600" spc="25" dirty="0"/>
              <a:t> </a:t>
            </a:r>
            <a:r>
              <a:rPr sz="2600" dirty="0"/>
              <a:t>the</a:t>
            </a:r>
            <a:r>
              <a:rPr sz="2600" spc="-5" dirty="0"/>
              <a:t> </a:t>
            </a:r>
            <a:r>
              <a:rPr sz="2600" dirty="0"/>
              <a:t>employed</a:t>
            </a:r>
            <a:r>
              <a:rPr sz="2600" spc="5" dirty="0"/>
              <a:t> </a:t>
            </a:r>
            <a:r>
              <a:rPr sz="2600" spc="-5" dirty="0"/>
              <a:t>person such</a:t>
            </a:r>
            <a:r>
              <a:rPr sz="2600" spc="5" dirty="0"/>
              <a:t> </a:t>
            </a:r>
            <a:r>
              <a:rPr sz="2600" spc="-5" dirty="0"/>
              <a:t>losses attributed</a:t>
            </a:r>
            <a:r>
              <a:rPr sz="2600" spc="5" dirty="0"/>
              <a:t> </a:t>
            </a:r>
            <a:r>
              <a:rPr sz="2600" spc="-5" dirty="0"/>
              <a:t>to </a:t>
            </a:r>
            <a:r>
              <a:rPr sz="2600" spc="-635" dirty="0"/>
              <a:t> </a:t>
            </a:r>
            <a:r>
              <a:rPr sz="2600" dirty="0"/>
              <a:t>his</a:t>
            </a:r>
            <a:r>
              <a:rPr sz="2600" spc="-10" dirty="0"/>
              <a:t> </a:t>
            </a:r>
            <a:r>
              <a:rPr sz="2600" spc="-5" dirty="0"/>
              <a:t>neglect </a:t>
            </a:r>
            <a:r>
              <a:rPr sz="2600" dirty="0"/>
              <a:t>or</a:t>
            </a:r>
            <a:r>
              <a:rPr sz="2600" spc="-10" dirty="0"/>
              <a:t> </a:t>
            </a:r>
            <a:r>
              <a:rPr sz="2600" spc="-5" dirty="0"/>
              <a:t>default.</a:t>
            </a:r>
            <a:endParaRPr sz="2600"/>
          </a:p>
        </p:txBody>
      </p:sp>
      <p:sp>
        <p:nvSpPr>
          <p:cNvPr id="3" name="object 3"/>
          <p:cNvSpPr txBox="1"/>
          <p:nvPr/>
        </p:nvSpPr>
        <p:spPr>
          <a:xfrm>
            <a:off x="706119" y="2942589"/>
            <a:ext cx="7577455" cy="2477770"/>
          </a:xfrm>
          <a:prstGeom prst="rect">
            <a:avLst/>
          </a:prstGeom>
        </p:spPr>
        <p:txBody>
          <a:bodyPr vert="horz" wrap="square" lIns="0" tIns="12700" rIns="0" bIns="0" rtlCol="0">
            <a:spAutoFit/>
          </a:bodyPr>
          <a:lstStyle/>
          <a:p>
            <a:pPr marL="924560" marR="245110" indent="-675640">
              <a:lnSpc>
                <a:spcPct val="150000"/>
              </a:lnSpc>
              <a:spcBef>
                <a:spcPts val="100"/>
              </a:spcBef>
              <a:tabLst>
                <a:tab pos="3208655" algn="l"/>
              </a:tabLst>
            </a:pPr>
            <a:r>
              <a:rPr sz="2600" b="1" dirty="0">
                <a:solidFill>
                  <a:srgbClr val="FFFFFF"/>
                </a:solidFill>
                <a:latin typeface="Times New Roman"/>
                <a:cs typeface="Times New Roman"/>
              </a:rPr>
              <a:t>14. </a:t>
            </a:r>
            <a:r>
              <a:rPr sz="2600" b="1" u="heavy" spc="-5" dirty="0">
                <a:solidFill>
                  <a:srgbClr val="FFFFFF"/>
                </a:solidFill>
                <a:uFill>
                  <a:solidFill>
                    <a:srgbClr val="FFFFFF"/>
                  </a:solidFill>
                </a:uFill>
                <a:latin typeface="Times New Roman"/>
                <a:cs typeface="Times New Roman"/>
              </a:rPr>
              <a:t>Deduction </a:t>
            </a:r>
            <a:r>
              <a:rPr sz="2600" b="1" u="heavy" dirty="0">
                <a:solidFill>
                  <a:srgbClr val="FFFFFF"/>
                </a:solidFill>
                <a:uFill>
                  <a:solidFill>
                    <a:srgbClr val="FFFFFF"/>
                  </a:solidFill>
                </a:uFill>
                <a:latin typeface="Times New Roman"/>
                <a:cs typeface="Times New Roman"/>
              </a:rPr>
              <a:t>For Contribution </a:t>
            </a:r>
            <a:r>
              <a:rPr sz="2600" b="1" u="heavy" spc="-5" dirty="0">
                <a:solidFill>
                  <a:srgbClr val="FFFFFF"/>
                </a:solidFill>
                <a:uFill>
                  <a:solidFill>
                    <a:srgbClr val="FFFFFF"/>
                  </a:solidFill>
                </a:uFill>
                <a:latin typeface="Times New Roman"/>
                <a:cs typeface="Times New Roman"/>
              </a:rPr>
              <a:t>to Prime Minister </a:t>
            </a:r>
            <a:r>
              <a:rPr sz="2600" b="1" spc="-635" dirty="0">
                <a:solidFill>
                  <a:srgbClr val="FFFFFF"/>
                </a:solidFill>
                <a:latin typeface="Times New Roman"/>
                <a:cs typeface="Times New Roman"/>
              </a:rPr>
              <a:t> </a:t>
            </a:r>
            <a:r>
              <a:rPr sz="2600" b="1" u="heavy" spc="-5" dirty="0">
                <a:solidFill>
                  <a:srgbClr val="FFFFFF"/>
                </a:solidFill>
                <a:uFill>
                  <a:solidFill>
                    <a:srgbClr val="FFFFFF"/>
                  </a:solidFill>
                </a:uFill>
                <a:latin typeface="Times New Roman"/>
                <a:cs typeface="Times New Roman"/>
              </a:rPr>
              <a:t>National</a:t>
            </a:r>
            <a:r>
              <a:rPr sz="2600" b="1" u="heavy" spc="5" dirty="0">
                <a:solidFill>
                  <a:srgbClr val="FFFFFF"/>
                </a:solidFill>
                <a:uFill>
                  <a:solidFill>
                    <a:srgbClr val="FFFFFF"/>
                  </a:solidFill>
                </a:uFill>
                <a:latin typeface="Times New Roman"/>
                <a:cs typeface="Times New Roman"/>
              </a:rPr>
              <a:t> </a:t>
            </a:r>
            <a:r>
              <a:rPr sz="2600" b="1" u="heavy" spc="-5" dirty="0">
                <a:solidFill>
                  <a:srgbClr val="FFFFFF"/>
                </a:solidFill>
                <a:uFill>
                  <a:solidFill>
                    <a:srgbClr val="FFFFFF"/>
                  </a:solidFill>
                </a:uFill>
                <a:latin typeface="Times New Roman"/>
                <a:cs typeface="Times New Roman"/>
              </a:rPr>
              <a:t>Relief	</a:t>
            </a:r>
            <a:r>
              <a:rPr sz="2600" b="1" u="heavy" dirty="0">
                <a:solidFill>
                  <a:srgbClr val="FFFFFF"/>
                </a:solidFill>
                <a:uFill>
                  <a:solidFill>
                    <a:srgbClr val="FFFFFF"/>
                  </a:solidFill>
                </a:uFill>
                <a:latin typeface="Times New Roman"/>
                <a:cs typeface="Times New Roman"/>
              </a:rPr>
              <a:t>Fund</a:t>
            </a:r>
            <a:r>
              <a:rPr sz="2600" b="1" u="heavy" spc="-5" dirty="0">
                <a:solidFill>
                  <a:srgbClr val="FFFFFF"/>
                </a:solidFill>
                <a:uFill>
                  <a:solidFill>
                    <a:srgbClr val="FFFFFF"/>
                  </a:solidFill>
                </a:uFill>
                <a:latin typeface="Times New Roman"/>
                <a:cs typeface="Times New Roman"/>
              </a:rPr>
              <a:t> etc</a:t>
            </a:r>
            <a:r>
              <a:rPr sz="2600" b="1" u="heavy" spc="-10" dirty="0">
                <a:solidFill>
                  <a:srgbClr val="FFFFFF"/>
                </a:solidFill>
                <a:uFill>
                  <a:solidFill>
                    <a:srgbClr val="FFFFFF"/>
                  </a:solidFill>
                </a:uFill>
                <a:latin typeface="Times New Roman"/>
                <a:cs typeface="Times New Roman"/>
              </a:rPr>
              <a:t> </a:t>
            </a:r>
            <a:r>
              <a:rPr sz="2600" b="1" u="heavy" spc="-5" dirty="0">
                <a:solidFill>
                  <a:srgbClr val="FFFFFF"/>
                </a:solidFill>
                <a:uFill>
                  <a:solidFill>
                    <a:srgbClr val="FFFFFF"/>
                  </a:solidFill>
                </a:uFill>
                <a:latin typeface="Times New Roman"/>
                <a:cs typeface="Times New Roman"/>
              </a:rPr>
              <a:t>[section</a:t>
            </a:r>
            <a:r>
              <a:rPr sz="2600" b="1" u="heavy" spc="-10" dirty="0">
                <a:solidFill>
                  <a:srgbClr val="FFFFFF"/>
                </a:solidFill>
                <a:uFill>
                  <a:solidFill>
                    <a:srgbClr val="FFFFFF"/>
                  </a:solidFill>
                </a:uFill>
                <a:latin typeface="Times New Roman"/>
                <a:cs typeface="Times New Roman"/>
              </a:rPr>
              <a:t> </a:t>
            </a:r>
            <a:r>
              <a:rPr sz="2600" b="1" u="heavy" dirty="0">
                <a:solidFill>
                  <a:srgbClr val="FFFFFF"/>
                </a:solidFill>
                <a:uFill>
                  <a:solidFill>
                    <a:srgbClr val="FFFFFF"/>
                  </a:solidFill>
                </a:uFill>
                <a:latin typeface="Times New Roman"/>
                <a:cs typeface="Times New Roman"/>
              </a:rPr>
              <a:t>7 </a:t>
            </a:r>
            <a:r>
              <a:rPr sz="2600" b="1" u="heavy" spc="-5" dirty="0">
                <a:solidFill>
                  <a:srgbClr val="FFFFFF"/>
                </a:solidFill>
                <a:uFill>
                  <a:solidFill>
                    <a:srgbClr val="FFFFFF"/>
                  </a:solidFill>
                </a:uFill>
                <a:latin typeface="Times New Roman"/>
                <a:cs typeface="Times New Roman"/>
              </a:rPr>
              <a:t>(2)(p)-</a:t>
            </a:r>
            <a:endParaRPr sz="2600">
              <a:latin typeface="Times New Roman"/>
              <a:cs typeface="Times New Roman"/>
            </a:endParaRPr>
          </a:p>
          <a:p>
            <a:pPr marL="38100" marR="5080" indent="-25400">
              <a:lnSpc>
                <a:spcPct val="150000"/>
              </a:lnSpc>
              <a:spcBef>
                <a:spcPts val="590"/>
              </a:spcBef>
            </a:pPr>
            <a:r>
              <a:rPr sz="2600" spc="-5" dirty="0">
                <a:solidFill>
                  <a:srgbClr val="FFFFFF"/>
                </a:solidFill>
                <a:latin typeface="Times New Roman"/>
                <a:cs typeface="Times New Roman"/>
              </a:rPr>
              <a:t>With </a:t>
            </a:r>
            <a:r>
              <a:rPr sz="2600" dirty="0">
                <a:solidFill>
                  <a:srgbClr val="FFFFFF"/>
                </a:solidFill>
                <a:latin typeface="Times New Roman"/>
                <a:cs typeface="Times New Roman"/>
              </a:rPr>
              <a:t>the </a:t>
            </a:r>
            <a:r>
              <a:rPr sz="2600" spc="-5" dirty="0">
                <a:solidFill>
                  <a:srgbClr val="FFFFFF"/>
                </a:solidFill>
                <a:latin typeface="Times New Roman"/>
                <a:cs typeface="Times New Roman"/>
              </a:rPr>
              <a:t>authorization </a:t>
            </a:r>
            <a:r>
              <a:rPr sz="2600" dirty="0">
                <a:solidFill>
                  <a:srgbClr val="FFFFFF"/>
                </a:solidFill>
                <a:latin typeface="Times New Roman"/>
                <a:cs typeface="Times New Roman"/>
              </a:rPr>
              <a:t>of employed </a:t>
            </a:r>
            <a:r>
              <a:rPr sz="2600" spc="-5" dirty="0">
                <a:solidFill>
                  <a:srgbClr val="FFFFFF"/>
                </a:solidFill>
                <a:latin typeface="Times New Roman"/>
                <a:cs typeface="Times New Roman"/>
              </a:rPr>
              <a:t>person </a:t>
            </a:r>
            <a:r>
              <a:rPr sz="2600" dirty="0">
                <a:solidFill>
                  <a:srgbClr val="FFFFFF"/>
                </a:solidFill>
                <a:latin typeface="Times New Roman"/>
                <a:cs typeface="Times New Roman"/>
              </a:rPr>
              <a:t>the deduction </a:t>
            </a:r>
            <a:r>
              <a:rPr sz="2600" spc="-635" dirty="0">
                <a:solidFill>
                  <a:srgbClr val="FFFFFF"/>
                </a:solidFill>
                <a:latin typeface="Times New Roman"/>
                <a:cs typeface="Times New Roman"/>
              </a:rPr>
              <a:t> </a:t>
            </a:r>
            <a:r>
              <a:rPr sz="2600" spc="-5" dirty="0">
                <a:solidFill>
                  <a:srgbClr val="FFFFFF"/>
                </a:solidFill>
                <a:latin typeface="Times New Roman"/>
                <a:cs typeface="Times New Roman"/>
              </a:rPr>
              <a:t>can</a:t>
            </a:r>
            <a:r>
              <a:rPr sz="2600" dirty="0">
                <a:solidFill>
                  <a:srgbClr val="FFFFFF"/>
                </a:solidFill>
                <a:latin typeface="Times New Roman"/>
                <a:cs typeface="Times New Roman"/>
              </a:rPr>
              <a:t> be</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effected</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towards contribution</a:t>
            </a:r>
            <a:endParaRPr sz="2600">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8490" y="1559559"/>
            <a:ext cx="7974965" cy="1805939"/>
          </a:xfrm>
          <a:prstGeom prst="rect">
            <a:avLst/>
          </a:prstGeom>
        </p:spPr>
        <p:txBody>
          <a:bodyPr vert="horz" wrap="square" lIns="0" tIns="12065" rIns="0" bIns="0" rtlCol="0">
            <a:spAutoFit/>
          </a:bodyPr>
          <a:lstStyle/>
          <a:p>
            <a:pPr marL="201295" marR="5080" indent="-189230" algn="just">
              <a:lnSpc>
                <a:spcPct val="149800"/>
              </a:lnSpc>
              <a:spcBef>
                <a:spcPts val="95"/>
              </a:spcBef>
            </a:pPr>
            <a:r>
              <a:rPr sz="2600" dirty="0"/>
              <a:t>1. In </a:t>
            </a:r>
            <a:r>
              <a:rPr sz="2600" spc="-5" dirty="0"/>
              <a:t>case where such </a:t>
            </a:r>
            <a:r>
              <a:rPr sz="2600" dirty="0"/>
              <a:t>deductions </a:t>
            </a:r>
            <a:r>
              <a:rPr sz="2600" spc="-5" dirty="0"/>
              <a:t>are </a:t>
            </a:r>
            <a:r>
              <a:rPr sz="2600" dirty="0"/>
              <a:t>wholly or </a:t>
            </a:r>
            <a:r>
              <a:rPr sz="2600" spc="-5" dirty="0"/>
              <a:t>partly</a:t>
            </a:r>
            <a:r>
              <a:rPr sz="2600" dirty="0"/>
              <a:t> </a:t>
            </a:r>
            <a:r>
              <a:rPr sz="2600" spc="-5" dirty="0"/>
              <a:t>made </a:t>
            </a:r>
            <a:r>
              <a:rPr sz="2600" spc="-635" dirty="0"/>
              <a:t> </a:t>
            </a:r>
            <a:r>
              <a:rPr sz="2600" spc="-5" dirty="0"/>
              <a:t>for </a:t>
            </a:r>
            <a:r>
              <a:rPr sz="2600" dirty="0"/>
              <a:t>payment </a:t>
            </a:r>
            <a:r>
              <a:rPr sz="2600" spc="-5" dirty="0"/>
              <a:t>to co –operative societies</a:t>
            </a:r>
            <a:r>
              <a:rPr sz="2600" dirty="0"/>
              <a:t> 75% of </a:t>
            </a:r>
            <a:r>
              <a:rPr sz="2600" spc="-5" dirty="0"/>
              <a:t>such wages </a:t>
            </a:r>
            <a:r>
              <a:rPr sz="2600" spc="-635" dirty="0"/>
              <a:t> </a:t>
            </a:r>
            <a:r>
              <a:rPr sz="2600" dirty="0"/>
              <a:t>and</a:t>
            </a:r>
            <a:endParaRPr sz="2600"/>
          </a:p>
        </p:txBody>
      </p:sp>
      <p:sp>
        <p:nvSpPr>
          <p:cNvPr id="3" name="object 3"/>
          <p:cNvSpPr txBox="1"/>
          <p:nvPr/>
        </p:nvSpPr>
        <p:spPr>
          <a:xfrm>
            <a:off x="535940" y="3614420"/>
            <a:ext cx="5165725" cy="421640"/>
          </a:xfrm>
          <a:prstGeom prst="rect">
            <a:avLst/>
          </a:prstGeom>
        </p:spPr>
        <p:txBody>
          <a:bodyPr vert="horz" wrap="square" lIns="0" tIns="12700" rIns="0" bIns="0" rtlCol="0">
            <a:spAutoFit/>
          </a:bodyPr>
          <a:lstStyle/>
          <a:p>
            <a:pPr marL="12700">
              <a:lnSpc>
                <a:spcPct val="100000"/>
              </a:lnSpc>
              <a:spcBef>
                <a:spcPts val="100"/>
              </a:spcBef>
            </a:pPr>
            <a:r>
              <a:rPr sz="2600" spc="-5" dirty="0">
                <a:solidFill>
                  <a:srgbClr val="FFFFFF"/>
                </a:solidFill>
                <a:latin typeface="Times New Roman"/>
                <a:cs typeface="Times New Roman"/>
              </a:rPr>
              <a:t>2.In</a:t>
            </a:r>
            <a:r>
              <a:rPr sz="2600" dirty="0">
                <a:solidFill>
                  <a:srgbClr val="FFFFFF"/>
                </a:solidFill>
                <a:latin typeface="Times New Roman"/>
                <a:cs typeface="Times New Roman"/>
              </a:rPr>
              <a:t> any</a:t>
            </a:r>
            <a:r>
              <a:rPr sz="2600" spc="20" dirty="0">
                <a:solidFill>
                  <a:srgbClr val="FFFFFF"/>
                </a:solidFill>
                <a:latin typeface="Times New Roman"/>
                <a:cs typeface="Times New Roman"/>
              </a:rPr>
              <a:t> </a:t>
            </a:r>
            <a:r>
              <a:rPr sz="2600" spc="-5" dirty="0">
                <a:solidFill>
                  <a:srgbClr val="FFFFFF"/>
                </a:solidFill>
                <a:latin typeface="Times New Roman"/>
                <a:cs typeface="Times New Roman"/>
              </a:rPr>
              <a:t>other case </a:t>
            </a:r>
            <a:r>
              <a:rPr sz="2600" dirty="0">
                <a:solidFill>
                  <a:srgbClr val="FFFFFF"/>
                </a:solidFill>
                <a:latin typeface="Times New Roman"/>
                <a:cs typeface="Times New Roman"/>
              </a:rPr>
              <a:t>50%</a:t>
            </a:r>
            <a:r>
              <a:rPr sz="2600" spc="-5" dirty="0">
                <a:solidFill>
                  <a:srgbClr val="FFFFFF"/>
                </a:solidFill>
                <a:latin typeface="Times New Roman"/>
                <a:cs typeface="Times New Roman"/>
              </a:rPr>
              <a:t> </a:t>
            </a:r>
            <a:r>
              <a:rPr sz="2600" dirty="0">
                <a:solidFill>
                  <a:srgbClr val="FFFFFF"/>
                </a:solidFill>
                <a:latin typeface="Times New Roman"/>
                <a:cs typeface="Times New Roman"/>
              </a:rPr>
              <a:t>of</a:t>
            </a:r>
            <a:r>
              <a:rPr sz="2600" spc="-15" dirty="0">
                <a:solidFill>
                  <a:srgbClr val="FFFFFF"/>
                </a:solidFill>
                <a:latin typeface="Times New Roman"/>
                <a:cs typeface="Times New Roman"/>
              </a:rPr>
              <a:t> </a:t>
            </a:r>
            <a:r>
              <a:rPr sz="2600" spc="-5" dirty="0">
                <a:solidFill>
                  <a:srgbClr val="FFFFFF"/>
                </a:solidFill>
                <a:latin typeface="Times New Roman"/>
                <a:cs typeface="Times New Roman"/>
              </a:rPr>
              <a:t>such</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wages</a:t>
            </a:r>
            <a:endParaRPr sz="2600">
              <a:latin typeface="Times New Roman"/>
              <a:cs typeface="Times New Roman"/>
            </a:endParaRPr>
          </a:p>
        </p:txBody>
      </p:sp>
      <p:pic>
        <p:nvPicPr>
          <p:cNvPr id="4" name="object 4"/>
          <p:cNvPicPr/>
          <p:nvPr/>
        </p:nvPicPr>
        <p:blipFill>
          <a:blip r:embed="rId2" cstate="print"/>
          <a:stretch>
            <a:fillRect/>
          </a:stretch>
        </p:blipFill>
        <p:spPr>
          <a:xfrm>
            <a:off x="364490" y="378459"/>
            <a:ext cx="8473440" cy="69468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558290"/>
            <a:ext cx="7835265" cy="4517390"/>
          </a:xfrm>
          <a:prstGeom prst="rect">
            <a:avLst/>
          </a:prstGeom>
        </p:spPr>
        <p:txBody>
          <a:bodyPr vert="horz" wrap="square" lIns="0" tIns="12700" rIns="0" bIns="0" rtlCol="0">
            <a:spAutoFit/>
          </a:bodyPr>
          <a:lstStyle/>
          <a:p>
            <a:pPr marL="283845" marR="940435" indent="-106680">
              <a:lnSpc>
                <a:spcPct val="100000"/>
              </a:lnSpc>
              <a:spcBef>
                <a:spcPts val="100"/>
              </a:spcBef>
            </a:pPr>
            <a:r>
              <a:rPr sz="2600" dirty="0">
                <a:solidFill>
                  <a:srgbClr val="FFFFFF"/>
                </a:solidFill>
                <a:latin typeface="Constantia"/>
                <a:cs typeface="Constantia"/>
              </a:rPr>
              <a:t>- </a:t>
            </a:r>
            <a:r>
              <a:rPr sz="2600" spc="-5" dirty="0">
                <a:solidFill>
                  <a:srgbClr val="FFFFFF"/>
                </a:solidFill>
                <a:latin typeface="Constantia"/>
                <a:cs typeface="Constantia"/>
              </a:rPr>
              <a:t>Employer required to maintain register </a:t>
            </a:r>
            <a:r>
              <a:rPr sz="2600" dirty="0">
                <a:solidFill>
                  <a:srgbClr val="FFFFFF"/>
                </a:solidFill>
                <a:latin typeface="Constantia"/>
                <a:cs typeface="Constantia"/>
              </a:rPr>
              <a:t>in </a:t>
            </a:r>
            <a:r>
              <a:rPr sz="2600" spc="-5" dirty="0">
                <a:solidFill>
                  <a:srgbClr val="FFFFFF"/>
                </a:solidFill>
                <a:latin typeface="Constantia"/>
                <a:cs typeface="Constantia"/>
              </a:rPr>
              <a:t>the </a:t>
            </a:r>
            <a:r>
              <a:rPr sz="2600" spc="-640" dirty="0">
                <a:solidFill>
                  <a:srgbClr val="FFFFFF"/>
                </a:solidFill>
                <a:latin typeface="Constantia"/>
                <a:cs typeface="Constantia"/>
              </a:rPr>
              <a:t> </a:t>
            </a:r>
            <a:r>
              <a:rPr sz="2600" spc="-5" dirty="0">
                <a:solidFill>
                  <a:srgbClr val="FFFFFF"/>
                </a:solidFill>
                <a:latin typeface="Constantia"/>
                <a:cs typeface="Constantia"/>
              </a:rPr>
              <a:t>following</a:t>
            </a:r>
            <a:r>
              <a:rPr sz="2600" spc="-10" dirty="0">
                <a:solidFill>
                  <a:srgbClr val="FFFFFF"/>
                </a:solidFill>
                <a:latin typeface="Constantia"/>
                <a:cs typeface="Constantia"/>
              </a:rPr>
              <a:t> </a:t>
            </a:r>
            <a:r>
              <a:rPr sz="2600" spc="-5" dirty="0">
                <a:solidFill>
                  <a:srgbClr val="FFFFFF"/>
                </a:solidFill>
                <a:latin typeface="Constantia"/>
                <a:cs typeface="Constantia"/>
              </a:rPr>
              <a:t>matter </a:t>
            </a:r>
            <a:r>
              <a:rPr sz="2600" dirty="0">
                <a:solidFill>
                  <a:srgbClr val="FFFFFF"/>
                </a:solidFill>
                <a:latin typeface="Constantia"/>
                <a:cs typeface="Constantia"/>
              </a:rPr>
              <a:t>:</a:t>
            </a:r>
            <a:endParaRPr sz="2600">
              <a:latin typeface="Constantia"/>
              <a:cs typeface="Constantia"/>
            </a:endParaRPr>
          </a:p>
          <a:p>
            <a:pPr marL="293370" indent="-281305">
              <a:lnSpc>
                <a:spcPct val="100000"/>
              </a:lnSpc>
              <a:spcBef>
                <a:spcPts val="590"/>
              </a:spcBef>
              <a:buClr>
                <a:srgbClr val="F2A346"/>
              </a:buClr>
              <a:buSzPct val="96153"/>
              <a:buAutoNum type="alphaLcParenR"/>
              <a:tabLst>
                <a:tab pos="294005" algn="l"/>
              </a:tabLst>
            </a:pPr>
            <a:r>
              <a:rPr sz="2600" spc="-5" dirty="0">
                <a:solidFill>
                  <a:srgbClr val="FFFFFF"/>
                </a:solidFill>
                <a:latin typeface="Constantia"/>
                <a:cs typeface="Constantia"/>
              </a:rPr>
              <a:t>Details</a:t>
            </a:r>
            <a:r>
              <a:rPr sz="2600" spc="-25" dirty="0">
                <a:solidFill>
                  <a:srgbClr val="FFFFFF"/>
                </a:solidFill>
                <a:latin typeface="Constantia"/>
                <a:cs typeface="Constantia"/>
              </a:rPr>
              <a:t> </a:t>
            </a:r>
            <a:r>
              <a:rPr sz="2600" spc="-5" dirty="0">
                <a:solidFill>
                  <a:srgbClr val="FFFFFF"/>
                </a:solidFill>
                <a:latin typeface="Constantia"/>
                <a:cs typeface="Constantia"/>
              </a:rPr>
              <a:t>of</a:t>
            </a:r>
            <a:r>
              <a:rPr sz="2600" spc="-15" dirty="0">
                <a:solidFill>
                  <a:srgbClr val="FFFFFF"/>
                </a:solidFill>
                <a:latin typeface="Constantia"/>
                <a:cs typeface="Constantia"/>
              </a:rPr>
              <a:t> </a:t>
            </a:r>
            <a:r>
              <a:rPr sz="2600" spc="-5" dirty="0">
                <a:solidFill>
                  <a:srgbClr val="FFFFFF"/>
                </a:solidFill>
                <a:latin typeface="Constantia"/>
                <a:cs typeface="Constantia"/>
              </a:rPr>
              <a:t>person</a:t>
            </a:r>
            <a:r>
              <a:rPr sz="2600" spc="-20" dirty="0">
                <a:solidFill>
                  <a:srgbClr val="FFFFFF"/>
                </a:solidFill>
                <a:latin typeface="Constantia"/>
                <a:cs typeface="Constantia"/>
              </a:rPr>
              <a:t> </a:t>
            </a:r>
            <a:r>
              <a:rPr sz="2600" spc="-5" dirty="0">
                <a:solidFill>
                  <a:srgbClr val="FFFFFF"/>
                </a:solidFill>
                <a:latin typeface="Constantia"/>
                <a:cs typeface="Constantia"/>
              </a:rPr>
              <a:t>employed</a:t>
            </a:r>
            <a:endParaRPr sz="2600">
              <a:latin typeface="Constantia"/>
              <a:cs typeface="Constantia"/>
            </a:endParaRPr>
          </a:p>
          <a:p>
            <a:pPr marL="318770" indent="-306705">
              <a:lnSpc>
                <a:spcPct val="100000"/>
              </a:lnSpc>
              <a:spcBef>
                <a:spcPts val="600"/>
              </a:spcBef>
              <a:buClr>
                <a:srgbClr val="F2A346"/>
              </a:buClr>
              <a:buSzPct val="96153"/>
              <a:buAutoNum type="alphaLcParenR"/>
              <a:tabLst>
                <a:tab pos="319405" algn="l"/>
              </a:tabLst>
            </a:pPr>
            <a:r>
              <a:rPr sz="2600" dirty="0">
                <a:solidFill>
                  <a:srgbClr val="FFFFFF"/>
                </a:solidFill>
                <a:latin typeface="Constantia"/>
                <a:cs typeface="Constantia"/>
              </a:rPr>
              <a:t>Nature</a:t>
            </a:r>
            <a:r>
              <a:rPr sz="2600" spc="-10" dirty="0">
                <a:solidFill>
                  <a:srgbClr val="FFFFFF"/>
                </a:solidFill>
                <a:latin typeface="Constantia"/>
                <a:cs typeface="Constantia"/>
              </a:rPr>
              <a:t> </a:t>
            </a:r>
            <a:r>
              <a:rPr sz="2600" spc="-5" dirty="0">
                <a:solidFill>
                  <a:srgbClr val="FFFFFF"/>
                </a:solidFill>
                <a:latin typeface="Constantia"/>
                <a:cs typeface="Constantia"/>
              </a:rPr>
              <a:t>of</a:t>
            </a:r>
            <a:r>
              <a:rPr sz="2600" spc="-15" dirty="0">
                <a:solidFill>
                  <a:srgbClr val="FFFFFF"/>
                </a:solidFill>
                <a:latin typeface="Constantia"/>
                <a:cs typeface="Constantia"/>
              </a:rPr>
              <a:t> </a:t>
            </a:r>
            <a:r>
              <a:rPr sz="2600" spc="-5" dirty="0">
                <a:solidFill>
                  <a:srgbClr val="FFFFFF"/>
                </a:solidFill>
                <a:latin typeface="Constantia"/>
                <a:cs typeface="Constantia"/>
              </a:rPr>
              <a:t>work</a:t>
            </a:r>
            <a:r>
              <a:rPr sz="2600" spc="-15" dirty="0">
                <a:solidFill>
                  <a:srgbClr val="FFFFFF"/>
                </a:solidFill>
                <a:latin typeface="Constantia"/>
                <a:cs typeface="Constantia"/>
              </a:rPr>
              <a:t> </a:t>
            </a:r>
            <a:r>
              <a:rPr sz="2600" spc="-5" dirty="0">
                <a:solidFill>
                  <a:srgbClr val="FFFFFF"/>
                </a:solidFill>
                <a:latin typeface="Constantia"/>
                <a:cs typeface="Constantia"/>
              </a:rPr>
              <a:t>performed</a:t>
            </a:r>
            <a:r>
              <a:rPr sz="2600" spc="-15" dirty="0">
                <a:solidFill>
                  <a:srgbClr val="FFFFFF"/>
                </a:solidFill>
                <a:latin typeface="Constantia"/>
                <a:cs typeface="Constantia"/>
              </a:rPr>
              <a:t> </a:t>
            </a:r>
            <a:r>
              <a:rPr sz="2600" spc="-5" dirty="0">
                <a:solidFill>
                  <a:srgbClr val="FFFFFF"/>
                </a:solidFill>
                <a:latin typeface="Constantia"/>
                <a:cs typeface="Constantia"/>
              </a:rPr>
              <a:t>by</a:t>
            </a:r>
            <a:r>
              <a:rPr sz="2600" spc="-10" dirty="0">
                <a:solidFill>
                  <a:srgbClr val="FFFFFF"/>
                </a:solidFill>
                <a:latin typeface="Constantia"/>
                <a:cs typeface="Constantia"/>
              </a:rPr>
              <a:t> </a:t>
            </a:r>
            <a:r>
              <a:rPr sz="2600" spc="-5" dirty="0">
                <a:solidFill>
                  <a:srgbClr val="FFFFFF"/>
                </a:solidFill>
                <a:latin typeface="Constantia"/>
                <a:cs typeface="Constantia"/>
              </a:rPr>
              <a:t>them</a:t>
            </a:r>
            <a:endParaRPr sz="2600">
              <a:latin typeface="Constantia"/>
              <a:cs typeface="Constantia"/>
            </a:endParaRPr>
          </a:p>
          <a:p>
            <a:pPr marL="287020" indent="-274955">
              <a:lnSpc>
                <a:spcPct val="100000"/>
              </a:lnSpc>
              <a:spcBef>
                <a:spcPts val="590"/>
              </a:spcBef>
              <a:buClr>
                <a:srgbClr val="F2A346"/>
              </a:buClr>
              <a:buSzPct val="96153"/>
              <a:buAutoNum type="alphaLcParenR"/>
              <a:tabLst>
                <a:tab pos="287655" algn="l"/>
              </a:tabLst>
            </a:pPr>
            <a:r>
              <a:rPr sz="2600" spc="-5" dirty="0">
                <a:solidFill>
                  <a:srgbClr val="FFFFFF"/>
                </a:solidFill>
                <a:latin typeface="Constantia"/>
                <a:cs typeface="Constantia"/>
              </a:rPr>
              <a:t>Wages</a:t>
            </a:r>
            <a:r>
              <a:rPr sz="2600" spc="-30" dirty="0">
                <a:solidFill>
                  <a:srgbClr val="FFFFFF"/>
                </a:solidFill>
                <a:latin typeface="Constantia"/>
                <a:cs typeface="Constantia"/>
              </a:rPr>
              <a:t> </a:t>
            </a:r>
            <a:r>
              <a:rPr sz="2600" spc="-5" dirty="0">
                <a:solidFill>
                  <a:srgbClr val="FFFFFF"/>
                </a:solidFill>
                <a:latin typeface="Constantia"/>
                <a:cs typeface="Constantia"/>
              </a:rPr>
              <a:t>paid</a:t>
            </a:r>
            <a:r>
              <a:rPr sz="2600" spc="-20" dirty="0">
                <a:solidFill>
                  <a:srgbClr val="FFFFFF"/>
                </a:solidFill>
                <a:latin typeface="Constantia"/>
                <a:cs typeface="Constantia"/>
              </a:rPr>
              <a:t> </a:t>
            </a:r>
            <a:r>
              <a:rPr sz="2600" spc="-5" dirty="0">
                <a:solidFill>
                  <a:srgbClr val="FFFFFF"/>
                </a:solidFill>
                <a:latin typeface="Constantia"/>
                <a:cs typeface="Constantia"/>
              </a:rPr>
              <a:t>to</a:t>
            </a:r>
            <a:r>
              <a:rPr sz="2600" spc="-30" dirty="0">
                <a:solidFill>
                  <a:srgbClr val="FFFFFF"/>
                </a:solidFill>
                <a:latin typeface="Constantia"/>
                <a:cs typeface="Constantia"/>
              </a:rPr>
              <a:t> </a:t>
            </a:r>
            <a:r>
              <a:rPr sz="2600" dirty="0">
                <a:solidFill>
                  <a:srgbClr val="FFFFFF"/>
                </a:solidFill>
                <a:latin typeface="Constantia"/>
                <a:cs typeface="Constantia"/>
              </a:rPr>
              <a:t>them</a:t>
            </a:r>
            <a:endParaRPr sz="2600">
              <a:latin typeface="Constantia"/>
              <a:cs typeface="Constantia"/>
            </a:endParaRPr>
          </a:p>
          <a:p>
            <a:pPr marL="12700" marR="2498725">
              <a:lnSpc>
                <a:spcPct val="119200"/>
              </a:lnSpc>
              <a:buClr>
                <a:srgbClr val="F2A346"/>
              </a:buClr>
              <a:buSzPct val="96153"/>
              <a:buAutoNum type="alphaLcParenR"/>
              <a:tabLst>
                <a:tab pos="321945" algn="l"/>
                <a:tab pos="1663700" algn="l"/>
                <a:tab pos="3023235" algn="l"/>
              </a:tabLst>
            </a:pPr>
            <a:r>
              <a:rPr sz="2600" spc="-5" dirty="0">
                <a:solidFill>
                  <a:srgbClr val="FFFFFF"/>
                </a:solidFill>
                <a:latin typeface="Constantia"/>
                <a:cs typeface="Constantia"/>
              </a:rPr>
              <a:t>Deductions made from their wages </a:t>
            </a:r>
            <a:r>
              <a:rPr sz="2600" spc="-640" dirty="0">
                <a:solidFill>
                  <a:srgbClr val="FFFFFF"/>
                </a:solidFill>
                <a:latin typeface="Constantia"/>
                <a:cs typeface="Constantia"/>
              </a:rPr>
              <a:t> </a:t>
            </a:r>
            <a:r>
              <a:rPr sz="2600" spc="-5" dirty="0">
                <a:solidFill>
                  <a:srgbClr val="F2A346"/>
                </a:solidFill>
                <a:latin typeface="Constantia"/>
                <a:cs typeface="Constantia"/>
              </a:rPr>
              <a:t>e)</a:t>
            </a:r>
            <a:r>
              <a:rPr sz="2600" spc="-5" dirty="0">
                <a:solidFill>
                  <a:srgbClr val="FFFFFF"/>
                </a:solidFill>
                <a:latin typeface="Constantia"/>
                <a:cs typeface="Constantia"/>
              </a:rPr>
              <a:t>Receipts	given by	</a:t>
            </a:r>
            <a:r>
              <a:rPr sz="2600" dirty="0">
                <a:solidFill>
                  <a:srgbClr val="FFFFFF"/>
                </a:solidFill>
                <a:latin typeface="Constantia"/>
                <a:cs typeface="Constantia"/>
              </a:rPr>
              <a:t>them</a:t>
            </a:r>
            <a:r>
              <a:rPr sz="2600" spc="-20" dirty="0">
                <a:solidFill>
                  <a:srgbClr val="FFFFFF"/>
                </a:solidFill>
                <a:latin typeface="Constantia"/>
                <a:cs typeface="Constantia"/>
              </a:rPr>
              <a:t> </a:t>
            </a:r>
            <a:r>
              <a:rPr sz="2600" spc="-5" dirty="0">
                <a:solidFill>
                  <a:srgbClr val="FFFFFF"/>
                </a:solidFill>
                <a:latin typeface="Constantia"/>
                <a:cs typeface="Constantia"/>
              </a:rPr>
              <a:t>and</a:t>
            </a:r>
            <a:endParaRPr sz="2600">
              <a:latin typeface="Constantia"/>
              <a:cs typeface="Constantia"/>
            </a:endParaRPr>
          </a:p>
          <a:p>
            <a:pPr marL="12700">
              <a:lnSpc>
                <a:spcPct val="100000"/>
              </a:lnSpc>
              <a:spcBef>
                <a:spcPts val="590"/>
              </a:spcBef>
            </a:pPr>
            <a:r>
              <a:rPr sz="2600" dirty="0">
                <a:solidFill>
                  <a:srgbClr val="F2A346"/>
                </a:solidFill>
                <a:latin typeface="Constantia"/>
                <a:cs typeface="Constantia"/>
              </a:rPr>
              <a:t>f)</a:t>
            </a:r>
            <a:r>
              <a:rPr sz="2600" spc="-280" dirty="0">
                <a:solidFill>
                  <a:srgbClr val="F2A346"/>
                </a:solidFill>
                <a:latin typeface="Constantia"/>
                <a:cs typeface="Constantia"/>
              </a:rPr>
              <a:t> </a:t>
            </a:r>
            <a:r>
              <a:rPr sz="2600" dirty="0">
                <a:solidFill>
                  <a:srgbClr val="FFFFFF"/>
                </a:solidFill>
                <a:latin typeface="Constantia"/>
                <a:cs typeface="Constantia"/>
              </a:rPr>
              <a:t>S</a:t>
            </a:r>
            <a:r>
              <a:rPr sz="2600" spc="5" dirty="0">
                <a:solidFill>
                  <a:srgbClr val="FFFFFF"/>
                </a:solidFill>
                <a:latin typeface="Constantia"/>
                <a:cs typeface="Constantia"/>
              </a:rPr>
              <a:t>u</a:t>
            </a:r>
            <a:r>
              <a:rPr sz="2600" spc="-5" dirty="0">
                <a:solidFill>
                  <a:srgbClr val="FFFFFF"/>
                </a:solidFill>
                <a:latin typeface="Constantia"/>
                <a:cs typeface="Constantia"/>
              </a:rPr>
              <a:t>c</a:t>
            </a:r>
            <a:r>
              <a:rPr sz="2600" dirty="0">
                <a:solidFill>
                  <a:srgbClr val="FFFFFF"/>
                </a:solidFill>
                <a:latin typeface="Constantia"/>
                <a:cs typeface="Constantia"/>
              </a:rPr>
              <a:t>h</a:t>
            </a:r>
            <a:r>
              <a:rPr sz="2600" spc="-5" dirty="0">
                <a:solidFill>
                  <a:srgbClr val="FFFFFF"/>
                </a:solidFill>
                <a:latin typeface="Constantia"/>
                <a:cs typeface="Constantia"/>
              </a:rPr>
              <a:t> </a:t>
            </a:r>
            <a:r>
              <a:rPr sz="2600" spc="-10" dirty="0">
                <a:solidFill>
                  <a:srgbClr val="FFFFFF"/>
                </a:solidFill>
                <a:latin typeface="Constantia"/>
                <a:cs typeface="Constantia"/>
              </a:rPr>
              <a:t>o</a:t>
            </a:r>
            <a:r>
              <a:rPr sz="2600" spc="-5" dirty="0">
                <a:solidFill>
                  <a:srgbClr val="FFFFFF"/>
                </a:solidFill>
                <a:latin typeface="Constantia"/>
                <a:cs typeface="Constantia"/>
              </a:rPr>
              <a:t>t</a:t>
            </a:r>
            <a:r>
              <a:rPr sz="2600" spc="10" dirty="0">
                <a:solidFill>
                  <a:srgbClr val="FFFFFF"/>
                </a:solidFill>
                <a:latin typeface="Constantia"/>
                <a:cs typeface="Constantia"/>
              </a:rPr>
              <a:t>h</a:t>
            </a:r>
            <a:r>
              <a:rPr sz="2600" dirty="0">
                <a:solidFill>
                  <a:srgbClr val="FFFFFF"/>
                </a:solidFill>
                <a:latin typeface="Constantia"/>
                <a:cs typeface="Constantia"/>
              </a:rPr>
              <a:t>er</a:t>
            </a:r>
            <a:r>
              <a:rPr sz="2600" spc="-10" dirty="0">
                <a:solidFill>
                  <a:srgbClr val="FFFFFF"/>
                </a:solidFill>
                <a:latin typeface="Constantia"/>
                <a:cs typeface="Constantia"/>
              </a:rPr>
              <a:t> </a:t>
            </a:r>
            <a:r>
              <a:rPr sz="2600" spc="-5" dirty="0">
                <a:solidFill>
                  <a:srgbClr val="FFFFFF"/>
                </a:solidFill>
                <a:latin typeface="Constantia"/>
                <a:cs typeface="Constantia"/>
              </a:rPr>
              <a:t>p</a:t>
            </a:r>
            <a:r>
              <a:rPr sz="2600" dirty="0">
                <a:solidFill>
                  <a:srgbClr val="FFFFFF"/>
                </a:solidFill>
                <a:latin typeface="Constantia"/>
                <a:cs typeface="Constantia"/>
              </a:rPr>
              <a:t>ar</a:t>
            </a:r>
            <a:r>
              <a:rPr sz="2600" spc="-5" dirty="0">
                <a:solidFill>
                  <a:srgbClr val="FFFFFF"/>
                </a:solidFill>
                <a:latin typeface="Constantia"/>
                <a:cs typeface="Constantia"/>
              </a:rPr>
              <a:t>t</a:t>
            </a:r>
            <a:r>
              <a:rPr sz="2600" spc="-10" dirty="0">
                <a:solidFill>
                  <a:srgbClr val="FFFFFF"/>
                </a:solidFill>
                <a:latin typeface="Constantia"/>
                <a:cs typeface="Constantia"/>
              </a:rPr>
              <a:t>i</a:t>
            </a:r>
            <a:r>
              <a:rPr sz="2600" spc="-5" dirty="0">
                <a:solidFill>
                  <a:srgbClr val="FFFFFF"/>
                </a:solidFill>
                <a:latin typeface="Constantia"/>
                <a:cs typeface="Constantia"/>
              </a:rPr>
              <a:t>c</a:t>
            </a:r>
            <a:r>
              <a:rPr sz="2600" spc="5" dirty="0">
                <a:solidFill>
                  <a:srgbClr val="FFFFFF"/>
                </a:solidFill>
                <a:latin typeface="Constantia"/>
                <a:cs typeface="Constantia"/>
              </a:rPr>
              <a:t>u</a:t>
            </a:r>
            <a:r>
              <a:rPr sz="2600" spc="-5" dirty="0">
                <a:solidFill>
                  <a:srgbClr val="FFFFFF"/>
                </a:solidFill>
                <a:latin typeface="Constantia"/>
                <a:cs typeface="Constantia"/>
              </a:rPr>
              <a:t>l</a:t>
            </a:r>
            <a:r>
              <a:rPr sz="2600" dirty="0">
                <a:solidFill>
                  <a:srgbClr val="FFFFFF"/>
                </a:solidFill>
                <a:latin typeface="Constantia"/>
                <a:cs typeface="Constantia"/>
              </a:rPr>
              <a:t>a</a:t>
            </a:r>
            <a:r>
              <a:rPr sz="2600" spc="-10" dirty="0">
                <a:solidFill>
                  <a:srgbClr val="FFFFFF"/>
                </a:solidFill>
                <a:latin typeface="Constantia"/>
                <a:cs typeface="Constantia"/>
              </a:rPr>
              <a:t>r</a:t>
            </a:r>
            <a:r>
              <a:rPr sz="2600" dirty="0">
                <a:solidFill>
                  <a:srgbClr val="FFFFFF"/>
                </a:solidFill>
                <a:latin typeface="Constantia"/>
                <a:cs typeface="Constantia"/>
              </a:rPr>
              <a:t>s </a:t>
            </a:r>
            <a:r>
              <a:rPr sz="2600" spc="5" dirty="0">
                <a:solidFill>
                  <a:srgbClr val="FFFFFF"/>
                </a:solidFill>
                <a:latin typeface="Constantia"/>
                <a:cs typeface="Constantia"/>
              </a:rPr>
              <a:t>w</a:t>
            </a:r>
            <a:r>
              <a:rPr sz="2600" dirty="0">
                <a:solidFill>
                  <a:srgbClr val="FFFFFF"/>
                </a:solidFill>
                <a:latin typeface="Constantia"/>
                <a:cs typeface="Constantia"/>
              </a:rPr>
              <a:t>h</a:t>
            </a:r>
            <a:r>
              <a:rPr sz="2600" spc="-10" dirty="0">
                <a:solidFill>
                  <a:srgbClr val="FFFFFF"/>
                </a:solidFill>
                <a:latin typeface="Constantia"/>
                <a:cs typeface="Constantia"/>
              </a:rPr>
              <a:t>i</a:t>
            </a:r>
            <a:r>
              <a:rPr sz="2600" spc="-5" dirty="0">
                <a:solidFill>
                  <a:srgbClr val="FFFFFF"/>
                </a:solidFill>
                <a:latin typeface="Constantia"/>
                <a:cs typeface="Constantia"/>
              </a:rPr>
              <a:t>c</a:t>
            </a:r>
            <a:r>
              <a:rPr sz="2600" dirty="0">
                <a:solidFill>
                  <a:srgbClr val="FFFFFF"/>
                </a:solidFill>
                <a:latin typeface="Constantia"/>
                <a:cs typeface="Constantia"/>
              </a:rPr>
              <a:t>h</a:t>
            </a:r>
            <a:r>
              <a:rPr sz="2600" spc="-5" dirty="0">
                <a:solidFill>
                  <a:srgbClr val="FFFFFF"/>
                </a:solidFill>
                <a:latin typeface="Constantia"/>
                <a:cs typeface="Constantia"/>
              </a:rPr>
              <a:t> </a:t>
            </a:r>
            <a:r>
              <a:rPr sz="2600" dirty="0">
                <a:solidFill>
                  <a:srgbClr val="FFFFFF"/>
                </a:solidFill>
                <a:latin typeface="Constantia"/>
                <a:cs typeface="Constantia"/>
              </a:rPr>
              <a:t>may</a:t>
            </a:r>
            <a:r>
              <a:rPr sz="2600" spc="-15" dirty="0">
                <a:solidFill>
                  <a:srgbClr val="FFFFFF"/>
                </a:solidFill>
                <a:latin typeface="Constantia"/>
                <a:cs typeface="Constantia"/>
              </a:rPr>
              <a:t> </a:t>
            </a:r>
            <a:r>
              <a:rPr sz="2600" spc="-5" dirty="0">
                <a:solidFill>
                  <a:srgbClr val="FFFFFF"/>
                </a:solidFill>
                <a:latin typeface="Constantia"/>
                <a:cs typeface="Constantia"/>
              </a:rPr>
              <a:t>b</a:t>
            </a:r>
            <a:r>
              <a:rPr sz="2600" dirty="0">
                <a:solidFill>
                  <a:srgbClr val="FFFFFF"/>
                </a:solidFill>
                <a:latin typeface="Constantia"/>
                <a:cs typeface="Constantia"/>
              </a:rPr>
              <a:t>e</a:t>
            </a:r>
            <a:r>
              <a:rPr sz="2600" spc="-5" dirty="0">
                <a:solidFill>
                  <a:srgbClr val="FFFFFF"/>
                </a:solidFill>
                <a:latin typeface="Constantia"/>
                <a:cs typeface="Constantia"/>
              </a:rPr>
              <a:t> p</a:t>
            </a:r>
            <a:r>
              <a:rPr sz="2600" dirty="0">
                <a:solidFill>
                  <a:srgbClr val="FFFFFF"/>
                </a:solidFill>
                <a:latin typeface="Constantia"/>
                <a:cs typeface="Constantia"/>
              </a:rPr>
              <a:t>r</a:t>
            </a:r>
            <a:r>
              <a:rPr sz="2600" spc="-10" dirty="0">
                <a:solidFill>
                  <a:srgbClr val="FFFFFF"/>
                </a:solidFill>
                <a:latin typeface="Constantia"/>
                <a:cs typeface="Constantia"/>
              </a:rPr>
              <a:t>e</a:t>
            </a:r>
            <a:r>
              <a:rPr sz="2600" spc="5" dirty="0">
                <a:solidFill>
                  <a:srgbClr val="FFFFFF"/>
                </a:solidFill>
                <a:latin typeface="Constantia"/>
                <a:cs typeface="Constantia"/>
              </a:rPr>
              <a:t>s</a:t>
            </a:r>
            <a:r>
              <a:rPr sz="2600" spc="-5" dirty="0">
                <a:solidFill>
                  <a:srgbClr val="FFFFFF"/>
                </a:solidFill>
                <a:latin typeface="Constantia"/>
                <a:cs typeface="Constantia"/>
              </a:rPr>
              <a:t>c</a:t>
            </a:r>
            <a:r>
              <a:rPr sz="2600" dirty="0">
                <a:solidFill>
                  <a:srgbClr val="FFFFFF"/>
                </a:solidFill>
                <a:latin typeface="Constantia"/>
                <a:cs typeface="Constantia"/>
              </a:rPr>
              <a:t>r</a:t>
            </a:r>
            <a:r>
              <a:rPr sz="2600" spc="-10" dirty="0">
                <a:solidFill>
                  <a:srgbClr val="FFFFFF"/>
                </a:solidFill>
                <a:latin typeface="Constantia"/>
                <a:cs typeface="Constantia"/>
              </a:rPr>
              <a:t>i</a:t>
            </a:r>
            <a:r>
              <a:rPr sz="2600" spc="-5" dirty="0">
                <a:solidFill>
                  <a:srgbClr val="FFFFFF"/>
                </a:solidFill>
                <a:latin typeface="Constantia"/>
                <a:cs typeface="Constantia"/>
              </a:rPr>
              <a:t>b</a:t>
            </a:r>
            <a:r>
              <a:rPr sz="2600" dirty="0">
                <a:solidFill>
                  <a:srgbClr val="FFFFFF"/>
                </a:solidFill>
                <a:latin typeface="Constantia"/>
                <a:cs typeface="Constantia"/>
              </a:rPr>
              <a:t>ed</a:t>
            </a:r>
            <a:endParaRPr sz="2600">
              <a:latin typeface="Constantia"/>
              <a:cs typeface="Constantia"/>
            </a:endParaRPr>
          </a:p>
          <a:p>
            <a:pPr marL="283845" marR="5080" indent="-271780">
              <a:lnSpc>
                <a:spcPct val="100000"/>
              </a:lnSpc>
              <a:spcBef>
                <a:spcPts val="600"/>
              </a:spcBef>
            </a:pPr>
            <a:r>
              <a:rPr sz="2600" dirty="0">
                <a:solidFill>
                  <a:srgbClr val="FFFFFF"/>
                </a:solidFill>
                <a:latin typeface="Constantia"/>
                <a:cs typeface="Constantia"/>
              </a:rPr>
              <a:t>- </a:t>
            </a:r>
            <a:r>
              <a:rPr sz="2600" spc="-5" dirty="0">
                <a:solidFill>
                  <a:srgbClr val="FFFFFF"/>
                </a:solidFill>
                <a:latin typeface="Constantia"/>
                <a:cs typeface="Constantia"/>
              </a:rPr>
              <a:t>Register and records </a:t>
            </a:r>
            <a:r>
              <a:rPr sz="2600" dirty="0">
                <a:solidFill>
                  <a:srgbClr val="FFFFFF"/>
                </a:solidFill>
                <a:latin typeface="Constantia"/>
                <a:cs typeface="Constantia"/>
              </a:rPr>
              <a:t>must </a:t>
            </a:r>
            <a:r>
              <a:rPr sz="2600" spc="-5" dirty="0">
                <a:solidFill>
                  <a:srgbClr val="FFFFFF"/>
                </a:solidFill>
                <a:latin typeface="Constantia"/>
                <a:cs typeface="Constantia"/>
              </a:rPr>
              <a:t>be preserve for </a:t>
            </a:r>
            <a:r>
              <a:rPr sz="2600" dirty="0">
                <a:solidFill>
                  <a:srgbClr val="FFFFFF"/>
                </a:solidFill>
                <a:latin typeface="Constantia"/>
                <a:cs typeface="Constantia"/>
              </a:rPr>
              <a:t>3 </a:t>
            </a:r>
            <a:r>
              <a:rPr sz="2600" spc="-5" dirty="0">
                <a:solidFill>
                  <a:srgbClr val="FFFFFF"/>
                </a:solidFill>
                <a:latin typeface="Constantia"/>
                <a:cs typeface="Constantia"/>
              </a:rPr>
              <a:t>years and </a:t>
            </a:r>
            <a:r>
              <a:rPr sz="2600" spc="-640" dirty="0">
                <a:solidFill>
                  <a:srgbClr val="FFFFFF"/>
                </a:solidFill>
                <a:latin typeface="Constantia"/>
                <a:cs typeface="Constantia"/>
              </a:rPr>
              <a:t> </a:t>
            </a:r>
            <a:r>
              <a:rPr sz="2600" spc="-5" dirty="0">
                <a:solidFill>
                  <a:srgbClr val="FFFFFF"/>
                </a:solidFill>
                <a:latin typeface="Constantia"/>
                <a:cs typeface="Constantia"/>
              </a:rPr>
              <a:t>it</a:t>
            </a:r>
            <a:r>
              <a:rPr sz="2600" spc="-10" dirty="0">
                <a:solidFill>
                  <a:srgbClr val="FFFFFF"/>
                </a:solidFill>
                <a:latin typeface="Constantia"/>
                <a:cs typeface="Constantia"/>
              </a:rPr>
              <a:t> </a:t>
            </a:r>
            <a:r>
              <a:rPr sz="2600" dirty="0">
                <a:solidFill>
                  <a:srgbClr val="FFFFFF"/>
                </a:solidFill>
                <a:latin typeface="Constantia"/>
                <a:cs typeface="Constantia"/>
              </a:rPr>
              <a:t>must</a:t>
            </a:r>
            <a:r>
              <a:rPr sz="2600" spc="-5" dirty="0">
                <a:solidFill>
                  <a:srgbClr val="FFFFFF"/>
                </a:solidFill>
                <a:latin typeface="Constantia"/>
                <a:cs typeface="Constantia"/>
              </a:rPr>
              <a:t> </a:t>
            </a:r>
            <a:r>
              <a:rPr sz="2600" spc="5" dirty="0">
                <a:solidFill>
                  <a:srgbClr val="FFFFFF"/>
                </a:solidFill>
                <a:latin typeface="Constantia"/>
                <a:cs typeface="Constantia"/>
              </a:rPr>
              <a:t>be</a:t>
            </a:r>
            <a:r>
              <a:rPr sz="2600" spc="-10" dirty="0">
                <a:solidFill>
                  <a:srgbClr val="FFFFFF"/>
                </a:solidFill>
                <a:latin typeface="Constantia"/>
                <a:cs typeface="Constantia"/>
              </a:rPr>
              <a:t> </a:t>
            </a:r>
            <a:r>
              <a:rPr sz="2600" spc="-5" dirty="0">
                <a:solidFill>
                  <a:srgbClr val="FFFFFF"/>
                </a:solidFill>
                <a:latin typeface="Constantia"/>
                <a:cs typeface="Constantia"/>
              </a:rPr>
              <a:t>available </a:t>
            </a:r>
            <a:r>
              <a:rPr sz="2600" dirty="0">
                <a:solidFill>
                  <a:srgbClr val="FFFFFF"/>
                </a:solidFill>
                <a:latin typeface="Constantia"/>
                <a:cs typeface="Constantia"/>
              </a:rPr>
              <a:t>at</a:t>
            </a:r>
            <a:r>
              <a:rPr sz="2600" spc="-10" dirty="0">
                <a:solidFill>
                  <a:srgbClr val="FFFFFF"/>
                </a:solidFill>
                <a:latin typeface="Constantia"/>
                <a:cs typeface="Constantia"/>
              </a:rPr>
              <a:t> </a:t>
            </a:r>
            <a:r>
              <a:rPr sz="2600" dirty="0">
                <a:solidFill>
                  <a:srgbClr val="FFFFFF"/>
                </a:solidFill>
                <a:latin typeface="Constantia"/>
                <a:cs typeface="Constantia"/>
              </a:rPr>
              <a:t>the</a:t>
            </a:r>
            <a:r>
              <a:rPr sz="2600" spc="-10" dirty="0">
                <a:solidFill>
                  <a:srgbClr val="FFFFFF"/>
                </a:solidFill>
                <a:latin typeface="Constantia"/>
                <a:cs typeface="Constantia"/>
              </a:rPr>
              <a:t> </a:t>
            </a:r>
            <a:r>
              <a:rPr sz="2600" spc="-5" dirty="0">
                <a:solidFill>
                  <a:srgbClr val="FFFFFF"/>
                </a:solidFill>
                <a:latin typeface="Constantia"/>
                <a:cs typeface="Constantia"/>
              </a:rPr>
              <a:t>time</a:t>
            </a:r>
            <a:r>
              <a:rPr sz="2600" dirty="0">
                <a:solidFill>
                  <a:srgbClr val="FFFFFF"/>
                </a:solidFill>
                <a:latin typeface="Constantia"/>
                <a:cs typeface="Constantia"/>
              </a:rPr>
              <a:t> </a:t>
            </a:r>
            <a:r>
              <a:rPr sz="2600" spc="-5" dirty="0">
                <a:solidFill>
                  <a:srgbClr val="FFFFFF"/>
                </a:solidFill>
                <a:latin typeface="Constantia"/>
                <a:cs typeface="Constantia"/>
              </a:rPr>
              <a:t>of</a:t>
            </a:r>
            <a:r>
              <a:rPr sz="2600" spc="-10" dirty="0">
                <a:solidFill>
                  <a:srgbClr val="FFFFFF"/>
                </a:solidFill>
                <a:latin typeface="Constantia"/>
                <a:cs typeface="Constantia"/>
              </a:rPr>
              <a:t> </a:t>
            </a:r>
            <a:r>
              <a:rPr sz="2600" spc="-5" dirty="0">
                <a:solidFill>
                  <a:srgbClr val="FFFFFF"/>
                </a:solidFill>
                <a:latin typeface="Constantia"/>
                <a:cs typeface="Constantia"/>
              </a:rPr>
              <a:t>inspection.</a:t>
            </a:r>
            <a:endParaRPr sz="2600">
              <a:latin typeface="Constantia"/>
              <a:cs typeface="Constantia"/>
            </a:endParaRPr>
          </a:p>
        </p:txBody>
      </p:sp>
      <p:pic>
        <p:nvPicPr>
          <p:cNvPr id="3" name="object 3"/>
          <p:cNvPicPr/>
          <p:nvPr/>
        </p:nvPicPr>
        <p:blipFill>
          <a:blip r:embed="rId2" cstate="print"/>
          <a:stretch>
            <a:fillRect/>
          </a:stretch>
        </p:blipFill>
        <p:spPr>
          <a:xfrm>
            <a:off x="450850" y="146050"/>
            <a:ext cx="8242300" cy="12319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7719" y="1483360"/>
            <a:ext cx="7793990" cy="4287520"/>
          </a:xfrm>
          <a:prstGeom prst="rect">
            <a:avLst/>
          </a:prstGeom>
        </p:spPr>
        <p:txBody>
          <a:bodyPr vert="horz" wrap="square" lIns="0" tIns="87630" rIns="0" bIns="0" rtlCol="0">
            <a:spAutoFit/>
          </a:bodyPr>
          <a:lstStyle/>
          <a:p>
            <a:pPr marR="257810" algn="ctr">
              <a:lnSpc>
                <a:spcPct val="100000"/>
              </a:lnSpc>
              <a:spcBef>
                <a:spcPts val="690"/>
              </a:spcBef>
            </a:pPr>
            <a:r>
              <a:rPr sz="2600" b="1" dirty="0">
                <a:solidFill>
                  <a:srgbClr val="FFFFFF"/>
                </a:solidFill>
                <a:latin typeface="Times New Roman"/>
                <a:cs typeface="Times New Roman"/>
              </a:rPr>
              <a:t>MANSUKH</a:t>
            </a:r>
            <a:r>
              <a:rPr sz="2600" b="1" spc="-35" dirty="0">
                <a:solidFill>
                  <a:srgbClr val="FFFFFF"/>
                </a:solidFill>
                <a:latin typeface="Times New Roman"/>
                <a:cs typeface="Times New Roman"/>
              </a:rPr>
              <a:t> </a:t>
            </a:r>
            <a:r>
              <a:rPr sz="2600" b="1" dirty="0">
                <a:solidFill>
                  <a:srgbClr val="FFFFFF"/>
                </a:solidFill>
                <a:latin typeface="Times New Roman"/>
                <a:cs typeface="Times New Roman"/>
              </a:rPr>
              <a:t>GOPINATH</a:t>
            </a:r>
            <a:r>
              <a:rPr sz="2600" b="1" spc="-20" dirty="0">
                <a:solidFill>
                  <a:srgbClr val="FFFFFF"/>
                </a:solidFill>
                <a:latin typeface="Times New Roman"/>
                <a:cs typeface="Times New Roman"/>
              </a:rPr>
              <a:t> </a:t>
            </a:r>
            <a:r>
              <a:rPr sz="2600" b="1" dirty="0">
                <a:solidFill>
                  <a:srgbClr val="FFFFFF"/>
                </a:solidFill>
                <a:latin typeface="Times New Roman"/>
                <a:cs typeface="Times New Roman"/>
              </a:rPr>
              <a:t>JADHAV</a:t>
            </a:r>
            <a:endParaRPr sz="2600">
              <a:latin typeface="Times New Roman"/>
              <a:cs typeface="Times New Roman"/>
            </a:endParaRPr>
          </a:p>
          <a:p>
            <a:pPr marL="2799080" marR="3057525" indent="166370" algn="ctr">
              <a:lnSpc>
                <a:spcPts val="3720"/>
              </a:lnSpc>
              <a:spcBef>
                <a:spcPts val="210"/>
              </a:spcBef>
            </a:pPr>
            <a:r>
              <a:rPr sz="2600" b="1" spc="-10" dirty="0">
                <a:solidFill>
                  <a:srgbClr val="FFFFFF"/>
                </a:solidFill>
                <a:latin typeface="Times New Roman"/>
                <a:cs typeface="Times New Roman"/>
              </a:rPr>
              <a:t>V/S </a:t>
            </a:r>
            <a:r>
              <a:rPr sz="2600" b="1" spc="-5" dirty="0">
                <a:solidFill>
                  <a:srgbClr val="FFFFFF"/>
                </a:solidFill>
                <a:latin typeface="Times New Roman"/>
                <a:cs typeface="Times New Roman"/>
              </a:rPr>
              <a:t> </a:t>
            </a:r>
            <a:r>
              <a:rPr sz="2600" b="1" spc="5" dirty="0">
                <a:solidFill>
                  <a:srgbClr val="FFFFFF"/>
                </a:solidFill>
                <a:latin typeface="Times New Roman"/>
                <a:cs typeface="Times New Roman"/>
              </a:rPr>
              <a:t>W</a:t>
            </a:r>
            <a:r>
              <a:rPr sz="2600" b="1" spc="-15" dirty="0">
                <a:solidFill>
                  <a:srgbClr val="FFFFFF"/>
                </a:solidFill>
                <a:latin typeface="Times New Roman"/>
                <a:cs typeface="Times New Roman"/>
              </a:rPr>
              <a:t>.</a:t>
            </a:r>
            <a:r>
              <a:rPr sz="2600" b="1" dirty="0">
                <a:solidFill>
                  <a:srgbClr val="FFFFFF"/>
                </a:solidFill>
                <a:latin typeface="Times New Roman"/>
                <a:cs typeface="Times New Roman"/>
              </a:rPr>
              <a:t>M.</a:t>
            </a:r>
            <a:r>
              <a:rPr sz="2600" b="1" spc="5" dirty="0">
                <a:solidFill>
                  <a:srgbClr val="FFFFFF"/>
                </a:solidFill>
                <a:latin typeface="Times New Roman"/>
                <a:cs typeface="Times New Roman"/>
              </a:rPr>
              <a:t>B</a:t>
            </a:r>
            <a:r>
              <a:rPr sz="2600" b="1" spc="10" dirty="0">
                <a:solidFill>
                  <a:srgbClr val="FFFFFF"/>
                </a:solidFill>
                <a:latin typeface="Times New Roman"/>
                <a:cs typeface="Times New Roman"/>
              </a:rPr>
              <a:t>A</a:t>
            </a:r>
            <a:r>
              <a:rPr sz="2600" b="1" dirty="0">
                <a:solidFill>
                  <a:srgbClr val="FFFFFF"/>
                </a:solidFill>
                <a:latin typeface="Times New Roman"/>
                <a:cs typeface="Times New Roman"/>
              </a:rPr>
              <a:t>P</a:t>
            </a:r>
            <a:r>
              <a:rPr sz="2600" b="1" spc="10" dirty="0">
                <a:solidFill>
                  <a:srgbClr val="FFFFFF"/>
                </a:solidFill>
                <a:latin typeface="Times New Roman"/>
                <a:cs typeface="Times New Roman"/>
              </a:rPr>
              <a:t>A</a:t>
            </a:r>
            <a:r>
              <a:rPr sz="2600" b="1" dirty="0">
                <a:solidFill>
                  <a:srgbClr val="FFFFFF"/>
                </a:solidFill>
                <a:latin typeface="Times New Roman"/>
                <a:cs typeface="Times New Roman"/>
              </a:rPr>
              <a:t>T</a:t>
            </a:r>
            <a:endParaRPr sz="2600">
              <a:latin typeface="Times New Roman"/>
              <a:cs typeface="Times New Roman"/>
            </a:endParaRPr>
          </a:p>
          <a:p>
            <a:pPr marL="12700" marR="5080" indent="125730" algn="just">
              <a:lnSpc>
                <a:spcPct val="99900"/>
              </a:lnSpc>
              <a:spcBef>
                <a:spcPts val="380"/>
              </a:spcBef>
            </a:pPr>
            <a:r>
              <a:rPr sz="2600" dirty="0">
                <a:solidFill>
                  <a:srgbClr val="FFFFFF"/>
                </a:solidFill>
                <a:latin typeface="Times New Roman"/>
                <a:cs typeface="Times New Roman"/>
              </a:rPr>
              <a:t>In </a:t>
            </a:r>
            <a:r>
              <a:rPr sz="2600" spc="-5" dirty="0">
                <a:solidFill>
                  <a:srgbClr val="FFFFFF"/>
                </a:solidFill>
                <a:latin typeface="Times New Roman"/>
                <a:cs typeface="Times New Roman"/>
              </a:rPr>
              <a:t>this case it was </a:t>
            </a:r>
            <a:r>
              <a:rPr sz="2600" dirty="0">
                <a:solidFill>
                  <a:srgbClr val="FFFFFF"/>
                </a:solidFill>
                <a:latin typeface="Times New Roman"/>
                <a:cs typeface="Times New Roman"/>
              </a:rPr>
              <a:t>held </a:t>
            </a:r>
            <a:r>
              <a:rPr sz="2600" spc="-5" dirty="0">
                <a:solidFill>
                  <a:srgbClr val="FFFFFF"/>
                </a:solidFill>
                <a:latin typeface="Times New Roman"/>
                <a:cs typeface="Times New Roman"/>
              </a:rPr>
              <a:t>that there is </a:t>
            </a:r>
            <a:r>
              <a:rPr sz="2600" dirty="0">
                <a:solidFill>
                  <a:srgbClr val="FFFFFF"/>
                </a:solidFill>
                <a:latin typeface="Times New Roman"/>
                <a:cs typeface="Times New Roman"/>
              </a:rPr>
              <a:t>nothing </a:t>
            </a:r>
            <a:r>
              <a:rPr sz="2600" spc="-5" dirty="0">
                <a:solidFill>
                  <a:srgbClr val="FFFFFF"/>
                </a:solidFill>
                <a:latin typeface="Times New Roman"/>
                <a:cs typeface="Times New Roman"/>
              </a:rPr>
              <a:t>illegal in </a:t>
            </a:r>
            <a:r>
              <a:rPr sz="2600" dirty="0">
                <a:solidFill>
                  <a:srgbClr val="FFFFFF"/>
                </a:solidFill>
                <a:latin typeface="Times New Roman"/>
                <a:cs typeface="Times New Roman"/>
              </a:rPr>
              <a:t>the </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action</a:t>
            </a:r>
            <a:r>
              <a:rPr sz="2600" dirty="0">
                <a:solidFill>
                  <a:srgbClr val="FFFFFF"/>
                </a:solidFill>
                <a:latin typeface="Times New Roman"/>
                <a:cs typeface="Times New Roman"/>
              </a:rPr>
              <a:t> of</a:t>
            </a:r>
            <a:r>
              <a:rPr sz="2600" spc="5" dirty="0">
                <a:solidFill>
                  <a:srgbClr val="FFFFFF"/>
                </a:solidFill>
                <a:latin typeface="Times New Roman"/>
                <a:cs typeface="Times New Roman"/>
              </a:rPr>
              <a:t> </a:t>
            </a:r>
            <a:r>
              <a:rPr sz="2600" dirty="0">
                <a:solidFill>
                  <a:srgbClr val="FFFFFF"/>
                </a:solidFill>
                <a:latin typeface="Times New Roman"/>
                <a:cs typeface="Times New Roman"/>
              </a:rPr>
              <a:t>the</a:t>
            </a:r>
            <a:r>
              <a:rPr sz="2600" spc="5" dirty="0">
                <a:solidFill>
                  <a:srgbClr val="FFFFFF"/>
                </a:solidFill>
                <a:latin typeface="Times New Roman"/>
                <a:cs typeface="Times New Roman"/>
              </a:rPr>
              <a:t> </a:t>
            </a:r>
            <a:r>
              <a:rPr sz="2600" dirty="0">
                <a:solidFill>
                  <a:srgbClr val="FFFFFF"/>
                </a:solidFill>
                <a:latin typeface="Times New Roman"/>
                <a:cs typeface="Times New Roman"/>
              </a:rPr>
              <a:t>employer</a:t>
            </a:r>
            <a:r>
              <a:rPr sz="2600" spc="5" dirty="0">
                <a:solidFill>
                  <a:srgbClr val="FFFFFF"/>
                </a:solidFill>
                <a:latin typeface="Times New Roman"/>
                <a:cs typeface="Times New Roman"/>
              </a:rPr>
              <a:t> </a:t>
            </a:r>
            <a:r>
              <a:rPr sz="2600" dirty="0">
                <a:solidFill>
                  <a:srgbClr val="FFFFFF"/>
                </a:solidFill>
                <a:latin typeface="Times New Roman"/>
                <a:cs typeface="Times New Roman"/>
              </a:rPr>
              <a:t>or</a:t>
            </a:r>
            <a:r>
              <a:rPr sz="2600" spc="5" dirty="0">
                <a:solidFill>
                  <a:srgbClr val="FFFFFF"/>
                </a:solidFill>
                <a:latin typeface="Times New Roman"/>
                <a:cs typeface="Times New Roman"/>
              </a:rPr>
              <a:t> </a:t>
            </a:r>
            <a:r>
              <a:rPr sz="2600" dirty="0">
                <a:solidFill>
                  <a:srgbClr val="FFFFFF"/>
                </a:solidFill>
                <a:latin typeface="Times New Roman"/>
                <a:cs typeface="Times New Roman"/>
              </a:rPr>
              <a:t>the</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representative</a:t>
            </a:r>
            <a:r>
              <a:rPr sz="2600" dirty="0">
                <a:solidFill>
                  <a:srgbClr val="FFFFFF"/>
                </a:solidFill>
                <a:latin typeface="Times New Roman"/>
                <a:cs typeface="Times New Roman"/>
              </a:rPr>
              <a:t> union</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in </a:t>
            </a:r>
            <a:r>
              <a:rPr sz="2600" dirty="0">
                <a:solidFill>
                  <a:srgbClr val="FFFFFF"/>
                </a:solidFill>
                <a:latin typeface="Times New Roman"/>
                <a:cs typeface="Times New Roman"/>
              </a:rPr>
              <a:t> </a:t>
            </a:r>
            <a:r>
              <a:rPr sz="2600" spc="-5" dirty="0">
                <a:solidFill>
                  <a:srgbClr val="FFFFFF"/>
                </a:solidFill>
                <a:latin typeface="Times New Roman"/>
                <a:cs typeface="Times New Roman"/>
              </a:rPr>
              <a:t>arriving at </a:t>
            </a:r>
            <a:r>
              <a:rPr sz="2600" dirty="0">
                <a:solidFill>
                  <a:srgbClr val="FFFFFF"/>
                </a:solidFill>
                <a:latin typeface="Times New Roman"/>
                <a:cs typeface="Times New Roman"/>
              </a:rPr>
              <a:t>a </a:t>
            </a:r>
            <a:r>
              <a:rPr sz="2600" spc="-5" dirty="0">
                <a:solidFill>
                  <a:srgbClr val="FFFFFF"/>
                </a:solidFill>
                <a:latin typeface="Times New Roman"/>
                <a:cs typeface="Times New Roman"/>
              </a:rPr>
              <a:t>settlement </a:t>
            </a:r>
            <a:r>
              <a:rPr sz="2600" dirty="0">
                <a:solidFill>
                  <a:srgbClr val="FFFFFF"/>
                </a:solidFill>
                <a:latin typeface="Times New Roman"/>
                <a:cs typeface="Times New Roman"/>
              </a:rPr>
              <a:t>and the </a:t>
            </a:r>
            <a:r>
              <a:rPr sz="2600" spc="-5" dirty="0">
                <a:solidFill>
                  <a:srgbClr val="FFFFFF"/>
                </a:solidFill>
                <a:latin typeface="Times New Roman"/>
                <a:cs typeface="Times New Roman"/>
              </a:rPr>
              <a:t>clause in </a:t>
            </a:r>
            <a:r>
              <a:rPr sz="2600" dirty="0">
                <a:solidFill>
                  <a:srgbClr val="FFFFFF"/>
                </a:solidFill>
                <a:latin typeface="Times New Roman"/>
                <a:cs typeface="Times New Roman"/>
              </a:rPr>
              <a:t>the </a:t>
            </a:r>
            <a:r>
              <a:rPr sz="2600" spc="-5" dirty="0">
                <a:solidFill>
                  <a:srgbClr val="FFFFFF"/>
                </a:solidFill>
                <a:latin typeface="Times New Roman"/>
                <a:cs typeface="Times New Roman"/>
              </a:rPr>
              <a:t>settlement </a:t>
            </a:r>
            <a:r>
              <a:rPr sz="2600" dirty="0">
                <a:solidFill>
                  <a:srgbClr val="FFFFFF"/>
                </a:solidFill>
                <a:latin typeface="Times New Roman"/>
                <a:cs typeface="Times New Roman"/>
              </a:rPr>
              <a:t> providing </a:t>
            </a:r>
            <a:r>
              <a:rPr sz="2600" spc="-5" dirty="0">
                <a:solidFill>
                  <a:srgbClr val="FFFFFF"/>
                </a:solidFill>
                <a:latin typeface="Times New Roman"/>
                <a:cs typeface="Times New Roman"/>
              </a:rPr>
              <a:t>for </a:t>
            </a:r>
            <a:r>
              <a:rPr sz="2600" dirty="0">
                <a:solidFill>
                  <a:srgbClr val="FFFFFF"/>
                </a:solidFill>
                <a:latin typeface="Times New Roman"/>
                <a:cs typeface="Times New Roman"/>
              </a:rPr>
              <a:t>deduction of </a:t>
            </a:r>
            <a:r>
              <a:rPr sz="2600" spc="-5" dirty="0">
                <a:solidFill>
                  <a:srgbClr val="FFFFFF"/>
                </a:solidFill>
                <a:latin typeface="Times New Roman"/>
                <a:cs typeface="Times New Roman"/>
              </a:rPr>
              <a:t>certain amount and </a:t>
            </a:r>
            <a:r>
              <a:rPr sz="2600" dirty="0">
                <a:solidFill>
                  <a:srgbClr val="FFFFFF"/>
                </a:solidFill>
                <a:latin typeface="Times New Roman"/>
                <a:cs typeface="Times New Roman"/>
              </a:rPr>
              <a:t>paying </a:t>
            </a:r>
            <a:r>
              <a:rPr sz="2600" spc="-5" dirty="0">
                <a:solidFill>
                  <a:srgbClr val="FFFFFF"/>
                </a:solidFill>
                <a:latin typeface="Times New Roman"/>
                <a:cs typeface="Times New Roman"/>
              </a:rPr>
              <a:t>it to </a:t>
            </a:r>
            <a:r>
              <a:rPr sz="2600" spc="-635" dirty="0">
                <a:solidFill>
                  <a:srgbClr val="FFFFFF"/>
                </a:solidFill>
                <a:latin typeface="Times New Roman"/>
                <a:cs typeface="Times New Roman"/>
              </a:rPr>
              <a:t> </a:t>
            </a:r>
            <a:r>
              <a:rPr sz="2600" spc="-5" dirty="0">
                <a:solidFill>
                  <a:srgbClr val="FFFFFF"/>
                </a:solidFill>
                <a:latin typeface="Times New Roman"/>
                <a:cs typeface="Times New Roman"/>
              </a:rPr>
              <a:t>the employee’s </a:t>
            </a:r>
            <a:r>
              <a:rPr sz="2600" dirty="0">
                <a:solidFill>
                  <a:srgbClr val="FFFFFF"/>
                </a:solidFill>
                <a:latin typeface="Times New Roman"/>
                <a:cs typeface="Times New Roman"/>
              </a:rPr>
              <a:t>union </a:t>
            </a:r>
            <a:r>
              <a:rPr sz="2600" spc="-5" dirty="0">
                <a:solidFill>
                  <a:srgbClr val="FFFFFF"/>
                </a:solidFill>
                <a:latin typeface="Times New Roman"/>
                <a:cs typeface="Times New Roman"/>
              </a:rPr>
              <a:t>such settlement </a:t>
            </a:r>
            <a:r>
              <a:rPr sz="2600" dirty="0">
                <a:solidFill>
                  <a:srgbClr val="FFFFFF"/>
                </a:solidFill>
                <a:latin typeface="Times New Roman"/>
                <a:cs typeface="Times New Roman"/>
              </a:rPr>
              <a:t>does not </a:t>
            </a:r>
            <a:r>
              <a:rPr sz="2600" spc="-5" dirty="0">
                <a:solidFill>
                  <a:srgbClr val="FFFFFF"/>
                </a:solidFill>
                <a:latin typeface="Times New Roman"/>
                <a:cs typeface="Times New Roman"/>
              </a:rPr>
              <a:t>contravene </a:t>
            </a:r>
            <a:r>
              <a:rPr sz="2600" dirty="0">
                <a:solidFill>
                  <a:srgbClr val="FFFFFF"/>
                </a:solidFill>
                <a:latin typeface="Times New Roman"/>
                <a:cs typeface="Times New Roman"/>
              </a:rPr>
              <a:t> </a:t>
            </a:r>
            <a:r>
              <a:rPr sz="2600" spc="-5" dirty="0">
                <a:solidFill>
                  <a:srgbClr val="FFFFFF"/>
                </a:solidFill>
                <a:latin typeface="Times New Roman"/>
                <a:cs typeface="Times New Roman"/>
              </a:rPr>
              <a:t>sec.7 </a:t>
            </a:r>
            <a:r>
              <a:rPr sz="2600" dirty="0">
                <a:solidFill>
                  <a:srgbClr val="FFFFFF"/>
                </a:solidFill>
                <a:latin typeface="Times New Roman"/>
                <a:cs typeface="Times New Roman"/>
              </a:rPr>
              <a:t>of the </a:t>
            </a:r>
            <a:r>
              <a:rPr sz="2600" spc="-5" dirty="0">
                <a:solidFill>
                  <a:srgbClr val="FFFFFF"/>
                </a:solidFill>
                <a:latin typeface="Times New Roman"/>
                <a:cs typeface="Times New Roman"/>
              </a:rPr>
              <a:t>Act because this section permits </a:t>
            </a:r>
            <a:r>
              <a:rPr sz="2600" dirty="0">
                <a:solidFill>
                  <a:srgbClr val="FFFFFF"/>
                </a:solidFill>
                <a:latin typeface="Times New Roman"/>
                <a:cs typeface="Times New Roman"/>
              </a:rPr>
              <a:t>deductions </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with</a:t>
            </a:r>
            <a:r>
              <a:rPr sz="2600" dirty="0">
                <a:solidFill>
                  <a:srgbClr val="FFFFFF"/>
                </a:solidFill>
                <a:latin typeface="Times New Roman"/>
                <a:cs typeface="Times New Roman"/>
              </a:rPr>
              <a:t> the</a:t>
            </a:r>
            <a:r>
              <a:rPr sz="2600" spc="-5" dirty="0">
                <a:solidFill>
                  <a:srgbClr val="FFFFFF"/>
                </a:solidFill>
                <a:latin typeface="Times New Roman"/>
                <a:cs typeface="Times New Roman"/>
              </a:rPr>
              <a:t> consent </a:t>
            </a:r>
            <a:r>
              <a:rPr sz="2600" dirty="0">
                <a:solidFill>
                  <a:srgbClr val="FFFFFF"/>
                </a:solidFill>
                <a:latin typeface="Times New Roman"/>
                <a:cs typeface="Times New Roman"/>
              </a:rPr>
              <a:t>of</a:t>
            </a:r>
            <a:r>
              <a:rPr sz="2600" spc="-10" dirty="0">
                <a:solidFill>
                  <a:srgbClr val="FFFFFF"/>
                </a:solidFill>
                <a:latin typeface="Times New Roman"/>
                <a:cs typeface="Times New Roman"/>
              </a:rPr>
              <a:t> </a:t>
            </a:r>
            <a:r>
              <a:rPr sz="2600" dirty="0">
                <a:solidFill>
                  <a:srgbClr val="FFFFFF"/>
                </a:solidFill>
                <a:latin typeface="Times New Roman"/>
                <a:cs typeface="Times New Roman"/>
              </a:rPr>
              <a:t>the</a:t>
            </a:r>
            <a:r>
              <a:rPr sz="2600" spc="-5" dirty="0">
                <a:solidFill>
                  <a:srgbClr val="FFFFFF"/>
                </a:solidFill>
                <a:latin typeface="Times New Roman"/>
                <a:cs typeface="Times New Roman"/>
              </a:rPr>
              <a:t> employees.</a:t>
            </a:r>
            <a:endParaRPr sz="2600">
              <a:latin typeface="Times New Roman"/>
              <a:cs typeface="Times New Roman"/>
            </a:endParaRPr>
          </a:p>
        </p:txBody>
      </p:sp>
      <p:pic>
        <p:nvPicPr>
          <p:cNvPr id="3" name="object 3"/>
          <p:cNvPicPr/>
          <p:nvPr/>
        </p:nvPicPr>
        <p:blipFill>
          <a:blip r:embed="rId2" cstate="print"/>
          <a:stretch>
            <a:fillRect/>
          </a:stretch>
        </p:blipFill>
        <p:spPr>
          <a:xfrm>
            <a:off x="450850" y="146050"/>
            <a:ext cx="8242300" cy="1231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3240" y="2029459"/>
            <a:ext cx="8129270" cy="4061460"/>
          </a:xfrm>
          <a:prstGeom prst="rect">
            <a:avLst/>
          </a:prstGeom>
        </p:spPr>
        <p:txBody>
          <a:bodyPr vert="horz" wrap="square" lIns="0" tIns="12700" rIns="0" bIns="0" rtlCol="0">
            <a:spAutoFit/>
          </a:bodyPr>
          <a:lstStyle/>
          <a:p>
            <a:pPr marL="296545" marR="54610" indent="-22860" algn="just">
              <a:lnSpc>
                <a:spcPct val="100000"/>
              </a:lnSpc>
              <a:spcBef>
                <a:spcPts val="100"/>
              </a:spcBef>
            </a:pPr>
            <a:r>
              <a:rPr sz="2600" dirty="0">
                <a:solidFill>
                  <a:srgbClr val="FFFFFF"/>
                </a:solidFill>
                <a:latin typeface="Times New Roman"/>
                <a:cs typeface="Times New Roman"/>
              </a:rPr>
              <a:t>The Payment </a:t>
            </a:r>
            <a:r>
              <a:rPr sz="2600" spc="5" dirty="0">
                <a:solidFill>
                  <a:srgbClr val="FFFFFF"/>
                </a:solidFill>
                <a:latin typeface="Times New Roman"/>
                <a:cs typeface="Times New Roman"/>
              </a:rPr>
              <a:t>Of </a:t>
            </a:r>
            <a:r>
              <a:rPr sz="2600" spc="-5" dirty="0">
                <a:solidFill>
                  <a:srgbClr val="FFFFFF"/>
                </a:solidFill>
                <a:latin typeface="Times New Roman"/>
                <a:cs typeface="Times New Roman"/>
              </a:rPr>
              <a:t>Wages Act </a:t>
            </a:r>
            <a:r>
              <a:rPr sz="2600" dirty="0">
                <a:solidFill>
                  <a:srgbClr val="FFFFFF"/>
                </a:solidFill>
                <a:latin typeface="Times New Roman"/>
                <a:cs typeface="Times New Roman"/>
              </a:rPr>
              <a:t>1936 was </a:t>
            </a:r>
            <a:r>
              <a:rPr sz="2600" spc="-5" dirty="0">
                <a:solidFill>
                  <a:srgbClr val="FFFFFF"/>
                </a:solidFill>
                <a:latin typeface="Times New Roman"/>
                <a:cs typeface="Times New Roman"/>
              </a:rPr>
              <a:t>come in to </a:t>
            </a:r>
            <a:r>
              <a:rPr sz="2600" dirty="0">
                <a:solidFill>
                  <a:srgbClr val="FFFFFF"/>
                </a:solidFill>
                <a:latin typeface="Times New Roman"/>
                <a:cs typeface="Times New Roman"/>
              </a:rPr>
              <a:t>the </a:t>
            </a:r>
            <a:r>
              <a:rPr sz="2600" spc="-5" dirty="0">
                <a:solidFill>
                  <a:srgbClr val="FFFFFF"/>
                </a:solidFill>
                <a:latin typeface="Times New Roman"/>
                <a:cs typeface="Times New Roman"/>
              </a:rPr>
              <a:t>force </a:t>
            </a:r>
            <a:r>
              <a:rPr sz="2600" spc="-635" dirty="0">
                <a:solidFill>
                  <a:srgbClr val="FFFFFF"/>
                </a:solidFill>
                <a:latin typeface="Times New Roman"/>
                <a:cs typeface="Times New Roman"/>
              </a:rPr>
              <a:t> </a:t>
            </a:r>
            <a:r>
              <a:rPr sz="2600" dirty="0">
                <a:solidFill>
                  <a:srgbClr val="FFFFFF"/>
                </a:solidFill>
                <a:latin typeface="Times New Roman"/>
                <a:cs typeface="Times New Roman"/>
              </a:rPr>
              <a:t>on </a:t>
            </a:r>
            <a:r>
              <a:rPr sz="2600" spc="5" dirty="0">
                <a:solidFill>
                  <a:srgbClr val="FFFFFF"/>
                </a:solidFill>
                <a:latin typeface="Times New Roman"/>
                <a:cs typeface="Times New Roman"/>
              </a:rPr>
              <a:t>23</a:t>
            </a:r>
            <a:r>
              <a:rPr sz="2250" spc="7" baseline="29629" dirty="0">
                <a:solidFill>
                  <a:srgbClr val="FFFFFF"/>
                </a:solidFill>
                <a:latin typeface="Times New Roman"/>
                <a:cs typeface="Times New Roman"/>
              </a:rPr>
              <a:t>rd</a:t>
            </a:r>
            <a:r>
              <a:rPr sz="2250" spc="585" baseline="29629" dirty="0">
                <a:solidFill>
                  <a:srgbClr val="FFFFFF"/>
                </a:solidFill>
                <a:latin typeface="Times New Roman"/>
                <a:cs typeface="Times New Roman"/>
              </a:rPr>
              <a:t> </a:t>
            </a:r>
            <a:r>
              <a:rPr sz="2600" spc="-5" dirty="0">
                <a:solidFill>
                  <a:srgbClr val="FFFFFF"/>
                </a:solidFill>
                <a:latin typeface="Times New Roman"/>
                <a:cs typeface="Times New Roman"/>
              </a:rPr>
              <a:t>April </a:t>
            </a:r>
            <a:r>
              <a:rPr sz="2600" dirty="0">
                <a:solidFill>
                  <a:srgbClr val="FFFFFF"/>
                </a:solidFill>
                <a:latin typeface="Times New Roman"/>
                <a:cs typeface="Times New Roman"/>
              </a:rPr>
              <a:t>1936.This </a:t>
            </a:r>
            <a:r>
              <a:rPr sz="2600" spc="-5" dirty="0">
                <a:solidFill>
                  <a:srgbClr val="FFFFFF"/>
                </a:solidFill>
                <a:latin typeface="Times New Roman"/>
                <a:cs typeface="Times New Roman"/>
              </a:rPr>
              <a:t>Act </a:t>
            </a:r>
            <a:r>
              <a:rPr sz="2600" dirty="0">
                <a:solidFill>
                  <a:srgbClr val="FFFFFF"/>
                </a:solidFill>
                <a:latin typeface="Times New Roman"/>
                <a:cs typeface="Times New Roman"/>
              </a:rPr>
              <a:t>was </a:t>
            </a:r>
            <a:r>
              <a:rPr sz="2600" spc="-5" dirty="0">
                <a:solidFill>
                  <a:srgbClr val="FFFFFF"/>
                </a:solidFill>
                <a:latin typeface="Times New Roman"/>
                <a:cs typeface="Times New Roman"/>
              </a:rPr>
              <a:t>passed to regulate </a:t>
            </a:r>
            <a:r>
              <a:rPr sz="2600" dirty="0">
                <a:solidFill>
                  <a:srgbClr val="FFFFFF"/>
                </a:solidFill>
                <a:latin typeface="Times New Roman"/>
                <a:cs typeface="Times New Roman"/>
              </a:rPr>
              <a:t>the </a:t>
            </a:r>
            <a:r>
              <a:rPr sz="2600" spc="5" dirty="0">
                <a:solidFill>
                  <a:srgbClr val="FFFFFF"/>
                </a:solidFill>
                <a:latin typeface="Times New Roman"/>
                <a:cs typeface="Times New Roman"/>
              </a:rPr>
              <a:t> </a:t>
            </a:r>
            <a:r>
              <a:rPr sz="2600" dirty="0">
                <a:solidFill>
                  <a:srgbClr val="FFFFFF"/>
                </a:solidFill>
                <a:latin typeface="Times New Roman"/>
                <a:cs typeface="Times New Roman"/>
              </a:rPr>
              <a:t>payment of wages for </a:t>
            </a:r>
            <a:r>
              <a:rPr sz="2600" spc="-5" dirty="0">
                <a:solidFill>
                  <a:srgbClr val="FFFFFF"/>
                </a:solidFill>
                <a:latin typeface="Times New Roman"/>
                <a:cs typeface="Times New Roman"/>
              </a:rPr>
              <a:t>certain classes </a:t>
            </a:r>
            <a:r>
              <a:rPr sz="2600" dirty="0">
                <a:solidFill>
                  <a:srgbClr val="FFFFFF"/>
                </a:solidFill>
                <a:latin typeface="Times New Roman"/>
                <a:cs typeface="Times New Roman"/>
              </a:rPr>
              <a:t>of </a:t>
            </a:r>
            <a:r>
              <a:rPr sz="2600" spc="-5" dirty="0">
                <a:solidFill>
                  <a:srgbClr val="FFFFFF"/>
                </a:solidFill>
                <a:latin typeface="Times New Roman"/>
                <a:cs typeface="Times New Roman"/>
              </a:rPr>
              <a:t>persons </a:t>
            </a:r>
            <a:r>
              <a:rPr sz="2600" dirty="0">
                <a:solidFill>
                  <a:srgbClr val="FFFFFF"/>
                </a:solidFill>
                <a:latin typeface="Times New Roman"/>
                <a:cs typeface="Times New Roman"/>
              </a:rPr>
              <a:t>employed </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in </a:t>
            </a:r>
            <a:r>
              <a:rPr sz="2600" dirty="0">
                <a:solidFill>
                  <a:srgbClr val="FFFFFF"/>
                </a:solidFill>
                <a:latin typeface="Times New Roman"/>
                <a:cs typeface="Times New Roman"/>
              </a:rPr>
              <a:t>industry. It </a:t>
            </a:r>
            <a:r>
              <a:rPr sz="2600" spc="-5" dirty="0">
                <a:solidFill>
                  <a:srgbClr val="FFFFFF"/>
                </a:solidFill>
                <a:latin typeface="Times New Roman"/>
                <a:cs typeface="Times New Roman"/>
              </a:rPr>
              <a:t>ensures </a:t>
            </a:r>
            <a:r>
              <a:rPr sz="2600" dirty="0">
                <a:solidFill>
                  <a:srgbClr val="FFFFFF"/>
                </a:solidFill>
                <a:latin typeface="Times New Roman"/>
                <a:cs typeface="Times New Roman"/>
              </a:rPr>
              <a:t>payment of </a:t>
            </a:r>
            <a:r>
              <a:rPr sz="2600" spc="-5" dirty="0">
                <a:solidFill>
                  <a:srgbClr val="FFFFFF"/>
                </a:solidFill>
                <a:latin typeface="Times New Roman"/>
                <a:cs typeface="Times New Roman"/>
              </a:rPr>
              <a:t>wages in </a:t>
            </a:r>
            <a:r>
              <a:rPr sz="2600" dirty="0">
                <a:solidFill>
                  <a:srgbClr val="FFFFFF"/>
                </a:solidFill>
                <a:latin typeface="Times New Roman"/>
                <a:cs typeface="Times New Roman"/>
              </a:rPr>
              <a:t>a </a:t>
            </a:r>
            <a:r>
              <a:rPr sz="2600" spc="-5" dirty="0">
                <a:solidFill>
                  <a:srgbClr val="FFFFFF"/>
                </a:solidFill>
                <a:latin typeface="Times New Roman"/>
                <a:cs typeface="Times New Roman"/>
              </a:rPr>
              <a:t>particular </a:t>
            </a:r>
            <a:r>
              <a:rPr sz="2600" dirty="0">
                <a:solidFill>
                  <a:srgbClr val="FFFFFF"/>
                </a:solidFill>
                <a:latin typeface="Times New Roman"/>
                <a:cs typeface="Times New Roman"/>
              </a:rPr>
              <a:t> </a:t>
            </a:r>
            <a:r>
              <a:rPr sz="2600" spc="-5" dirty="0">
                <a:solidFill>
                  <a:srgbClr val="FFFFFF"/>
                </a:solidFill>
                <a:latin typeface="Times New Roman"/>
                <a:cs typeface="Times New Roman"/>
              </a:rPr>
              <a:t>form</a:t>
            </a:r>
            <a:r>
              <a:rPr sz="2600" dirty="0">
                <a:solidFill>
                  <a:srgbClr val="FFFFFF"/>
                </a:solidFill>
                <a:latin typeface="Times New Roman"/>
                <a:cs typeface="Times New Roman"/>
              </a:rPr>
              <a:t> and</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at</a:t>
            </a:r>
            <a:r>
              <a:rPr sz="2600" dirty="0">
                <a:solidFill>
                  <a:srgbClr val="FFFFFF"/>
                </a:solidFill>
                <a:latin typeface="Times New Roman"/>
                <a:cs typeface="Times New Roman"/>
              </a:rPr>
              <a:t> </a:t>
            </a:r>
            <a:r>
              <a:rPr sz="2600" spc="-5" dirty="0">
                <a:solidFill>
                  <a:srgbClr val="FFFFFF"/>
                </a:solidFill>
                <a:latin typeface="Times New Roman"/>
                <a:cs typeface="Times New Roman"/>
              </a:rPr>
              <a:t>regular</a:t>
            </a:r>
            <a:r>
              <a:rPr sz="2600" dirty="0">
                <a:solidFill>
                  <a:srgbClr val="FFFFFF"/>
                </a:solidFill>
                <a:latin typeface="Times New Roman"/>
                <a:cs typeface="Times New Roman"/>
              </a:rPr>
              <a:t> </a:t>
            </a:r>
            <a:r>
              <a:rPr sz="2600" spc="-5" dirty="0">
                <a:solidFill>
                  <a:srgbClr val="FFFFFF"/>
                </a:solidFill>
                <a:latin typeface="Times New Roman"/>
                <a:cs typeface="Times New Roman"/>
              </a:rPr>
              <a:t>intervals</a:t>
            </a:r>
            <a:r>
              <a:rPr sz="2600" dirty="0">
                <a:solidFill>
                  <a:srgbClr val="FFFFFF"/>
                </a:solidFill>
                <a:latin typeface="Times New Roman"/>
                <a:cs typeface="Times New Roman"/>
              </a:rPr>
              <a:t> without</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unauthorized </a:t>
            </a:r>
            <a:r>
              <a:rPr sz="2600" dirty="0">
                <a:solidFill>
                  <a:srgbClr val="FFFFFF"/>
                </a:solidFill>
                <a:latin typeface="Times New Roman"/>
                <a:cs typeface="Times New Roman"/>
              </a:rPr>
              <a:t> </a:t>
            </a:r>
            <a:r>
              <a:rPr sz="2600" spc="-5" dirty="0">
                <a:solidFill>
                  <a:srgbClr val="FFFFFF"/>
                </a:solidFill>
                <a:latin typeface="Times New Roman"/>
                <a:cs typeface="Times New Roman"/>
              </a:rPr>
              <a:t>deductions. The </a:t>
            </a:r>
            <a:r>
              <a:rPr sz="2600" dirty="0">
                <a:solidFill>
                  <a:srgbClr val="FFFFFF"/>
                </a:solidFill>
                <a:latin typeface="Times New Roman"/>
                <a:cs typeface="Times New Roman"/>
              </a:rPr>
              <a:t>Act extends </a:t>
            </a:r>
            <a:r>
              <a:rPr sz="2600" spc="-5" dirty="0">
                <a:solidFill>
                  <a:srgbClr val="FFFFFF"/>
                </a:solidFill>
                <a:latin typeface="Times New Roman"/>
                <a:cs typeface="Times New Roman"/>
              </a:rPr>
              <a:t>to </a:t>
            </a:r>
            <a:r>
              <a:rPr sz="2600" dirty="0">
                <a:solidFill>
                  <a:srgbClr val="FFFFFF"/>
                </a:solidFill>
                <a:latin typeface="Times New Roman"/>
                <a:cs typeface="Times New Roman"/>
              </a:rPr>
              <a:t>whole of India </a:t>
            </a:r>
            <a:r>
              <a:rPr sz="2600" spc="-5" dirty="0">
                <a:solidFill>
                  <a:srgbClr val="FFFFFF"/>
                </a:solidFill>
                <a:latin typeface="Times New Roman"/>
                <a:cs typeface="Times New Roman"/>
              </a:rPr>
              <a:t>sec. 1(2). It </a:t>
            </a:r>
            <a:r>
              <a:rPr sz="2600" dirty="0">
                <a:solidFill>
                  <a:srgbClr val="FFFFFF"/>
                </a:solidFill>
                <a:latin typeface="Times New Roman"/>
                <a:cs typeface="Times New Roman"/>
              </a:rPr>
              <a:t> </a:t>
            </a:r>
            <a:r>
              <a:rPr sz="2600" spc="-5" dirty="0">
                <a:solidFill>
                  <a:srgbClr val="FFFFFF"/>
                </a:solidFill>
                <a:latin typeface="Times New Roman"/>
                <a:cs typeface="Times New Roman"/>
              </a:rPr>
              <a:t>was</a:t>
            </a:r>
            <a:r>
              <a:rPr sz="2600" dirty="0">
                <a:solidFill>
                  <a:srgbClr val="FFFFFF"/>
                </a:solidFill>
                <a:latin typeface="Times New Roman"/>
                <a:cs typeface="Times New Roman"/>
              </a:rPr>
              <a:t> </a:t>
            </a:r>
            <a:r>
              <a:rPr sz="2600" spc="-5" dirty="0">
                <a:solidFill>
                  <a:srgbClr val="FFFFFF"/>
                </a:solidFill>
                <a:latin typeface="Times New Roman"/>
                <a:cs typeface="Times New Roman"/>
              </a:rPr>
              <a:t>extended</a:t>
            </a:r>
            <a:r>
              <a:rPr sz="2600" dirty="0">
                <a:solidFill>
                  <a:srgbClr val="FFFFFF"/>
                </a:solidFill>
                <a:latin typeface="Times New Roman"/>
                <a:cs typeface="Times New Roman"/>
              </a:rPr>
              <a:t> </a:t>
            </a:r>
            <a:r>
              <a:rPr sz="2600" spc="-5" dirty="0">
                <a:solidFill>
                  <a:srgbClr val="FFFFFF"/>
                </a:solidFill>
                <a:latin typeface="Times New Roman"/>
                <a:cs typeface="Times New Roman"/>
              </a:rPr>
              <a:t>to</a:t>
            </a:r>
            <a:r>
              <a:rPr sz="2600" dirty="0">
                <a:solidFill>
                  <a:srgbClr val="FFFFFF"/>
                </a:solidFill>
                <a:latin typeface="Times New Roman"/>
                <a:cs typeface="Times New Roman"/>
              </a:rPr>
              <a:t> </a:t>
            </a:r>
            <a:r>
              <a:rPr sz="2600" spc="-5" dirty="0">
                <a:solidFill>
                  <a:srgbClr val="FFFFFF"/>
                </a:solidFill>
                <a:latin typeface="Times New Roman"/>
                <a:cs typeface="Times New Roman"/>
              </a:rPr>
              <a:t>Jammu</a:t>
            </a:r>
            <a:r>
              <a:rPr sz="2600" dirty="0">
                <a:solidFill>
                  <a:srgbClr val="FFFFFF"/>
                </a:solidFill>
                <a:latin typeface="Times New Roman"/>
                <a:cs typeface="Times New Roman"/>
              </a:rPr>
              <a:t> and</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Kashmir</a:t>
            </a:r>
            <a:r>
              <a:rPr sz="2600" dirty="0">
                <a:solidFill>
                  <a:srgbClr val="FFFFFF"/>
                </a:solidFill>
                <a:latin typeface="Times New Roman"/>
                <a:cs typeface="Times New Roman"/>
              </a:rPr>
              <a:t> by</a:t>
            </a:r>
            <a:r>
              <a:rPr sz="2600" spc="5" dirty="0">
                <a:solidFill>
                  <a:srgbClr val="FFFFFF"/>
                </a:solidFill>
                <a:latin typeface="Times New Roman"/>
                <a:cs typeface="Times New Roman"/>
              </a:rPr>
              <a:t> </a:t>
            </a:r>
            <a:r>
              <a:rPr sz="2600" dirty="0">
                <a:solidFill>
                  <a:srgbClr val="FFFFFF"/>
                </a:solidFill>
                <a:latin typeface="Times New Roman"/>
                <a:cs typeface="Times New Roman"/>
              </a:rPr>
              <a:t>the</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Central </a:t>
            </a:r>
            <a:r>
              <a:rPr sz="2600" dirty="0">
                <a:solidFill>
                  <a:srgbClr val="FFFFFF"/>
                </a:solidFill>
                <a:latin typeface="Times New Roman"/>
                <a:cs typeface="Times New Roman"/>
              </a:rPr>
              <a:t> Labour</a:t>
            </a:r>
            <a:r>
              <a:rPr sz="2600" spc="5" dirty="0">
                <a:solidFill>
                  <a:srgbClr val="FFFFFF"/>
                </a:solidFill>
                <a:latin typeface="Times New Roman"/>
                <a:cs typeface="Times New Roman"/>
              </a:rPr>
              <a:t> </a:t>
            </a:r>
            <a:r>
              <a:rPr sz="2600" dirty="0">
                <a:solidFill>
                  <a:srgbClr val="FFFFFF"/>
                </a:solidFill>
                <a:latin typeface="Times New Roman"/>
                <a:cs typeface="Times New Roman"/>
              </a:rPr>
              <a:t>Law</a:t>
            </a:r>
            <a:r>
              <a:rPr sz="2600" spc="5" dirty="0">
                <a:solidFill>
                  <a:srgbClr val="FFFFFF"/>
                </a:solidFill>
                <a:latin typeface="Times New Roman"/>
                <a:cs typeface="Times New Roman"/>
              </a:rPr>
              <a:t> </a:t>
            </a:r>
            <a:r>
              <a:rPr sz="2600" dirty="0">
                <a:solidFill>
                  <a:srgbClr val="FFFFFF"/>
                </a:solidFill>
                <a:latin typeface="Times New Roman"/>
                <a:cs typeface="Times New Roman"/>
              </a:rPr>
              <a:t>(Extension</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to</a:t>
            </a:r>
            <a:r>
              <a:rPr sz="2600" dirty="0">
                <a:solidFill>
                  <a:srgbClr val="FFFFFF"/>
                </a:solidFill>
                <a:latin typeface="Times New Roman"/>
                <a:cs typeface="Times New Roman"/>
              </a:rPr>
              <a:t> </a:t>
            </a:r>
            <a:r>
              <a:rPr sz="2600" spc="-10" dirty="0">
                <a:solidFill>
                  <a:srgbClr val="FFFFFF"/>
                </a:solidFill>
                <a:latin typeface="Times New Roman"/>
                <a:cs typeface="Times New Roman"/>
              </a:rPr>
              <a:t>Jammu</a:t>
            </a:r>
            <a:r>
              <a:rPr sz="2600" spc="-5" dirty="0">
                <a:solidFill>
                  <a:srgbClr val="FFFFFF"/>
                </a:solidFill>
                <a:latin typeface="Times New Roman"/>
                <a:cs typeface="Times New Roman"/>
              </a:rPr>
              <a:t> </a:t>
            </a:r>
            <a:r>
              <a:rPr sz="2600" dirty="0">
                <a:solidFill>
                  <a:srgbClr val="FFFFFF"/>
                </a:solidFill>
                <a:latin typeface="Times New Roman"/>
                <a:cs typeface="Times New Roman"/>
              </a:rPr>
              <a:t>and</a:t>
            </a:r>
            <a:r>
              <a:rPr sz="2600" spc="650" dirty="0">
                <a:solidFill>
                  <a:srgbClr val="FFFFFF"/>
                </a:solidFill>
                <a:latin typeface="Times New Roman"/>
                <a:cs typeface="Times New Roman"/>
              </a:rPr>
              <a:t> </a:t>
            </a:r>
            <a:r>
              <a:rPr sz="2600" spc="-5" dirty="0">
                <a:solidFill>
                  <a:srgbClr val="FFFFFF"/>
                </a:solidFill>
                <a:latin typeface="Times New Roman"/>
                <a:cs typeface="Times New Roman"/>
              </a:rPr>
              <a:t>Kashmir)</a:t>
            </a:r>
            <a:r>
              <a:rPr sz="2600" spc="640" dirty="0">
                <a:solidFill>
                  <a:srgbClr val="FFFFFF"/>
                </a:solidFill>
                <a:latin typeface="Times New Roman"/>
                <a:cs typeface="Times New Roman"/>
              </a:rPr>
              <a:t> </a:t>
            </a:r>
            <a:r>
              <a:rPr sz="2600" spc="-5" dirty="0">
                <a:solidFill>
                  <a:srgbClr val="FFFFFF"/>
                </a:solidFill>
                <a:latin typeface="Times New Roman"/>
                <a:cs typeface="Times New Roman"/>
              </a:rPr>
              <a:t>Act </a:t>
            </a:r>
            <a:r>
              <a:rPr sz="2600" dirty="0">
                <a:solidFill>
                  <a:srgbClr val="FFFFFF"/>
                </a:solidFill>
                <a:latin typeface="Times New Roman"/>
                <a:cs typeface="Times New Roman"/>
              </a:rPr>
              <a:t> 1970.</a:t>
            </a:r>
            <a:endParaRPr sz="2600">
              <a:latin typeface="Times New Roman"/>
              <a:cs typeface="Times New Roman"/>
            </a:endParaRPr>
          </a:p>
          <a:p>
            <a:pPr marL="25400">
              <a:lnSpc>
                <a:spcPct val="100000"/>
              </a:lnSpc>
              <a:spcBef>
                <a:spcPts val="590"/>
              </a:spcBef>
            </a:pPr>
            <a:r>
              <a:rPr sz="2600" dirty="0">
                <a:solidFill>
                  <a:srgbClr val="FFFFFF"/>
                </a:solidFill>
                <a:latin typeface="Times New Roman"/>
                <a:cs typeface="Times New Roman"/>
              </a:rPr>
              <a:t>.</a:t>
            </a:r>
            <a:endParaRPr sz="2600">
              <a:latin typeface="Times New Roman"/>
              <a:cs typeface="Times New Roman"/>
            </a:endParaRPr>
          </a:p>
        </p:txBody>
      </p:sp>
      <p:pic>
        <p:nvPicPr>
          <p:cNvPr id="3" name="object 3"/>
          <p:cNvPicPr/>
          <p:nvPr/>
        </p:nvPicPr>
        <p:blipFill>
          <a:blip r:embed="rId2" cstate="print"/>
          <a:stretch>
            <a:fillRect/>
          </a:stretch>
        </p:blipFill>
        <p:spPr>
          <a:xfrm>
            <a:off x="450850" y="298450"/>
            <a:ext cx="8242300" cy="10795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7719" y="1558290"/>
            <a:ext cx="7795259" cy="4852670"/>
          </a:xfrm>
          <a:prstGeom prst="rect">
            <a:avLst/>
          </a:prstGeom>
        </p:spPr>
        <p:txBody>
          <a:bodyPr vert="horz" wrap="square" lIns="0" tIns="12700" rIns="0" bIns="0" rtlCol="0">
            <a:spAutoFit/>
          </a:bodyPr>
          <a:lstStyle/>
          <a:p>
            <a:pPr marL="12700" marR="5080" indent="119380" algn="just">
              <a:lnSpc>
                <a:spcPct val="99900"/>
              </a:lnSpc>
              <a:spcBef>
                <a:spcPts val="100"/>
              </a:spcBef>
            </a:pPr>
            <a:r>
              <a:rPr sz="2600" dirty="0">
                <a:solidFill>
                  <a:srgbClr val="FFFFFF"/>
                </a:solidFill>
                <a:latin typeface="Times New Roman"/>
                <a:cs typeface="Times New Roman"/>
              </a:rPr>
              <a:t>The payment of wages Act was </a:t>
            </a:r>
            <a:r>
              <a:rPr sz="2600" spc="-5" dirty="0">
                <a:solidFill>
                  <a:srgbClr val="FFFFFF"/>
                </a:solidFill>
                <a:latin typeface="Times New Roman"/>
                <a:cs typeface="Times New Roman"/>
              </a:rPr>
              <a:t>passed to regulate</a:t>
            </a:r>
            <a:r>
              <a:rPr sz="2600" dirty="0">
                <a:solidFill>
                  <a:srgbClr val="FFFFFF"/>
                </a:solidFill>
                <a:latin typeface="Times New Roman"/>
                <a:cs typeface="Times New Roman"/>
              </a:rPr>
              <a:t> the </a:t>
            </a:r>
            <a:r>
              <a:rPr sz="2600" spc="5" dirty="0">
                <a:solidFill>
                  <a:srgbClr val="FFFFFF"/>
                </a:solidFill>
                <a:latin typeface="Times New Roman"/>
                <a:cs typeface="Times New Roman"/>
              </a:rPr>
              <a:t> </a:t>
            </a:r>
            <a:r>
              <a:rPr sz="2600" dirty="0">
                <a:solidFill>
                  <a:srgbClr val="FFFFFF"/>
                </a:solidFill>
                <a:latin typeface="Times New Roman"/>
                <a:cs typeface="Times New Roman"/>
              </a:rPr>
              <a:t>payment of wages </a:t>
            </a:r>
            <a:r>
              <a:rPr sz="2600" spc="-5" dirty="0">
                <a:solidFill>
                  <a:srgbClr val="FFFFFF"/>
                </a:solidFill>
                <a:latin typeface="Times New Roman"/>
                <a:cs typeface="Times New Roman"/>
              </a:rPr>
              <a:t>to certain class </a:t>
            </a:r>
            <a:r>
              <a:rPr sz="2600" dirty="0">
                <a:solidFill>
                  <a:srgbClr val="FFFFFF"/>
                </a:solidFill>
                <a:latin typeface="Times New Roman"/>
                <a:cs typeface="Times New Roman"/>
              </a:rPr>
              <a:t>of </a:t>
            </a:r>
            <a:r>
              <a:rPr sz="2600" spc="-5" dirty="0">
                <a:solidFill>
                  <a:srgbClr val="FFFFFF"/>
                </a:solidFill>
                <a:latin typeface="Times New Roman"/>
                <a:cs typeface="Times New Roman"/>
              </a:rPr>
              <a:t>persons </a:t>
            </a:r>
            <a:r>
              <a:rPr sz="2600" dirty="0">
                <a:solidFill>
                  <a:srgbClr val="FFFFFF"/>
                </a:solidFill>
                <a:latin typeface="Times New Roman"/>
                <a:cs typeface="Times New Roman"/>
              </a:rPr>
              <a:t>employed </a:t>
            </a:r>
            <a:r>
              <a:rPr sz="2600" spc="-5" dirty="0">
                <a:solidFill>
                  <a:srgbClr val="FFFFFF"/>
                </a:solidFill>
                <a:latin typeface="Times New Roman"/>
                <a:cs typeface="Times New Roman"/>
              </a:rPr>
              <a:t>in </a:t>
            </a:r>
            <a:r>
              <a:rPr sz="2600" dirty="0">
                <a:solidFill>
                  <a:srgbClr val="FFFFFF"/>
                </a:solidFill>
                <a:latin typeface="Times New Roman"/>
                <a:cs typeface="Times New Roman"/>
              </a:rPr>
              <a:t> industry. It </a:t>
            </a:r>
            <a:r>
              <a:rPr sz="2600" spc="-5" dirty="0">
                <a:solidFill>
                  <a:srgbClr val="FFFFFF"/>
                </a:solidFill>
                <a:latin typeface="Times New Roman"/>
                <a:cs typeface="Times New Roman"/>
              </a:rPr>
              <a:t>applicable to </a:t>
            </a:r>
            <a:r>
              <a:rPr sz="2600" dirty="0">
                <a:solidFill>
                  <a:srgbClr val="FFFFFF"/>
                </a:solidFill>
                <a:latin typeface="Times New Roman"/>
                <a:cs typeface="Times New Roman"/>
              </a:rPr>
              <a:t>factory, railway, </a:t>
            </a:r>
            <a:r>
              <a:rPr sz="2600" spc="-5" dirty="0">
                <a:solidFill>
                  <a:srgbClr val="FFFFFF"/>
                </a:solidFill>
                <a:latin typeface="Times New Roman"/>
                <a:cs typeface="Times New Roman"/>
              </a:rPr>
              <a:t>industrial </a:t>
            </a:r>
            <a:r>
              <a:rPr sz="2600" dirty="0">
                <a:solidFill>
                  <a:srgbClr val="FFFFFF"/>
                </a:solidFill>
                <a:latin typeface="Times New Roman"/>
                <a:cs typeface="Times New Roman"/>
              </a:rPr>
              <a:t>and </a:t>
            </a:r>
            <a:r>
              <a:rPr sz="2600" spc="5" dirty="0">
                <a:solidFill>
                  <a:srgbClr val="FFFFFF"/>
                </a:solidFill>
                <a:latin typeface="Times New Roman"/>
                <a:cs typeface="Times New Roman"/>
              </a:rPr>
              <a:t> </a:t>
            </a:r>
            <a:r>
              <a:rPr sz="2600" dirty="0">
                <a:solidFill>
                  <a:srgbClr val="FFFFFF"/>
                </a:solidFill>
                <a:latin typeface="Times New Roman"/>
                <a:cs typeface="Times New Roman"/>
              </a:rPr>
              <a:t>other </a:t>
            </a:r>
            <a:r>
              <a:rPr sz="2600" spc="-5" dirty="0">
                <a:solidFill>
                  <a:srgbClr val="FFFFFF"/>
                </a:solidFill>
                <a:latin typeface="Times New Roman"/>
                <a:cs typeface="Times New Roman"/>
              </a:rPr>
              <a:t>establishment</a:t>
            </a:r>
            <a:r>
              <a:rPr sz="2600" dirty="0">
                <a:solidFill>
                  <a:srgbClr val="FFFFFF"/>
                </a:solidFill>
                <a:latin typeface="Times New Roman"/>
                <a:cs typeface="Times New Roman"/>
              </a:rPr>
              <a:t> </a:t>
            </a:r>
            <a:r>
              <a:rPr sz="2600" spc="-5" dirty="0">
                <a:solidFill>
                  <a:srgbClr val="FFFFFF"/>
                </a:solidFill>
                <a:latin typeface="Times New Roman"/>
                <a:cs typeface="Times New Roman"/>
              </a:rPr>
              <a:t>etc. </a:t>
            </a:r>
            <a:r>
              <a:rPr sz="2600" dirty="0">
                <a:solidFill>
                  <a:srgbClr val="FFFFFF"/>
                </a:solidFill>
                <a:latin typeface="Times New Roman"/>
                <a:cs typeface="Times New Roman"/>
              </a:rPr>
              <a:t>Every employer </a:t>
            </a:r>
            <a:r>
              <a:rPr sz="2600" spc="-5" dirty="0">
                <a:solidFill>
                  <a:srgbClr val="FFFFFF"/>
                </a:solidFill>
                <a:latin typeface="Times New Roman"/>
                <a:cs typeface="Times New Roman"/>
              </a:rPr>
              <a:t>is responsible for </a:t>
            </a:r>
            <a:r>
              <a:rPr sz="2600" spc="-635" dirty="0">
                <a:solidFill>
                  <a:srgbClr val="FFFFFF"/>
                </a:solidFill>
                <a:latin typeface="Times New Roman"/>
                <a:cs typeface="Times New Roman"/>
              </a:rPr>
              <a:t> </a:t>
            </a:r>
            <a:r>
              <a:rPr sz="2600" dirty="0">
                <a:solidFill>
                  <a:srgbClr val="FFFFFF"/>
                </a:solidFill>
                <a:latin typeface="Times New Roman"/>
                <a:cs typeface="Times New Roman"/>
              </a:rPr>
              <a:t>payment of wages and payment </a:t>
            </a:r>
            <a:r>
              <a:rPr sz="2600" spc="-5" dirty="0">
                <a:solidFill>
                  <a:srgbClr val="FFFFFF"/>
                </a:solidFill>
                <a:latin typeface="Times New Roman"/>
                <a:cs typeface="Times New Roman"/>
              </a:rPr>
              <a:t>must </a:t>
            </a:r>
            <a:r>
              <a:rPr sz="2600" dirty="0">
                <a:solidFill>
                  <a:srgbClr val="FFFFFF"/>
                </a:solidFill>
                <a:latin typeface="Times New Roman"/>
                <a:cs typeface="Times New Roman"/>
              </a:rPr>
              <a:t>be </a:t>
            </a:r>
            <a:r>
              <a:rPr sz="2600" spc="-5" dirty="0">
                <a:solidFill>
                  <a:srgbClr val="FFFFFF"/>
                </a:solidFill>
                <a:latin typeface="Times New Roman"/>
                <a:cs typeface="Times New Roman"/>
              </a:rPr>
              <a:t>paid to </a:t>
            </a:r>
            <a:r>
              <a:rPr sz="2600" dirty="0">
                <a:solidFill>
                  <a:srgbClr val="FFFFFF"/>
                </a:solidFill>
                <a:latin typeface="Times New Roman"/>
                <a:cs typeface="Times New Roman"/>
              </a:rPr>
              <a:t>employed </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person</a:t>
            </a:r>
            <a:r>
              <a:rPr sz="2600" spc="615" dirty="0">
                <a:solidFill>
                  <a:srgbClr val="FFFFFF"/>
                </a:solidFill>
                <a:latin typeface="Times New Roman"/>
                <a:cs typeface="Times New Roman"/>
              </a:rPr>
              <a:t> </a:t>
            </a:r>
            <a:r>
              <a:rPr sz="2600" dirty="0">
                <a:solidFill>
                  <a:srgbClr val="FFFFFF"/>
                </a:solidFill>
                <a:latin typeface="Times New Roman"/>
                <a:cs typeface="Times New Roman"/>
              </a:rPr>
              <a:t>not</a:t>
            </a:r>
            <a:r>
              <a:rPr sz="2600" spc="610" dirty="0">
                <a:solidFill>
                  <a:srgbClr val="FFFFFF"/>
                </a:solidFill>
                <a:latin typeface="Times New Roman"/>
                <a:cs typeface="Times New Roman"/>
              </a:rPr>
              <a:t> </a:t>
            </a:r>
            <a:r>
              <a:rPr sz="2600" spc="-5" dirty="0">
                <a:solidFill>
                  <a:srgbClr val="FFFFFF"/>
                </a:solidFill>
                <a:latin typeface="Times New Roman"/>
                <a:cs typeface="Times New Roman"/>
              </a:rPr>
              <a:t>exceed</a:t>
            </a:r>
            <a:r>
              <a:rPr sz="2600" spc="620" dirty="0">
                <a:solidFill>
                  <a:srgbClr val="FFFFFF"/>
                </a:solidFill>
                <a:latin typeface="Times New Roman"/>
                <a:cs typeface="Times New Roman"/>
              </a:rPr>
              <a:t> </a:t>
            </a:r>
            <a:r>
              <a:rPr sz="2600" spc="-5" dirty="0">
                <a:solidFill>
                  <a:srgbClr val="FFFFFF"/>
                </a:solidFill>
                <a:latin typeface="Times New Roman"/>
                <a:cs typeface="Times New Roman"/>
              </a:rPr>
              <a:t>than</a:t>
            </a:r>
            <a:r>
              <a:rPr sz="2600" spc="620" dirty="0">
                <a:solidFill>
                  <a:srgbClr val="FFFFFF"/>
                </a:solidFill>
                <a:latin typeface="Times New Roman"/>
                <a:cs typeface="Times New Roman"/>
              </a:rPr>
              <a:t> </a:t>
            </a:r>
            <a:r>
              <a:rPr sz="2600" dirty="0">
                <a:solidFill>
                  <a:srgbClr val="FFFFFF"/>
                </a:solidFill>
                <a:latin typeface="Times New Roman"/>
                <a:cs typeface="Times New Roman"/>
              </a:rPr>
              <a:t>one</a:t>
            </a:r>
            <a:r>
              <a:rPr sz="2600" spc="615" dirty="0">
                <a:solidFill>
                  <a:srgbClr val="FFFFFF"/>
                </a:solidFill>
                <a:latin typeface="Times New Roman"/>
                <a:cs typeface="Times New Roman"/>
              </a:rPr>
              <a:t> </a:t>
            </a:r>
            <a:r>
              <a:rPr sz="2600" spc="-5" dirty="0">
                <a:solidFill>
                  <a:srgbClr val="FFFFFF"/>
                </a:solidFill>
                <a:latin typeface="Times New Roman"/>
                <a:cs typeface="Times New Roman"/>
              </a:rPr>
              <a:t>month</a:t>
            </a:r>
            <a:r>
              <a:rPr sz="2600" spc="620" dirty="0">
                <a:solidFill>
                  <a:srgbClr val="FFFFFF"/>
                </a:solidFill>
                <a:latin typeface="Times New Roman"/>
                <a:cs typeface="Times New Roman"/>
              </a:rPr>
              <a:t> </a:t>
            </a:r>
            <a:r>
              <a:rPr sz="2600" spc="-5" dirty="0">
                <a:solidFill>
                  <a:srgbClr val="FFFFFF"/>
                </a:solidFill>
                <a:latin typeface="Times New Roman"/>
                <a:cs typeface="Times New Roman"/>
              </a:rPr>
              <a:t>.Wages</a:t>
            </a:r>
            <a:r>
              <a:rPr sz="2600" spc="610" dirty="0">
                <a:solidFill>
                  <a:srgbClr val="FFFFFF"/>
                </a:solidFill>
                <a:latin typeface="Times New Roman"/>
                <a:cs typeface="Times New Roman"/>
              </a:rPr>
              <a:t> </a:t>
            </a:r>
            <a:r>
              <a:rPr sz="2600" spc="-5" dirty="0">
                <a:solidFill>
                  <a:srgbClr val="FFFFFF"/>
                </a:solidFill>
                <a:latin typeface="Times New Roman"/>
                <a:cs typeface="Times New Roman"/>
              </a:rPr>
              <a:t>paid</a:t>
            </a:r>
            <a:r>
              <a:rPr sz="2600" spc="610" dirty="0">
                <a:solidFill>
                  <a:srgbClr val="FFFFFF"/>
                </a:solidFill>
                <a:latin typeface="Times New Roman"/>
                <a:cs typeface="Times New Roman"/>
              </a:rPr>
              <a:t> </a:t>
            </a:r>
            <a:r>
              <a:rPr sz="2600" spc="-5" dirty="0">
                <a:solidFill>
                  <a:srgbClr val="FFFFFF"/>
                </a:solidFill>
                <a:latin typeface="Times New Roman"/>
                <a:cs typeface="Times New Roman"/>
              </a:rPr>
              <a:t>to</a:t>
            </a:r>
            <a:r>
              <a:rPr sz="2600" spc="620" dirty="0">
                <a:solidFill>
                  <a:srgbClr val="FFFFFF"/>
                </a:solidFill>
                <a:latin typeface="Times New Roman"/>
                <a:cs typeface="Times New Roman"/>
              </a:rPr>
              <a:t> </a:t>
            </a:r>
            <a:r>
              <a:rPr sz="2600" spc="-5" dirty="0">
                <a:solidFill>
                  <a:srgbClr val="FFFFFF"/>
                </a:solidFill>
                <a:latin typeface="Times New Roman"/>
                <a:cs typeface="Times New Roman"/>
              </a:rPr>
              <a:t>the </a:t>
            </a:r>
            <a:r>
              <a:rPr sz="2600" spc="-635" dirty="0">
                <a:solidFill>
                  <a:srgbClr val="FFFFFF"/>
                </a:solidFill>
                <a:latin typeface="Times New Roman"/>
                <a:cs typeface="Times New Roman"/>
              </a:rPr>
              <a:t> </a:t>
            </a:r>
            <a:r>
              <a:rPr sz="2600" spc="-5" dirty="0">
                <a:solidFill>
                  <a:srgbClr val="FFFFFF"/>
                </a:solidFill>
                <a:latin typeface="Times New Roman"/>
                <a:cs typeface="Times New Roman"/>
              </a:rPr>
              <a:t>workers in terms </a:t>
            </a:r>
            <a:r>
              <a:rPr sz="2600" dirty="0">
                <a:solidFill>
                  <a:srgbClr val="FFFFFF"/>
                </a:solidFill>
                <a:latin typeface="Times New Roman"/>
                <a:cs typeface="Times New Roman"/>
              </a:rPr>
              <a:t>of </a:t>
            </a:r>
            <a:r>
              <a:rPr sz="2600" spc="-5" dirty="0">
                <a:solidFill>
                  <a:srgbClr val="FFFFFF"/>
                </a:solidFill>
                <a:latin typeface="Times New Roman"/>
                <a:cs typeface="Times New Roman"/>
              </a:rPr>
              <a:t>current coin </a:t>
            </a:r>
            <a:r>
              <a:rPr sz="2600" dirty="0">
                <a:solidFill>
                  <a:srgbClr val="FFFFFF"/>
                </a:solidFill>
                <a:latin typeface="Times New Roman"/>
                <a:cs typeface="Times New Roman"/>
              </a:rPr>
              <a:t>and </a:t>
            </a:r>
            <a:r>
              <a:rPr sz="2600" spc="-5" dirty="0">
                <a:solidFill>
                  <a:srgbClr val="FFFFFF"/>
                </a:solidFill>
                <a:latin typeface="Times New Roman"/>
                <a:cs typeface="Times New Roman"/>
              </a:rPr>
              <a:t>currency </a:t>
            </a:r>
            <a:r>
              <a:rPr sz="2600" dirty="0">
                <a:solidFill>
                  <a:srgbClr val="FFFFFF"/>
                </a:solidFill>
                <a:latin typeface="Times New Roman"/>
                <a:cs typeface="Times New Roman"/>
              </a:rPr>
              <a:t>notes or </a:t>
            </a:r>
            <a:r>
              <a:rPr sz="2600" spc="5" dirty="0">
                <a:solidFill>
                  <a:srgbClr val="FFFFFF"/>
                </a:solidFill>
                <a:latin typeface="Times New Roman"/>
                <a:cs typeface="Times New Roman"/>
              </a:rPr>
              <a:t> </a:t>
            </a:r>
            <a:r>
              <a:rPr sz="2600" dirty="0">
                <a:solidFill>
                  <a:srgbClr val="FFFFFF"/>
                </a:solidFill>
                <a:latin typeface="Times New Roman"/>
                <a:cs typeface="Times New Roman"/>
              </a:rPr>
              <a:t>cheque</a:t>
            </a:r>
            <a:r>
              <a:rPr sz="2600" spc="240" dirty="0">
                <a:solidFill>
                  <a:srgbClr val="FFFFFF"/>
                </a:solidFill>
                <a:latin typeface="Times New Roman"/>
                <a:cs typeface="Times New Roman"/>
              </a:rPr>
              <a:t> </a:t>
            </a:r>
            <a:r>
              <a:rPr sz="2600" dirty="0">
                <a:solidFill>
                  <a:srgbClr val="FFFFFF"/>
                </a:solidFill>
                <a:latin typeface="Times New Roman"/>
                <a:cs typeface="Times New Roman"/>
              </a:rPr>
              <a:t>or</a:t>
            </a:r>
            <a:r>
              <a:rPr sz="2600" spc="240" dirty="0">
                <a:solidFill>
                  <a:srgbClr val="FFFFFF"/>
                </a:solidFill>
                <a:latin typeface="Times New Roman"/>
                <a:cs typeface="Times New Roman"/>
              </a:rPr>
              <a:t> </a:t>
            </a:r>
            <a:r>
              <a:rPr sz="2600" spc="-5" dirty="0">
                <a:solidFill>
                  <a:srgbClr val="FFFFFF"/>
                </a:solidFill>
                <a:latin typeface="Times New Roman"/>
                <a:cs typeface="Times New Roman"/>
              </a:rPr>
              <a:t>credited</a:t>
            </a:r>
            <a:r>
              <a:rPr sz="2600" spc="250" dirty="0">
                <a:solidFill>
                  <a:srgbClr val="FFFFFF"/>
                </a:solidFill>
                <a:latin typeface="Times New Roman"/>
                <a:cs typeface="Times New Roman"/>
              </a:rPr>
              <a:t> </a:t>
            </a:r>
            <a:r>
              <a:rPr sz="2600" spc="-5" dirty="0">
                <a:solidFill>
                  <a:srgbClr val="FFFFFF"/>
                </a:solidFill>
                <a:latin typeface="Times New Roman"/>
                <a:cs typeface="Times New Roman"/>
              </a:rPr>
              <a:t>to</a:t>
            </a:r>
            <a:r>
              <a:rPr sz="2600" spc="240" dirty="0">
                <a:solidFill>
                  <a:srgbClr val="FFFFFF"/>
                </a:solidFill>
                <a:latin typeface="Times New Roman"/>
                <a:cs typeface="Times New Roman"/>
              </a:rPr>
              <a:t> </a:t>
            </a:r>
            <a:r>
              <a:rPr sz="2600" dirty="0">
                <a:solidFill>
                  <a:srgbClr val="FFFFFF"/>
                </a:solidFill>
                <a:latin typeface="Times New Roman"/>
                <a:cs typeface="Times New Roman"/>
              </a:rPr>
              <a:t>employees</a:t>
            </a:r>
            <a:r>
              <a:rPr sz="2600" spc="240" dirty="0">
                <a:solidFill>
                  <a:srgbClr val="FFFFFF"/>
                </a:solidFill>
                <a:latin typeface="Times New Roman"/>
                <a:cs typeface="Times New Roman"/>
              </a:rPr>
              <a:t> </a:t>
            </a:r>
            <a:r>
              <a:rPr sz="2600" dirty="0">
                <a:solidFill>
                  <a:srgbClr val="FFFFFF"/>
                </a:solidFill>
                <a:latin typeface="Times New Roman"/>
                <a:cs typeface="Times New Roman"/>
              </a:rPr>
              <a:t>bank</a:t>
            </a:r>
            <a:r>
              <a:rPr sz="2600" spc="250" dirty="0">
                <a:solidFill>
                  <a:srgbClr val="FFFFFF"/>
                </a:solidFill>
                <a:latin typeface="Times New Roman"/>
                <a:cs typeface="Times New Roman"/>
              </a:rPr>
              <a:t> </a:t>
            </a:r>
            <a:r>
              <a:rPr sz="2600" spc="-5" dirty="0">
                <a:solidFill>
                  <a:srgbClr val="FFFFFF"/>
                </a:solidFill>
                <a:latin typeface="Times New Roman"/>
                <a:cs typeface="Times New Roman"/>
              </a:rPr>
              <a:t>account.</a:t>
            </a:r>
            <a:r>
              <a:rPr sz="2600" spc="240" dirty="0">
                <a:solidFill>
                  <a:srgbClr val="FFFFFF"/>
                </a:solidFill>
                <a:latin typeface="Times New Roman"/>
                <a:cs typeface="Times New Roman"/>
              </a:rPr>
              <a:t> </a:t>
            </a:r>
            <a:r>
              <a:rPr sz="2600" spc="-5" dirty="0">
                <a:solidFill>
                  <a:srgbClr val="FFFFFF"/>
                </a:solidFill>
                <a:latin typeface="Times New Roman"/>
                <a:cs typeface="Times New Roman"/>
              </a:rPr>
              <a:t>Section</a:t>
            </a:r>
            <a:r>
              <a:rPr sz="2600" spc="240" dirty="0">
                <a:solidFill>
                  <a:srgbClr val="FFFFFF"/>
                </a:solidFill>
                <a:latin typeface="Times New Roman"/>
                <a:cs typeface="Times New Roman"/>
              </a:rPr>
              <a:t> </a:t>
            </a:r>
            <a:r>
              <a:rPr sz="2600" dirty="0">
                <a:solidFill>
                  <a:srgbClr val="FFFFFF"/>
                </a:solidFill>
                <a:latin typeface="Times New Roman"/>
                <a:cs typeface="Times New Roman"/>
              </a:rPr>
              <a:t>7 </a:t>
            </a:r>
            <a:r>
              <a:rPr sz="2600" spc="-635" dirty="0">
                <a:solidFill>
                  <a:srgbClr val="FFFFFF"/>
                </a:solidFill>
                <a:latin typeface="Times New Roman"/>
                <a:cs typeface="Times New Roman"/>
              </a:rPr>
              <a:t> </a:t>
            </a:r>
            <a:r>
              <a:rPr sz="2600" spc="-5" dirty="0">
                <a:solidFill>
                  <a:srgbClr val="FFFFFF"/>
                </a:solidFill>
                <a:latin typeface="Times New Roman"/>
                <a:cs typeface="Times New Roman"/>
              </a:rPr>
              <a:t>to</a:t>
            </a:r>
            <a:r>
              <a:rPr sz="2600" dirty="0">
                <a:solidFill>
                  <a:srgbClr val="FFFFFF"/>
                </a:solidFill>
                <a:latin typeface="Times New Roman"/>
                <a:cs typeface="Times New Roman"/>
              </a:rPr>
              <a:t> 13</a:t>
            </a:r>
            <a:r>
              <a:rPr sz="2600" spc="5" dirty="0">
                <a:solidFill>
                  <a:srgbClr val="FFFFFF"/>
                </a:solidFill>
                <a:latin typeface="Times New Roman"/>
                <a:cs typeface="Times New Roman"/>
              </a:rPr>
              <a:t> </a:t>
            </a:r>
            <a:r>
              <a:rPr sz="2600" dirty="0">
                <a:solidFill>
                  <a:srgbClr val="FFFFFF"/>
                </a:solidFill>
                <a:latin typeface="Times New Roman"/>
                <a:cs typeface="Times New Roman"/>
              </a:rPr>
              <a:t>of</a:t>
            </a:r>
            <a:r>
              <a:rPr sz="2600" spc="5" dirty="0">
                <a:solidFill>
                  <a:srgbClr val="FFFFFF"/>
                </a:solidFill>
                <a:latin typeface="Times New Roman"/>
                <a:cs typeface="Times New Roman"/>
              </a:rPr>
              <a:t> </a:t>
            </a:r>
            <a:r>
              <a:rPr sz="2600" dirty="0">
                <a:solidFill>
                  <a:srgbClr val="FFFFFF"/>
                </a:solidFill>
                <a:latin typeface="Times New Roman"/>
                <a:cs typeface="Times New Roman"/>
              </a:rPr>
              <a:t>the</a:t>
            </a:r>
            <a:r>
              <a:rPr sz="2600" spc="5" dirty="0">
                <a:solidFill>
                  <a:srgbClr val="FFFFFF"/>
                </a:solidFill>
                <a:latin typeface="Times New Roman"/>
                <a:cs typeface="Times New Roman"/>
              </a:rPr>
              <a:t> </a:t>
            </a:r>
            <a:r>
              <a:rPr sz="2600" dirty="0">
                <a:solidFill>
                  <a:srgbClr val="FFFFFF"/>
                </a:solidFill>
                <a:latin typeface="Times New Roman"/>
                <a:cs typeface="Times New Roman"/>
              </a:rPr>
              <a:t>payment</a:t>
            </a:r>
            <a:r>
              <a:rPr sz="2600" spc="5" dirty="0">
                <a:solidFill>
                  <a:srgbClr val="FFFFFF"/>
                </a:solidFill>
                <a:latin typeface="Times New Roman"/>
                <a:cs typeface="Times New Roman"/>
              </a:rPr>
              <a:t> </a:t>
            </a:r>
            <a:r>
              <a:rPr sz="2600" dirty="0">
                <a:solidFill>
                  <a:srgbClr val="FFFFFF"/>
                </a:solidFill>
                <a:latin typeface="Times New Roman"/>
                <a:cs typeface="Times New Roman"/>
              </a:rPr>
              <a:t>of</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wages</a:t>
            </a:r>
            <a:r>
              <a:rPr sz="2600" dirty="0">
                <a:solidFill>
                  <a:srgbClr val="FFFFFF"/>
                </a:solidFill>
                <a:latin typeface="Times New Roman"/>
                <a:cs typeface="Times New Roman"/>
              </a:rPr>
              <a:t> </a:t>
            </a:r>
            <a:r>
              <a:rPr sz="2600" spc="-5" dirty="0">
                <a:solidFill>
                  <a:srgbClr val="FFFFFF"/>
                </a:solidFill>
                <a:latin typeface="Times New Roman"/>
                <a:cs typeface="Times New Roman"/>
              </a:rPr>
              <a:t>Act</a:t>
            </a:r>
            <a:r>
              <a:rPr sz="2600" dirty="0">
                <a:solidFill>
                  <a:srgbClr val="FFFFFF"/>
                </a:solidFill>
                <a:latin typeface="Times New Roman"/>
                <a:cs typeface="Times New Roman"/>
              </a:rPr>
              <a:t> </a:t>
            </a:r>
            <a:r>
              <a:rPr sz="2600" spc="-5" dirty="0">
                <a:solidFill>
                  <a:srgbClr val="FFFFFF"/>
                </a:solidFill>
                <a:latin typeface="Times New Roman"/>
                <a:cs typeface="Times New Roman"/>
              </a:rPr>
              <a:t>is</a:t>
            </a:r>
            <a:r>
              <a:rPr sz="2600" dirty="0">
                <a:solidFill>
                  <a:srgbClr val="FFFFFF"/>
                </a:solidFill>
                <a:latin typeface="Times New Roman"/>
                <a:cs typeface="Times New Roman"/>
              </a:rPr>
              <a:t> </a:t>
            </a:r>
            <a:r>
              <a:rPr sz="2600" spc="-5" dirty="0">
                <a:solidFill>
                  <a:srgbClr val="FFFFFF"/>
                </a:solidFill>
                <a:latin typeface="Times New Roman"/>
                <a:cs typeface="Times New Roman"/>
              </a:rPr>
              <a:t>related</a:t>
            </a:r>
            <a:r>
              <a:rPr sz="2600" dirty="0">
                <a:solidFill>
                  <a:srgbClr val="FFFFFF"/>
                </a:solidFill>
                <a:latin typeface="Times New Roman"/>
                <a:cs typeface="Times New Roman"/>
              </a:rPr>
              <a:t> </a:t>
            </a:r>
            <a:r>
              <a:rPr sz="2600" spc="-5" dirty="0">
                <a:solidFill>
                  <a:srgbClr val="FFFFFF"/>
                </a:solidFill>
                <a:latin typeface="Times New Roman"/>
                <a:cs typeface="Times New Roman"/>
              </a:rPr>
              <a:t>to</a:t>
            </a:r>
            <a:r>
              <a:rPr sz="2600" dirty="0">
                <a:solidFill>
                  <a:srgbClr val="FFFFFF"/>
                </a:solidFill>
                <a:latin typeface="Times New Roman"/>
                <a:cs typeface="Times New Roman"/>
              </a:rPr>
              <a:t> the </a:t>
            </a:r>
            <a:r>
              <a:rPr sz="2600" spc="5" dirty="0">
                <a:solidFill>
                  <a:srgbClr val="FFFFFF"/>
                </a:solidFill>
                <a:latin typeface="Times New Roman"/>
                <a:cs typeface="Times New Roman"/>
              </a:rPr>
              <a:t> </a:t>
            </a:r>
            <a:r>
              <a:rPr sz="2600" dirty="0">
                <a:solidFill>
                  <a:srgbClr val="FFFFFF"/>
                </a:solidFill>
                <a:latin typeface="Times New Roman"/>
                <a:cs typeface="Times New Roman"/>
              </a:rPr>
              <a:t>deductions</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which</a:t>
            </a:r>
            <a:r>
              <a:rPr sz="2600" spc="5" dirty="0">
                <a:solidFill>
                  <a:srgbClr val="FFFFFF"/>
                </a:solidFill>
                <a:latin typeface="Times New Roman"/>
                <a:cs typeface="Times New Roman"/>
              </a:rPr>
              <a:t> </a:t>
            </a:r>
            <a:r>
              <a:rPr sz="2600" spc="-10" dirty="0">
                <a:solidFill>
                  <a:srgbClr val="FFFFFF"/>
                </a:solidFill>
                <a:latin typeface="Times New Roman"/>
                <a:cs typeface="Times New Roman"/>
              </a:rPr>
              <a:t>may</a:t>
            </a:r>
            <a:r>
              <a:rPr sz="2600" spc="35" dirty="0">
                <a:solidFill>
                  <a:srgbClr val="FFFFFF"/>
                </a:solidFill>
                <a:latin typeface="Times New Roman"/>
                <a:cs typeface="Times New Roman"/>
              </a:rPr>
              <a:t> </a:t>
            </a:r>
            <a:r>
              <a:rPr sz="2600" dirty="0">
                <a:solidFill>
                  <a:srgbClr val="FFFFFF"/>
                </a:solidFill>
                <a:latin typeface="Times New Roman"/>
                <a:cs typeface="Times New Roman"/>
              </a:rPr>
              <a:t>be</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made</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from</a:t>
            </a:r>
            <a:r>
              <a:rPr sz="2600" dirty="0">
                <a:solidFill>
                  <a:srgbClr val="FFFFFF"/>
                </a:solidFill>
                <a:latin typeface="Times New Roman"/>
                <a:cs typeface="Times New Roman"/>
              </a:rPr>
              <a:t> </a:t>
            </a:r>
            <a:r>
              <a:rPr sz="2600" spc="-5" dirty="0">
                <a:solidFill>
                  <a:srgbClr val="FFFFFF"/>
                </a:solidFill>
                <a:latin typeface="Times New Roman"/>
                <a:cs typeface="Times New Roman"/>
              </a:rPr>
              <a:t>wages.</a:t>
            </a:r>
            <a:endParaRPr sz="2600">
              <a:latin typeface="Times New Roman"/>
              <a:cs typeface="Times New Roman"/>
            </a:endParaRPr>
          </a:p>
          <a:p>
            <a:pPr marL="12700" marR="8890" indent="238760" algn="just">
              <a:lnSpc>
                <a:spcPts val="3110"/>
              </a:lnSpc>
              <a:spcBef>
                <a:spcPts val="710"/>
              </a:spcBef>
            </a:pPr>
            <a:r>
              <a:rPr sz="2600" spc="-5" dirty="0">
                <a:solidFill>
                  <a:srgbClr val="FFFFFF"/>
                </a:solidFill>
                <a:latin typeface="Times New Roman"/>
                <a:cs typeface="Times New Roman"/>
              </a:rPr>
              <a:t>All</a:t>
            </a:r>
            <a:r>
              <a:rPr sz="2600" dirty="0">
                <a:solidFill>
                  <a:srgbClr val="FFFFFF"/>
                </a:solidFill>
                <a:latin typeface="Times New Roman"/>
                <a:cs typeface="Times New Roman"/>
              </a:rPr>
              <a:t> deduction</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must</a:t>
            </a:r>
            <a:r>
              <a:rPr sz="2600" dirty="0">
                <a:solidFill>
                  <a:srgbClr val="FFFFFF"/>
                </a:solidFill>
                <a:latin typeface="Times New Roman"/>
                <a:cs typeface="Times New Roman"/>
              </a:rPr>
              <a:t> be</a:t>
            </a:r>
            <a:r>
              <a:rPr sz="2600" spc="5" dirty="0">
                <a:solidFill>
                  <a:srgbClr val="FFFFFF"/>
                </a:solidFill>
                <a:latin typeface="Times New Roman"/>
                <a:cs typeface="Times New Roman"/>
              </a:rPr>
              <a:t> </a:t>
            </a:r>
            <a:r>
              <a:rPr sz="2600" dirty="0">
                <a:solidFill>
                  <a:srgbClr val="FFFFFF"/>
                </a:solidFill>
                <a:latin typeface="Times New Roman"/>
                <a:cs typeface="Times New Roman"/>
              </a:rPr>
              <a:t>done</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with</a:t>
            </a:r>
            <a:r>
              <a:rPr sz="2600" dirty="0">
                <a:solidFill>
                  <a:srgbClr val="FFFFFF"/>
                </a:solidFill>
                <a:latin typeface="Times New Roman"/>
                <a:cs typeface="Times New Roman"/>
              </a:rPr>
              <a:t> </a:t>
            </a:r>
            <a:r>
              <a:rPr sz="2600" spc="-5" dirty="0">
                <a:solidFill>
                  <a:srgbClr val="FFFFFF"/>
                </a:solidFill>
                <a:latin typeface="Times New Roman"/>
                <a:cs typeface="Times New Roman"/>
              </a:rPr>
              <a:t>the</a:t>
            </a:r>
            <a:r>
              <a:rPr sz="2600" dirty="0">
                <a:solidFill>
                  <a:srgbClr val="FFFFFF"/>
                </a:solidFill>
                <a:latin typeface="Times New Roman"/>
                <a:cs typeface="Times New Roman"/>
              </a:rPr>
              <a:t> consent</a:t>
            </a:r>
            <a:r>
              <a:rPr sz="2600" spc="5" dirty="0">
                <a:solidFill>
                  <a:srgbClr val="FFFFFF"/>
                </a:solidFill>
                <a:latin typeface="Times New Roman"/>
                <a:cs typeface="Times New Roman"/>
              </a:rPr>
              <a:t> </a:t>
            </a:r>
            <a:r>
              <a:rPr sz="2600" dirty="0">
                <a:solidFill>
                  <a:srgbClr val="FFFFFF"/>
                </a:solidFill>
                <a:latin typeface="Times New Roman"/>
                <a:cs typeface="Times New Roman"/>
              </a:rPr>
              <a:t>of</a:t>
            </a:r>
            <a:r>
              <a:rPr sz="2600" spc="5" dirty="0">
                <a:solidFill>
                  <a:srgbClr val="FFFFFF"/>
                </a:solidFill>
                <a:latin typeface="Times New Roman"/>
                <a:cs typeface="Times New Roman"/>
              </a:rPr>
              <a:t> </a:t>
            </a:r>
            <a:r>
              <a:rPr sz="2600" spc="-5" dirty="0">
                <a:solidFill>
                  <a:srgbClr val="FFFFFF"/>
                </a:solidFill>
                <a:latin typeface="Times New Roman"/>
                <a:cs typeface="Times New Roman"/>
              </a:rPr>
              <a:t>the </a:t>
            </a:r>
            <a:r>
              <a:rPr sz="2600" spc="-635" dirty="0">
                <a:solidFill>
                  <a:srgbClr val="FFFFFF"/>
                </a:solidFill>
                <a:latin typeface="Times New Roman"/>
                <a:cs typeface="Times New Roman"/>
              </a:rPr>
              <a:t> </a:t>
            </a:r>
            <a:r>
              <a:rPr sz="2600" dirty="0">
                <a:solidFill>
                  <a:srgbClr val="FFFFFF"/>
                </a:solidFill>
                <a:latin typeface="Times New Roman"/>
                <a:cs typeface="Times New Roman"/>
              </a:rPr>
              <a:t>employed</a:t>
            </a:r>
            <a:r>
              <a:rPr sz="2600" spc="-5" dirty="0">
                <a:solidFill>
                  <a:srgbClr val="FFFFFF"/>
                </a:solidFill>
                <a:latin typeface="Times New Roman"/>
                <a:cs typeface="Times New Roman"/>
              </a:rPr>
              <a:t> person.</a:t>
            </a:r>
            <a:endParaRPr sz="2600">
              <a:latin typeface="Times New Roman"/>
              <a:cs typeface="Times New Roman"/>
            </a:endParaRPr>
          </a:p>
        </p:txBody>
      </p:sp>
      <p:pic>
        <p:nvPicPr>
          <p:cNvPr id="3" name="object 3"/>
          <p:cNvPicPr/>
          <p:nvPr/>
        </p:nvPicPr>
        <p:blipFill>
          <a:blip r:embed="rId2" cstate="print"/>
          <a:stretch>
            <a:fillRect/>
          </a:stretch>
        </p:blipFill>
        <p:spPr>
          <a:xfrm>
            <a:off x="450850" y="146050"/>
            <a:ext cx="8242300" cy="12319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6569" y="1483360"/>
            <a:ext cx="7605395" cy="2856230"/>
          </a:xfrm>
          <a:prstGeom prst="rect">
            <a:avLst/>
          </a:prstGeom>
        </p:spPr>
        <p:txBody>
          <a:bodyPr vert="horz" wrap="square" lIns="0" tIns="87630" rIns="0" bIns="0" rtlCol="0">
            <a:spAutoFit/>
          </a:bodyPr>
          <a:lstStyle/>
          <a:p>
            <a:pPr marL="563880" indent="-513080">
              <a:lnSpc>
                <a:spcPct val="100000"/>
              </a:lnSpc>
              <a:spcBef>
                <a:spcPts val="690"/>
              </a:spcBef>
              <a:buClr>
                <a:srgbClr val="F2A346"/>
              </a:buClr>
              <a:buAutoNum type="arabicPeriod"/>
              <a:tabLst>
                <a:tab pos="563245" algn="l"/>
                <a:tab pos="563880" algn="l"/>
              </a:tabLst>
            </a:pPr>
            <a:r>
              <a:rPr sz="2600" dirty="0">
                <a:solidFill>
                  <a:srgbClr val="FFFFFF"/>
                </a:solidFill>
                <a:latin typeface="Times New Roman"/>
                <a:cs typeface="Times New Roman"/>
              </a:rPr>
              <a:t>Labour</a:t>
            </a:r>
            <a:r>
              <a:rPr sz="2600" spc="-25" dirty="0">
                <a:solidFill>
                  <a:srgbClr val="FFFFFF"/>
                </a:solidFill>
                <a:latin typeface="Times New Roman"/>
                <a:cs typeface="Times New Roman"/>
              </a:rPr>
              <a:t> </a:t>
            </a:r>
            <a:r>
              <a:rPr sz="2600" dirty="0">
                <a:solidFill>
                  <a:srgbClr val="FFFFFF"/>
                </a:solidFill>
                <a:latin typeface="Times New Roman"/>
                <a:cs typeface="Times New Roman"/>
              </a:rPr>
              <a:t>and</a:t>
            </a:r>
            <a:r>
              <a:rPr sz="2600" spc="-5" dirty="0">
                <a:solidFill>
                  <a:srgbClr val="FFFFFF"/>
                </a:solidFill>
                <a:latin typeface="Times New Roman"/>
                <a:cs typeface="Times New Roman"/>
              </a:rPr>
              <a:t> Industrial</a:t>
            </a:r>
            <a:r>
              <a:rPr sz="2600" spc="-15" dirty="0">
                <a:solidFill>
                  <a:srgbClr val="FFFFFF"/>
                </a:solidFill>
                <a:latin typeface="Times New Roman"/>
                <a:cs typeface="Times New Roman"/>
              </a:rPr>
              <a:t> </a:t>
            </a:r>
            <a:r>
              <a:rPr sz="2600" dirty="0">
                <a:solidFill>
                  <a:srgbClr val="FFFFFF"/>
                </a:solidFill>
                <a:latin typeface="Times New Roman"/>
                <a:cs typeface="Times New Roman"/>
              </a:rPr>
              <a:t>Law’</a:t>
            </a:r>
            <a:r>
              <a:rPr sz="2600" spc="-20" dirty="0">
                <a:solidFill>
                  <a:srgbClr val="FFFFFF"/>
                </a:solidFill>
                <a:latin typeface="Times New Roman"/>
                <a:cs typeface="Times New Roman"/>
              </a:rPr>
              <a:t> </a:t>
            </a:r>
            <a:r>
              <a:rPr sz="2600" dirty="0">
                <a:solidFill>
                  <a:srgbClr val="FFFFFF"/>
                </a:solidFill>
                <a:latin typeface="Times New Roman"/>
                <a:cs typeface="Times New Roman"/>
              </a:rPr>
              <a:t>s</a:t>
            </a:r>
            <a:endParaRPr sz="2600">
              <a:latin typeface="Times New Roman"/>
              <a:cs typeface="Times New Roman"/>
            </a:endParaRPr>
          </a:p>
          <a:p>
            <a:pPr marL="3780154" lvl="1" indent="-192405">
              <a:lnSpc>
                <a:spcPct val="100000"/>
              </a:lnSpc>
              <a:spcBef>
                <a:spcPts val="590"/>
              </a:spcBef>
              <a:buChar char="-"/>
              <a:tabLst>
                <a:tab pos="3780790" algn="l"/>
              </a:tabLst>
            </a:pPr>
            <a:r>
              <a:rPr sz="2600" spc="-5" dirty="0">
                <a:solidFill>
                  <a:srgbClr val="FFFFFF"/>
                </a:solidFill>
                <a:latin typeface="Times New Roman"/>
                <a:cs typeface="Times New Roman"/>
              </a:rPr>
              <a:t>K.M.Pillai</a:t>
            </a:r>
            <a:r>
              <a:rPr sz="2600" spc="-25" dirty="0">
                <a:solidFill>
                  <a:srgbClr val="FFFFFF"/>
                </a:solidFill>
                <a:latin typeface="Times New Roman"/>
                <a:cs typeface="Times New Roman"/>
              </a:rPr>
              <a:t> </a:t>
            </a:r>
            <a:r>
              <a:rPr sz="2600" spc="5" dirty="0">
                <a:solidFill>
                  <a:srgbClr val="FFFFFF"/>
                </a:solidFill>
                <a:latin typeface="Times New Roman"/>
                <a:cs typeface="Times New Roman"/>
              </a:rPr>
              <a:t>11</a:t>
            </a:r>
            <a:r>
              <a:rPr sz="2250" spc="7" baseline="29629" dirty="0">
                <a:solidFill>
                  <a:srgbClr val="FFFFFF"/>
                </a:solidFill>
                <a:latin typeface="Times New Roman"/>
                <a:cs typeface="Times New Roman"/>
              </a:rPr>
              <a:t>th</a:t>
            </a:r>
            <a:r>
              <a:rPr sz="2250" spc="390" baseline="29629" dirty="0">
                <a:solidFill>
                  <a:srgbClr val="FFFFFF"/>
                </a:solidFill>
                <a:latin typeface="Times New Roman"/>
                <a:cs typeface="Times New Roman"/>
              </a:rPr>
              <a:t> </a:t>
            </a:r>
            <a:r>
              <a:rPr sz="2600" dirty="0">
                <a:solidFill>
                  <a:srgbClr val="FFFFFF"/>
                </a:solidFill>
                <a:latin typeface="Times New Roman"/>
                <a:cs typeface="Times New Roman"/>
              </a:rPr>
              <a:t>Edition</a:t>
            </a:r>
            <a:r>
              <a:rPr sz="2600" spc="-10" dirty="0">
                <a:solidFill>
                  <a:srgbClr val="FFFFFF"/>
                </a:solidFill>
                <a:latin typeface="Times New Roman"/>
                <a:cs typeface="Times New Roman"/>
              </a:rPr>
              <a:t> </a:t>
            </a:r>
            <a:r>
              <a:rPr sz="2600" dirty="0">
                <a:solidFill>
                  <a:srgbClr val="FFFFFF"/>
                </a:solidFill>
                <a:latin typeface="Times New Roman"/>
                <a:cs typeface="Times New Roman"/>
              </a:rPr>
              <a:t>2007</a:t>
            </a:r>
            <a:endParaRPr sz="2600">
              <a:latin typeface="Times New Roman"/>
              <a:cs typeface="Times New Roman"/>
            </a:endParaRPr>
          </a:p>
          <a:p>
            <a:pPr marL="563880" indent="-513080">
              <a:lnSpc>
                <a:spcPct val="100000"/>
              </a:lnSpc>
              <a:spcBef>
                <a:spcPts val="600"/>
              </a:spcBef>
              <a:buClr>
                <a:srgbClr val="F2A346"/>
              </a:buClr>
              <a:buAutoNum type="arabicPeriod"/>
              <a:tabLst>
                <a:tab pos="563245" algn="l"/>
                <a:tab pos="563880" algn="l"/>
              </a:tabLst>
            </a:pPr>
            <a:r>
              <a:rPr sz="2600" dirty="0">
                <a:solidFill>
                  <a:srgbClr val="FFFFFF"/>
                </a:solidFill>
                <a:latin typeface="Times New Roman"/>
                <a:cs typeface="Times New Roman"/>
              </a:rPr>
              <a:t>Labour</a:t>
            </a:r>
            <a:r>
              <a:rPr sz="2600" spc="-25" dirty="0">
                <a:solidFill>
                  <a:srgbClr val="FFFFFF"/>
                </a:solidFill>
                <a:latin typeface="Times New Roman"/>
                <a:cs typeface="Times New Roman"/>
              </a:rPr>
              <a:t> </a:t>
            </a:r>
            <a:r>
              <a:rPr sz="2600" dirty="0">
                <a:solidFill>
                  <a:srgbClr val="FFFFFF"/>
                </a:solidFill>
                <a:latin typeface="Times New Roman"/>
                <a:cs typeface="Times New Roman"/>
              </a:rPr>
              <a:t>and</a:t>
            </a:r>
            <a:r>
              <a:rPr sz="2600" spc="-10" dirty="0">
                <a:solidFill>
                  <a:srgbClr val="FFFFFF"/>
                </a:solidFill>
                <a:latin typeface="Times New Roman"/>
                <a:cs typeface="Times New Roman"/>
              </a:rPr>
              <a:t> </a:t>
            </a:r>
            <a:r>
              <a:rPr sz="2600" spc="-5" dirty="0">
                <a:solidFill>
                  <a:srgbClr val="FFFFFF"/>
                </a:solidFill>
                <a:latin typeface="Times New Roman"/>
                <a:cs typeface="Times New Roman"/>
              </a:rPr>
              <a:t>Industrial</a:t>
            </a:r>
            <a:r>
              <a:rPr sz="2600" spc="-15" dirty="0">
                <a:solidFill>
                  <a:srgbClr val="FFFFFF"/>
                </a:solidFill>
                <a:latin typeface="Times New Roman"/>
                <a:cs typeface="Times New Roman"/>
              </a:rPr>
              <a:t> </a:t>
            </a:r>
            <a:r>
              <a:rPr sz="2600" dirty="0">
                <a:solidFill>
                  <a:srgbClr val="FFFFFF"/>
                </a:solidFill>
                <a:latin typeface="Times New Roman"/>
                <a:cs typeface="Times New Roman"/>
              </a:rPr>
              <a:t>Laws</a:t>
            </a:r>
            <a:endParaRPr sz="2600">
              <a:latin typeface="Times New Roman"/>
              <a:cs typeface="Times New Roman"/>
            </a:endParaRPr>
          </a:p>
          <a:p>
            <a:pPr marL="3780154" lvl="1" indent="-192405">
              <a:lnSpc>
                <a:spcPct val="100000"/>
              </a:lnSpc>
              <a:spcBef>
                <a:spcPts val="600"/>
              </a:spcBef>
              <a:buChar char="-"/>
              <a:tabLst>
                <a:tab pos="3780790" algn="l"/>
              </a:tabLst>
            </a:pPr>
            <a:r>
              <a:rPr sz="2600" dirty="0">
                <a:solidFill>
                  <a:srgbClr val="FFFFFF"/>
                </a:solidFill>
                <a:latin typeface="Times New Roman"/>
                <a:cs typeface="Times New Roman"/>
              </a:rPr>
              <a:t>A.K.Singh</a:t>
            </a:r>
            <a:endParaRPr sz="2600">
              <a:latin typeface="Times New Roman"/>
              <a:cs typeface="Times New Roman"/>
            </a:endParaRPr>
          </a:p>
          <a:p>
            <a:pPr marL="3780154" lvl="1" indent="-192405">
              <a:lnSpc>
                <a:spcPct val="100000"/>
              </a:lnSpc>
              <a:spcBef>
                <a:spcPts val="590"/>
              </a:spcBef>
              <a:buChar char="-"/>
              <a:tabLst>
                <a:tab pos="3780790" algn="l"/>
              </a:tabLst>
            </a:pPr>
            <a:r>
              <a:rPr sz="2600" dirty="0">
                <a:solidFill>
                  <a:srgbClr val="FFFFFF"/>
                </a:solidFill>
                <a:latin typeface="Times New Roman"/>
                <a:cs typeface="Times New Roman"/>
              </a:rPr>
              <a:t>R.K.Agrawal</a:t>
            </a:r>
            <a:endParaRPr sz="2600">
              <a:latin typeface="Times New Roman"/>
              <a:cs typeface="Times New Roman"/>
            </a:endParaRPr>
          </a:p>
          <a:p>
            <a:pPr marL="3588385">
              <a:lnSpc>
                <a:spcPct val="100000"/>
              </a:lnSpc>
              <a:spcBef>
                <a:spcPts val="600"/>
              </a:spcBef>
            </a:pPr>
            <a:r>
              <a:rPr sz="2600" dirty="0">
                <a:solidFill>
                  <a:srgbClr val="FFFFFF"/>
                </a:solidFill>
                <a:latin typeface="Times New Roman"/>
                <a:cs typeface="Times New Roman"/>
              </a:rPr>
              <a:t>-A.K.Goyal</a:t>
            </a:r>
            <a:endParaRPr sz="2600">
              <a:latin typeface="Times New Roman"/>
              <a:cs typeface="Times New Roman"/>
            </a:endParaRPr>
          </a:p>
        </p:txBody>
      </p:sp>
      <p:pic>
        <p:nvPicPr>
          <p:cNvPr id="3" name="object 3"/>
          <p:cNvPicPr/>
          <p:nvPr/>
        </p:nvPicPr>
        <p:blipFill>
          <a:blip r:embed="rId2" cstate="print"/>
          <a:stretch>
            <a:fillRect/>
          </a:stretch>
        </p:blipFill>
        <p:spPr>
          <a:xfrm>
            <a:off x="450850" y="146050"/>
            <a:ext cx="8242300" cy="12319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9370" y="2425700"/>
            <a:ext cx="3818890" cy="817880"/>
          </a:xfrm>
          <a:prstGeom prst="rect">
            <a:avLst/>
          </a:prstGeom>
        </p:spPr>
        <p:txBody>
          <a:bodyPr vert="horz" wrap="square" lIns="0" tIns="12700" rIns="0" bIns="0" rtlCol="0">
            <a:spAutoFit/>
          </a:bodyPr>
          <a:lstStyle/>
          <a:p>
            <a:pPr marL="12700">
              <a:lnSpc>
                <a:spcPct val="100000"/>
              </a:lnSpc>
              <a:spcBef>
                <a:spcPts val="100"/>
              </a:spcBef>
            </a:pPr>
            <a:r>
              <a:rPr sz="5200" b="1" i="1" spc="-5" dirty="0">
                <a:latin typeface="Times New Roman"/>
                <a:cs typeface="Times New Roman"/>
              </a:rPr>
              <a:t>THANK</a:t>
            </a:r>
            <a:r>
              <a:rPr sz="5200" b="1" i="1" spc="-100" dirty="0">
                <a:latin typeface="Times New Roman"/>
                <a:cs typeface="Times New Roman"/>
              </a:rPr>
              <a:t> </a:t>
            </a:r>
            <a:r>
              <a:rPr sz="5200" b="1" i="1" spc="-5" dirty="0">
                <a:latin typeface="Times New Roman"/>
                <a:cs typeface="Times New Roman"/>
              </a:rPr>
              <a:t>YOU</a:t>
            </a:r>
            <a:endParaRPr sz="52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6870" y="2029459"/>
            <a:ext cx="8386445" cy="3101340"/>
          </a:xfrm>
          <a:prstGeom prst="rect">
            <a:avLst/>
          </a:prstGeom>
        </p:spPr>
        <p:txBody>
          <a:bodyPr vert="horz" wrap="square" lIns="0" tIns="12700" rIns="0" bIns="0" rtlCol="0">
            <a:spAutoFit/>
          </a:bodyPr>
          <a:lstStyle/>
          <a:p>
            <a:pPr marL="309880" marR="534035" indent="-271780">
              <a:lnSpc>
                <a:spcPct val="100000"/>
              </a:lnSpc>
              <a:spcBef>
                <a:spcPts val="100"/>
              </a:spcBef>
              <a:buClr>
                <a:srgbClr val="F2A346"/>
              </a:buClr>
              <a:buSzPct val="96153"/>
              <a:buFont typeface="Trebuchet MS"/>
              <a:buChar char="●"/>
              <a:tabLst>
                <a:tab pos="368935" algn="l"/>
              </a:tabLst>
            </a:pPr>
            <a:r>
              <a:rPr sz="2600" dirty="0">
                <a:solidFill>
                  <a:srgbClr val="FFFFFF"/>
                </a:solidFill>
                <a:latin typeface="Constantia"/>
                <a:cs typeface="Constantia"/>
              </a:rPr>
              <a:t>To </a:t>
            </a:r>
            <a:r>
              <a:rPr sz="2600" spc="-5" dirty="0">
                <a:solidFill>
                  <a:srgbClr val="FFFFFF"/>
                </a:solidFill>
                <a:latin typeface="Constantia"/>
                <a:cs typeface="Constantia"/>
              </a:rPr>
              <a:t>Regulate the payment of </a:t>
            </a:r>
            <a:r>
              <a:rPr sz="2600" dirty="0">
                <a:solidFill>
                  <a:srgbClr val="FFFFFF"/>
                </a:solidFill>
                <a:latin typeface="Constantia"/>
                <a:cs typeface="Constantia"/>
              </a:rPr>
              <a:t>wages </a:t>
            </a:r>
            <a:r>
              <a:rPr sz="2600" spc="5" dirty="0">
                <a:solidFill>
                  <a:srgbClr val="FFFFFF"/>
                </a:solidFill>
                <a:latin typeface="Constantia"/>
                <a:cs typeface="Constantia"/>
              </a:rPr>
              <a:t>to </a:t>
            </a:r>
            <a:r>
              <a:rPr sz="2600" spc="-5" dirty="0">
                <a:solidFill>
                  <a:srgbClr val="FFFFFF"/>
                </a:solidFill>
                <a:latin typeface="Constantia"/>
                <a:cs typeface="Constantia"/>
              </a:rPr>
              <a:t>certain class of </a:t>
            </a:r>
            <a:r>
              <a:rPr sz="2600" spc="-640" dirty="0">
                <a:solidFill>
                  <a:srgbClr val="FFFFFF"/>
                </a:solidFill>
                <a:latin typeface="Constantia"/>
                <a:cs typeface="Constantia"/>
              </a:rPr>
              <a:t> </a:t>
            </a:r>
            <a:r>
              <a:rPr sz="2600" spc="-5" dirty="0">
                <a:solidFill>
                  <a:srgbClr val="FFFFFF"/>
                </a:solidFill>
                <a:latin typeface="Constantia"/>
                <a:cs typeface="Constantia"/>
              </a:rPr>
              <a:t>employed</a:t>
            </a:r>
            <a:r>
              <a:rPr sz="2600" spc="-10" dirty="0">
                <a:solidFill>
                  <a:srgbClr val="FFFFFF"/>
                </a:solidFill>
                <a:latin typeface="Constantia"/>
                <a:cs typeface="Constantia"/>
              </a:rPr>
              <a:t> </a:t>
            </a:r>
            <a:r>
              <a:rPr sz="2600" spc="-5" dirty="0">
                <a:solidFill>
                  <a:srgbClr val="FFFFFF"/>
                </a:solidFill>
                <a:latin typeface="Constantia"/>
                <a:cs typeface="Constantia"/>
              </a:rPr>
              <a:t>person.</a:t>
            </a:r>
            <a:endParaRPr sz="2600">
              <a:latin typeface="Constantia"/>
              <a:cs typeface="Constantia"/>
            </a:endParaRPr>
          </a:p>
          <a:p>
            <a:pPr marL="368935" indent="-330835">
              <a:lnSpc>
                <a:spcPct val="100000"/>
              </a:lnSpc>
              <a:spcBef>
                <a:spcPts val="600"/>
              </a:spcBef>
              <a:buClr>
                <a:srgbClr val="F2A346"/>
              </a:buClr>
              <a:buSzPct val="96153"/>
              <a:buFont typeface="Trebuchet MS"/>
              <a:buChar char="●"/>
              <a:tabLst>
                <a:tab pos="368935" algn="l"/>
              </a:tabLst>
            </a:pPr>
            <a:r>
              <a:rPr sz="2600" spc="-5" dirty="0">
                <a:solidFill>
                  <a:srgbClr val="FFFFFF"/>
                </a:solidFill>
                <a:latin typeface="Constantia"/>
                <a:cs typeface="Constantia"/>
              </a:rPr>
              <a:t>Regulation</a:t>
            </a:r>
            <a:r>
              <a:rPr sz="2600" spc="-15" dirty="0">
                <a:solidFill>
                  <a:srgbClr val="FFFFFF"/>
                </a:solidFill>
                <a:latin typeface="Constantia"/>
                <a:cs typeface="Constantia"/>
              </a:rPr>
              <a:t> </a:t>
            </a:r>
            <a:r>
              <a:rPr sz="2600" spc="-5" dirty="0">
                <a:solidFill>
                  <a:srgbClr val="FFFFFF"/>
                </a:solidFill>
                <a:latin typeface="Constantia"/>
                <a:cs typeface="Constantia"/>
              </a:rPr>
              <a:t>completed</a:t>
            </a:r>
            <a:r>
              <a:rPr sz="2600" spc="-10" dirty="0">
                <a:solidFill>
                  <a:srgbClr val="FFFFFF"/>
                </a:solidFill>
                <a:latin typeface="Constantia"/>
                <a:cs typeface="Constantia"/>
              </a:rPr>
              <a:t> </a:t>
            </a:r>
            <a:r>
              <a:rPr sz="2600" spc="-5" dirty="0">
                <a:solidFill>
                  <a:srgbClr val="FFFFFF"/>
                </a:solidFill>
                <a:latin typeface="Constantia"/>
                <a:cs typeface="Constantia"/>
              </a:rPr>
              <a:t>by</a:t>
            </a:r>
            <a:r>
              <a:rPr sz="2600" spc="-10" dirty="0">
                <a:solidFill>
                  <a:srgbClr val="FFFFFF"/>
                </a:solidFill>
                <a:latin typeface="Constantia"/>
                <a:cs typeface="Constantia"/>
              </a:rPr>
              <a:t> </a:t>
            </a:r>
            <a:r>
              <a:rPr sz="2600" spc="-5" dirty="0">
                <a:solidFill>
                  <a:srgbClr val="FFFFFF"/>
                </a:solidFill>
                <a:latin typeface="Constantia"/>
                <a:cs typeface="Constantia"/>
              </a:rPr>
              <a:t>the</a:t>
            </a:r>
            <a:r>
              <a:rPr sz="2600" dirty="0">
                <a:solidFill>
                  <a:srgbClr val="FFFFFF"/>
                </a:solidFill>
                <a:latin typeface="Constantia"/>
                <a:cs typeface="Constantia"/>
              </a:rPr>
              <a:t> </a:t>
            </a:r>
            <a:r>
              <a:rPr sz="2600" spc="-5" dirty="0">
                <a:solidFill>
                  <a:srgbClr val="FFFFFF"/>
                </a:solidFill>
                <a:latin typeface="Constantia"/>
                <a:cs typeface="Constantia"/>
              </a:rPr>
              <a:t>Act</a:t>
            </a:r>
            <a:r>
              <a:rPr sz="2600" spc="-10" dirty="0">
                <a:solidFill>
                  <a:srgbClr val="FFFFFF"/>
                </a:solidFill>
                <a:latin typeface="Constantia"/>
                <a:cs typeface="Constantia"/>
              </a:rPr>
              <a:t> </a:t>
            </a:r>
            <a:r>
              <a:rPr sz="2600" dirty="0">
                <a:solidFill>
                  <a:srgbClr val="FFFFFF"/>
                </a:solidFill>
                <a:latin typeface="Constantia"/>
                <a:cs typeface="Constantia"/>
              </a:rPr>
              <a:t>is</a:t>
            </a:r>
            <a:r>
              <a:rPr sz="2600" spc="-15" dirty="0">
                <a:solidFill>
                  <a:srgbClr val="FFFFFF"/>
                </a:solidFill>
                <a:latin typeface="Constantia"/>
                <a:cs typeface="Constantia"/>
              </a:rPr>
              <a:t> </a:t>
            </a:r>
            <a:r>
              <a:rPr sz="2600" spc="-5" dirty="0">
                <a:solidFill>
                  <a:srgbClr val="FFFFFF"/>
                </a:solidFill>
                <a:latin typeface="Constantia"/>
                <a:cs typeface="Constantia"/>
              </a:rPr>
              <a:t>to fold </a:t>
            </a:r>
            <a:r>
              <a:rPr sz="2600" dirty="0">
                <a:solidFill>
                  <a:srgbClr val="FFFFFF"/>
                </a:solidFill>
                <a:latin typeface="Constantia"/>
                <a:cs typeface="Constantia"/>
              </a:rPr>
              <a:t>:</a:t>
            </a:r>
            <a:endParaRPr sz="2600">
              <a:latin typeface="Constantia"/>
              <a:cs typeface="Constantia"/>
            </a:endParaRPr>
          </a:p>
          <a:p>
            <a:pPr marL="720090" lvl="1" indent="-271145">
              <a:lnSpc>
                <a:spcPct val="100000"/>
              </a:lnSpc>
              <a:spcBef>
                <a:spcPts val="590"/>
              </a:spcBef>
              <a:buAutoNum type="arabicPeriod"/>
              <a:tabLst>
                <a:tab pos="720725" algn="l"/>
              </a:tabLst>
            </a:pPr>
            <a:r>
              <a:rPr sz="2600" spc="-5" dirty="0">
                <a:solidFill>
                  <a:srgbClr val="FFFFFF"/>
                </a:solidFill>
                <a:latin typeface="Constantia"/>
                <a:cs typeface="Constantia"/>
              </a:rPr>
              <a:t>The</a:t>
            </a:r>
            <a:r>
              <a:rPr sz="2600" spc="-10" dirty="0">
                <a:solidFill>
                  <a:srgbClr val="FFFFFF"/>
                </a:solidFill>
                <a:latin typeface="Constantia"/>
                <a:cs typeface="Constantia"/>
              </a:rPr>
              <a:t> </a:t>
            </a:r>
            <a:r>
              <a:rPr sz="2600" dirty="0">
                <a:solidFill>
                  <a:srgbClr val="FFFFFF"/>
                </a:solidFill>
                <a:latin typeface="Constantia"/>
                <a:cs typeface="Constantia"/>
              </a:rPr>
              <a:t>date</a:t>
            </a:r>
            <a:r>
              <a:rPr sz="2600" spc="-25" dirty="0">
                <a:solidFill>
                  <a:srgbClr val="FFFFFF"/>
                </a:solidFill>
                <a:latin typeface="Constantia"/>
                <a:cs typeface="Constantia"/>
              </a:rPr>
              <a:t> </a:t>
            </a:r>
            <a:r>
              <a:rPr sz="2600" dirty="0">
                <a:solidFill>
                  <a:srgbClr val="FFFFFF"/>
                </a:solidFill>
                <a:latin typeface="Constantia"/>
                <a:cs typeface="Constantia"/>
              </a:rPr>
              <a:t>of</a:t>
            </a:r>
            <a:r>
              <a:rPr sz="2600" spc="-20" dirty="0">
                <a:solidFill>
                  <a:srgbClr val="FFFFFF"/>
                </a:solidFill>
                <a:latin typeface="Constantia"/>
                <a:cs typeface="Constantia"/>
              </a:rPr>
              <a:t> </a:t>
            </a:r>
            <a:r>
              <a:rPr sz="2600" spc="-5" dirty="0">
                <a:solidFill>
                  <a:srgbClr val="FFFFFF"/>
                </a:solidFill>
                <a:latin typeface="Constantia"/>
                <a:cs typeface="Constantia"/>
              </a:rPr>
              <a:t>payment</a:t>
            </a:r>
            <a:r>
              <a:rPr sz="2600" dirty="0">
                <a:solidFill>
                  <a:srgbClr val="FFFFFF"/>
                </a:solidFill>
                <a:latin typeface="Constantia"/>
                <a:cs typeface="Constantia"/>
              </a:rPr>
              <a:t> </a:t>
            </a:r>
            <a:r>
              <a:rPr sz="2600" spc="-5" dirty="0">
                <a:solidFill>
                  <a:srgbClr val="FFFFFF"/>
                </a:solidFill>
                <a:latin typeface="Constantia"/>
                <a:cs typeface="Constantia"/>
              </a:rPr>
              <a:t>of</a:t>
            </a:r>
            <a:r>
              <a:rPr sz="2600" spc="-20" dirty="0">
                <a:solidFill>
                  <a:srgbClr val="FFFFFF"/>
                </a:solidFill>
                <a:latin typeface="Constantia"/>
                <a:cs typeface="Constantia"/>
              </a:rPr>
              <a:t> </a:t>
            </a:r>
            <a:r>
              <a:rPr sz="2600" spc="-5" dirty="0">
                <a:solidFill>
                  <a:srgbClr val="FFFFFF"/>
                </a:solidFill>
                <a:latin typeface="Constantia"/>
                <a:cs typeface="Constantia"/>
              </a:rPr>
              <a:t>wages.</a:t>
            </a:r>
            <a:endParaRPr sz="2600">
              <a:latin typeface="Constantia"/>
              <a:cs typeface="Constantia"/>
            </a:endParaRPr>
          </a:p>
          <a:p>
            <a:pPr marL="694055" lvl="1" indent="-327660">
              <a:lnSpc>
                <a:spcPct val="100000"/>
              </a:lnSpc>
              <a:spcBef>
                <a:spcPts val="600"/>
              </a:spcBef>
              <a:buAutoNum type="arabicPeriod"/>
              <a:tabLst>
                <a:tab pos="694690" algn="l"/>
              </a:tabLst>
            </a:pPr>
            <a:r>
              <a:rPr sz="2600" dirty="0">
                <a:solidFill>
                  <a:srgbClr val="FFFFFF"/>
                </a:solidFill>
                <a:latin typeface="Constantia"/>
                <a:cs typeface="Constantia"/>
              </a:rPr>
              <a:t>The</a:t>
            </a:r>
            <a:r>
              <a:rPr sz="2600" spc="-20" dirty="0">
                <a:solidFill>
                  <a:srgbClr val="FFFFFF"/>
                </a:solidFill>
                <a:latin typeface="Constantia"/>
                <a:cs typeface="Constantia"/>
              </a:rPr>
              <a:t> </a:t>
            </a:r>
            <a:r>
              <a:rPr sz="2600" spc="-5" dirty="0">
                <a:solidFill>
                  <a:srgbClr val="FFFFFF"/>
                </a:solidFill>
                <a:latin typeface="Constantia"/>
                <a:cs typeface="Constantia"/>
              </a:rPr>
              <a:t>deduction</a:t>
            </a:r>
            <a:r>
              <a:rPr sz="2600" spc="-15" dirty="0">
                <a:solidFill>
                  <a:srgbClr val="FFFFFF"/>
                </a:solidFill>
                <a:latin typeface="Constantia"/>
                <a:cs typeface="Constantia"/>
              </a:rPr>
              <a:t> </a:t>
            </a:r>
            <a:r>
              <a:rPr sz="2600" spc="-5" dirty="0">
                <a:solidFill>
                  <a:srgbClr val="FFFFFF"/>
                </a:solidFill>
                <a:latin typeface="Constantia"/>
                <a:cs typeface="Constantia"/>
              </a:rPr>
              <a:t>from</a:t>
            </a:r>
            <a:r>
              <a:rPr sz="2600" spc="-10" dirty="0">
                <a:solidFill>
                  <a:srgbClr val="FFFFFF"/>
                </a:solidFill>
                <a:latin typeface="Constantia"/>
                <a:cs typeface="Constantia"/>
              </a:rPr>
              <a:t> </a:t>
            </a:r>
            <a:r>
              <a:rPr sz="2600" spc="-5" dirty="0">
                <a:solidFill>
                  <a:srgbClr val="FFFFFF"/>
                </a:solidFill>
                <a:latin typeface="Constantia"/>
                <a:cs typeface="Constantia"/>
              </a:rPr>
              <a:t>wages </a:t>
            </a:r>
            <a:r>
              <a:rPr sz="2600" dirty="0">
                <a:solidFill>
                  <a:srgbClr val="FFFFFF"/>
                </a:solidFill>
                <a:latin typeface="Constantia"/>
                <a:cs typeface="Constantia"/>
              </a:rPr>
              <a:t>whether</a:t>
            </a:r>
            <a:r>
              <a:rPr sz="2600" spc="-20" dirty="0">
                <a:solidFill>
                  <a:srgbClr val="FFFFFF"/>
                </a:solidFill>
                <a:latin typeface="Constantia"/>
                <a:cs typeface="Constantia"/>
              </a:rPr>
              <a:t> </a:t>
            </a:r>
            <a:r>
              <a:rPr sz="2600" spc="-5" dirty="0">
                <a:solidFill>
                  <a:srgbClr val="FFFFFF"/>
                </a:solidFill>
                <a:latin typeface="Constantia"/>
                <a:cs typeface="Constantia"/>
              </a:rPr>
              <a:t>fine</a:t>
            </a:r>
            <a:r>
              <a:rPr sz="2600" dirty="0">
                <a:solidFill>
                  <a:srgbClr val="FFFFFF"/>
                </a:solidFill>
                <a:latin typeface="Constantia"/>
                <a:cs typeface="Constantia"/>
              </a:rPr>
              <a:t> </a:t>
            </a:r>
            <a:r>
              <a:rPr sz="2600" spc="-5" dirty="0">
                <a:solidFill>
                  <a:srgbClr val="FFFFFF"/>
                </a:solidFill>
                <a:latin typeface="Constantia"/>
                <a:cs typeface="Constantia"/>
              </a:rPr>
              <a:t>or</a:t>
            </a:r>
            <a:r>
              <a:rPr sz="2600" spc="-10" dirty="0">
                <a:solidFill>
                  <a:srgbClr val="FFFFFF"/>
                </a:solidFill>
                <a:latin typeface="Constantia"/>
                <a:cs typeface="Constantia"/>
              </a:rPr>
              <a:t> </a:t>
            </a:r>
            <a:r>
              <a:rPr sz="2600" spc="-5" dirty="0">
                <a:solidFill>
                  <a:srgbClr val="FFFFFF"/>
                </a:solidFill>
                <a:latin typeface="Constantia"/>
                <a:cs typeface="Constantia"/>
              </a:rPr>
              <a:t>otherwise.</a:t>
            </a:r>
            <a:endParaRPr sz="2600">
              <a:latin typeface="Constantia"/>
              <a:cs typeface="Constantia"/>
            </a:endParaRPr>
          </a:p>
          <a:p>
            <a:pPr marL="309880" marR="59055" indent="-271780">
              <a:lnSpc>
                <a:spcPct val="100000"/>
              </a:lnSpc>
              <a:spcBef>
                <a:spcPts val="600"/>
              </a:spcBef>
              <a:buClr>
                <a:srgbClr val="F2A346"/>
              </a:buClr>
              <a:buSzPct val="96153"/>
              <a:buFont typeface="Trebuchet MS"/>
              <a:buChar char="●"/>
              <a:tabLst>
                <a:tab pos="368935" algn="l"/>
                <a:tab pos="941069" algn="l"/>
              </a:tabLst>
            </a:pPr>
            <a:r>
              <a:rPr sz="2600" dirty="0">
                <a:solidFill>
                  <a:srgbClr val="FFFFFF"/>
                </a:solidFill>
                <a:latin typeface="Constantia"/>
                <a:cs typeface="Constantia"/>
              </a:rPr>
              <a:t>To </a:t>
            </a:r>
            <a:r>
              <a:rPr sz="2600" spc="-5" dirty="0">
                <a:solidFill>
                  <a:srgbClr val="FFFFFF"/>
                </a:solidFill>
                <a:latin typeface="Constantia"/>
                <a:cs typeface="Constantia"/>
              </a:rPr>
              <a:t>ensure payment of wages to persons </a:t>
            </a:r>
            <a:r>
              <a:rPr sz="2600" dirty="0">
                <a:solidFill>
                  <a:srgbClr val="FFFFFF"/>
                </a:solidFill>
                <a:latin typeface="Constantia"/>
                <a:cs typeface="Constantia"/>
              </a:rPr>
              <a:t>who </a:t>
            </a:r>
            <a:r>
              <a:rPr sz="2600" spc="-5" dirty="0">
                <a:solidFill>
                  <a:srgbClr val="FFFFFF"/>
                </a:solidFill>
                <a:latin typeface="Constantia"/>
                <a:cs typeface="Constantia"/>
              </a:rPr>
              <a:t>covered by </a:t>
            </a:r>
            <a:r>
              <a:rPr sz="2600" spc="-640" dirty="0">
                <a:solidFill>
                  <a:srgbClr val="FFFFFF"/>
                </a:solidFill>
                <a:latin typeface="Constantia"/>
                <a:cs typeface="Constantia"/>
              </a:rPr>
              <a:t> </a:t>
            </a:r>
            <a:r>
              <a:rPr sz="2600" spc="-5" dirty="0">
                <a:solidFill>
                  <a:srgbClr val="FFFFFF"/>
                </a:solidFill>
                <a:latin typeface="Constantia"/>
                <a:cs typeface="Constantia"/>
              </a:rPr>
              <a:t>the	Act</a:t>
            </a:r>
            <a:r>
              <a:rPr sz="2600" spc="-10" dirty="0">
                <a:solidFill>
                  <a:srgbClr val="FFFFFF"/>
                </a:solidFill>
                <a:latin typeface="Constantia"/>
                <a:cs typeface="Constantia"/>
              </a:rPr>
              <a:t> </a:t>
            </a:r>
            <a:r>
              <a:rPr sz="2600" spc="-5" dirty="0">
                <a:solidFill>
                  <a:srgbClr val="FFFFFF"/>
                </a:solidFill>
                <a:latin typeface="Constantia"/>
                <a:cs typeface="Constantia"/>
              </a:rPr>
              <a:t>certain</a:t>
            </a:r>
            <a:r>
              <a:rPr sz="2600" spc="-15" dirty="0">
                <a:solidFill>
                  <a:srgbClr val="FFFFFF"/>
                </a:solidFill>
                <a:latin typeface="Constantia"/>
                <a:cs typeface="Constantia"/>
              </a:rPr>
              <a:t> </a:t>
            </a:r>
            <a:r>
              <a:rPr sz="2600" spc="-5" dirty="0">
                <a:solidFill>
                  <a:srgbClr val="FFFFFF"/>
                </a:solidFill>
                <a:latin typeface="Constantia"/>
                <a:cs typeface="Constantia"/>
              </a:rPr>
              <a:t>provisions</a:t>
            </a:r>
            <a:r>
              <a:rPr sz="2600" spc="-15" dirty="0">
                <a:solidFill>
                  <a:srgbClr val="FFFFFF"/>
                </a:solidFill>
                <a:latin typeface="Constantia"/>
                <a:cs typeface="Constantia"/>
              </a:rPr>
              <a:t> </a:t>
            </a:r>
            <a:r>
              <a:rPr sz="2600" dirty="0">
                <a:solidFill>
                  <a:srgbClr val="FFFFFF"/>
                </a:solidFill>
                <a:latin typeface="Constantia"/>
                <a:cs typeface="Constantia"/>
              </a:rPr>
              <a:t>have</a:t>
            </a:r>
            <a:r>
              <a:rPr sz="2600" spc="-5" dirty="0">
                <a:solidFill>
                  <a:srgbClr val="FFFFFF"/>
                </a:solidFill>
                <a:latin typeface="Constantia"/>
                <a:cs typeface="Constantia"/>
              </a:rPr>
              <a:t> been</a:t>
            </a:r>
            <a:r>
              <a:rPr sz="2600" spc="-15" dirty="0">
                <a:solidFill>
                  <a:srgbClr val="FFFFFF"/>
                </a:solidFill>
                <a:latin typeface="Constantia"/>
                <a:cs typeface="Constantia"/>
              </a:rPr>
              <a:t> </a:t>
            </a:r>
            <a:r>
              <a:rPr sz="2600" spc="-5" dirty="0">
                <a:solidFill>
                  <a:srgbClr val="FFFFFF"/>
                </a:solidFill>
                <a:latin typeface="Constantia"/>
                <a:cs typeface="Constantia"/>
              </a:rPr>
              <a:t>made in</a:t>
            </a:r>
            <a:r>
              <a:rPr sz="2600" spc="-15" dirty="0">
                <a:solidFill>
                  <a:srgbClr val="FFFFFF"/>
                </a:solidFill>
                <a:latin typeface="Constantia"/>
                <a:cs typeface="Constantia"/>
              </a:rPr>
              <a:t> </a:t>
            </a:r>
            <a:r>
              <a:rPr sz="2600" dirty="0">
                <a:solidFill>
                  <a:srgbClr val="FFFFFF"/>
                </a:solidFill>
                <a:latin typeface="Constantia"/>
                <a:cs typeface="Constantia"/>
              </a:rPr>
              <a:t>this</a:t>
            </a:r>
            <a:r>
              <a:rPr sz="2600" spc="-5" dirty="0">
                <a:solidFill>
                  <a:srgbClr val="FFFFFF"/>
                </a:solidFill>
                <a:latin typeface="Constantia"/>
                <a:cs typeface="Constantia"/>
              </a:rPr>
              <a:t> Act.</a:t>
            </a:r>
            <a:endParaRPr sz="2600">
              <a:latin typeface="Constantia"/>
              <a:cs typeface="Constantia"/>
            </a:endParaRPr>
          </a:p>
        </p:txBody>
      </p:sp>
      <p:pic>
        <p:nvPicPr>
          <p:cNvPr id="3" name="object 3"/>
          <p:cNvPicPr/>
          <p:nvPr/>
        </p:nvPicPr>
        <p:blipFill>
          <a:blip r:embed="rId2" cstate="print"/>
          <a:stretch>
            <a:fillRect/>
          </a:stretch>
        </p:blipFill>
        <p:spPr>
          <a:xfrm>
            <a:off x="450850" y="146050"/>
            <a:ext cx="8242300" cy="1231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558290"/>
            <a:ext cx="8065134" cy="4352290"/>
          </a:xfrm>
          <a:prstGeom prst="rect">
            <a:avLst/>
          </a:prstGeom>
        </p:spPr>
        <p:txBody>
          <a:bodyPr vert="horz" wrap="square" lIns="0" tIns="12700" rIns="0" bIns="0" rtlCol="0">
            <a:spAutoFit/>
          </a:bodyPr>
          <a:lstStyle/>
          <a:p>
            <a:pPr marL="283845" marR="7620" indent="223520" algn="just">
              <a:lnSpc>
                <a:spcPct val="100000"/>
              </a:lnSpc>
              <a:spcBef>
                <a:spcPts val="100"/>
              </a:spcBef>
            </a:pPr>
            <a:r>
              <a:rPr sz="2400" spc="-5" dirty="0">
                <a:solidFill>
                  <a:srgbClr val="FFFFFF"/>
                </a:solidFill>
                <a:latin typeface="Times New Roman"/>
                <a:cs typeface="Times New Roman"/>
              </a:rPr>
              <a:t>According </a:t>
            </a:r>
            <a:r>
              <a:rPr sz="2400" dirty="0">
                <a:solidFill>
                  <a:srgbClr val="FFFFFF"/>
                </a:solidFill>
                <a:latin typeface="Times New Roman"/>
                <a:cs typeface="Times New Roman"/>
              </a:rPr>
              <a:t>to </a:t>
            </a:r>
            <a:r>
              <a:rPr sz="2400" spc="-5" dirty="0">
                <a:solidFill>
                  <a:srgbClr val="FFFFFF"/>
                </a:solidFill>
                <a:latin typeface="Times New Roman"/>
                <a:cs typeface="Times New Roman"/>
              </a:rPr>
              <a:t>Sec. 1(4) </a:t>
            </a:r>
            <a:r>
              <a:rPr sz="2400" dirty="0">
                <a:solidFill>
                  <a:srgbClr val="FFFFFF"/>
                </a:solidFill>
                <a:latin typeface="Times New Roman"/>
                <a:cs typeface="Times New Roman"/>
              </a:rPr>
              <a:t>of the </a:t>
            </a:r>
            <a:r>
              <a:rPr sz="2400" spc="-5" dirty="0">
                <a:solidFill>
                  <a:srgbClr val="FFFFFF"/>
                </a:solidFill>
                <a:latin typeface="Times New Roman"/>
                <a:cs typeface="Times New Roman"/>
              </a:rPr>
              <a:t>Act, </a:t>
            </a:r>
            <a:r>
              <a:rPr sz="2400" dirty="0">
                <a:solidFill>
                  <a:srgbClr val="FFFFFF"/>
                </a:solidFill>
                <a:latin typeface="Times New Roman"/>
                <a:cs typeface="Times New Roman"/>
              </a:rPr>
              <a:t>it applies to in the </a:t>
            </a:r>
            <a:r>
              <a:rPr sz="2400" spc="-5" dirty="0">
                <a:solidFill>
                  <a:srgbClr val="FFFFFF"/>
                </a:solidFill>
                <a:latin typeface="Times New Roman"/>
                <a:cs typeface="Times New Roman"/>
              </a:rPr>
              <a:t>first </a:t>
            </a:r>
            <a:r>
              <a:rPr sz="2400" dirty="0">
                <a:solidFill>
                  <a:srgbClr val="FFFFFF"/>
                </a:solidFill>
                <a:latin typeface="Times New Roman"/>
                <a:cs typeface="Times New Roman"/>
              </a:rPr>
              <a:t> </a:t>
            </a:r>
            <a:r>
              <a:rPr sz="2400" spc="-5" dirty="0">
                <a:solidFill>
                  <a:srgbClr val="FFFFFF"/>
                </a:solidFill>
                <a:latin typeface="Times New Roman"/>
                <a:cs typeface="Times New Roman"/>
              </a:rPr>
              <a:t>instance </a:t>
            </a:r>
            <a:r>
              <a:rPr sz="2400" dirty="0">
                <a:solidFill>
                  <a:srgbClr val="FFFFFF"/>
                </a:solidFill>
                <a:latin typeface="Times New Roman"/>
                <a:cs typeface="Times New Roman"/>
              </a:rPr>
              <a:t>to the </a:t>
            </a:r>
            <a:r>
              <a:rPr sz="2400" spc="-5" dirty="0">
                <a:solidFill>
                  <a:srgbClr val="FFFFFF"/>
                </a:solidFill>
                <a:latin typeface="Times New Roman"/>
                <a:cs typeface="Times New Roman"/>
              </a:rPr>
              <a:t>payment</a:t>
            </a:r>
            <a:r>
              <a:rPr sz="2400" dirty="0">
                <a:solidFill>
                  <a:srgbClr val="FFFFFF"/>
                </a:solidFill>
                <a:latin typeface="Times New Roman"/>
                <a:cs typeface="Times New Roman"/>
              </a:rPr>
              <a:t> of</a:t>
            </a:r>
            <a:r>
              <a:rPr sz="2400" spc="-5" dirty="0">
                <a:solidFill>
                  <a:srgbClr val="FFFFFF"/>
                </a:solidFill>
                <a:latin typeface="Times New Roman"/>
                <a:cs typeface="Times New Roman"/>
              </a:rPr>
              <a:t> wages</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to</a:t>
            </a:r>
            <a:r>
              <a:rPr sz="2400" dirty="0">
                <a:solidFill>
                  <a:srgbClr val="FFFFFF"/>
                </a:solidFill>
                <a:latin typeface="Times New Roman"/>
                <a:cs typeface="Times New Roman"/>
              </a:rPr>
              <a:t> :</a:t>
            </a:r>
            <a:endParaRPr sz="2400">
              <a:latin typeface="Times New Roman"/>
              <a:cs typeface="Times New Roman"/>
            </a:endParaRPr>
          </a:p>
          <a:p>
            <a:pPr marL="284480" indent="-271780" algn="just">
              <a:lnSpc>
                <a:spcPct val="100000"/>
              </a:lnSpc>
              <a:spcBef>
                <a:spcPts val="600"/>
              </a:spcBef>
              <a:buClr>
                <a:srgbClr val="F2A346"/>
              </a:buClr>
              <a:buAutoNum type="arabicPeriod"/>
              <a:tabLst>
                <a:tab pos="284480" algn="l"/>
              </a:tabLst>
            </a:pPr>
            <a:r>
              <a:rPr sz="2400" spc="-5" dirty="0">
                <a:solidFill>
                  <a:srgbClr val="FFFFFF"/>
                </a:solidFill>
                <a:latin typeface="Times New Roman"/>
                <a:cs typeface="Times New Roman"/>
              </a:rPr>
              <a:t>Person</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employed </a:t>
            </a:r>
            <a:r>
              <a:rPr sz="2400" dirty="0">
                <a:solidFill>
                  <a:srgbClr val="FFFFFF"/>
                </a:solidFill>
                <a:latin typeface="Times New Roman"/>
                <a:cs typeface="Times New Roman"/>
              </a:rPr>
              <a:t>in</a:t>
            </a:r>
            <a:r>
              <a:rPr sz="2400" spc="-10" dirty="0">
                <a:solidFill>
                  <a:srgbClr val="FFFFFF"/>
                </a:solidFill>
                <a:latin typeface="Times New Roman"/>
                <a:cs typeface="Times New Roman"/>
              </a:rPr>
              <a:t> </a:t>
            </a:r>
            <a:r>
              <a:rPr sz="2400" dirty="0">
                <a:solidFill>
                  <a:srgbClr val="FFFFFF"/>
                </a:solidFill>
                <a:latin typeface="Times New Roman"/>
                <a:cs typeface="Times New Roman"/>
              </a:rPr>
              <a:t>Factory.</a:t>
            </a:r>
            <a:endParaRPr sz="2400">
              <a:latin typeface="Times New Roman"/>
              <a:cs typeface="Times New Roman"/>
            </a:endParaRPr>
          </a:p>
          <a:p>
            <a:pPr marL="283845" marR="5715" indent="-271780" algn="just">
              <a:lnSpc>
                <a:spcPct val="100000"/>
              </a:lnSpc>
              <a:spcBef>
                <a:spcPts val="590"/>
              </a:spcBef>
              <a:buClr>
                <a:srgbClr val="F2A346"/>
              </a:buClr>
              <a:buAutoNum type="arabicPeriod"/>
              <a:tabLst>
                <a:tab pos="284480" algn="l"/>
              </a:tabLst>
            </a:pPr>
            <a:r>
              <a:rPr sz="2400" spc="-5" dirty="0">
                <a:solidFill>
                  <a:srgbClr val="FFFFFF"/>
                </a:solidFill>
                <a:latin typeface="Times New Roman"/>
                <a:cs typeface="Times New Roman"/>
              </a:rPr>
              <a:t>Person</a:t>
            </a:r>
            <a:r>
              <a:rPr sz="2400" dirty="0">
                <a:solidFill>
                  <a:srgbClr val="FFFFFF"/>
                </a:solidFill>
                <a:latin typeface="Times New Roman"/>
                <a:cs typeface="Times New Roman"/>
              </a:rPr>
              <a:t> </a:t>
            </a:r>
            <a:r>
              <a:rPr sz="2400" spc="-5" dirty="0">
                <a:solidFill>
                  <a:srgbClr val="FFFFFF"/>
                </a:solidFill>
                <a:latin typeface="Times New Roman"/>
                <a:cs typeface="Times New Roman"/>
              </a:rPr>
              <a:t>employed</a:t>
            </a:r>
            <a:r>
              <a:rPr sz="2400" dirty="0">
                <a:solidFill>
                  <a:srgbClr val="FFFFFF"/>
                </a:solidFill>
                <a:latin typeface="Times New Roman"/>
                <a:cs typeface="Times New Roman"/>
              </a:rPr>
              <a:t> upon</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any</a:t>
            </a:r>
            <a:r>
              <a:rPr sz="2400" dirty="0">
                <a:solidFill>
                  <a:srgbClr val="FFFFFF"/>
                </a:solidFill>
                <a:latin typeface="Times New Roman"/>
                <a:cs typeface="Times New Roman"/>
              </a:rPr>
              <a:t> </a:t>
            </a:r>
            <a:r>
              <a:rPr sz="2400" spc="-5" dirty="0">
                <a:solidFill>
                  <a:srgbClr val="FFFFFF"/>
                </a:solidFill>
                <a:latin typeface="Times New Roman"/>
                <a:cs typeface="Times New Roman"/>
              </a:rPr>
              <a:t>railway</a:t>
            </a:r>
            <a:r>
              <a:rPr sz="2400" spc="595" dirty="0">
                <a:solidFill>
                  <a:srgbClr val="FFFFFF"/>
                </a:solidFill>
                <a:latin typeface="Times New Roman"/>
                <a:cs typeface="Times New Roman"/>
              </a:rPr>
              <a:t> </a:t>
            </a:r>
            <a:r>
              <a:rPr sz="2400" dirty="0">
                <a:solidFill>
                  <a:srgbClr val="FFFFFF"/>
                </a:solidFill>
                <a:latin typeface="Times New Roman"/>
                <a:cs typeface="Times New Roman"/>
              </a:rPr>
              <a:t>by</a:t>
            </a:r>
            <a:r>
              <a:rPr sz="2400" spc="5" dirty="0">
                <a:solidFill>
                  <a:srgbClr val="FFFFFF"/>
                </a:solidFill>
                <a:latin typeface="Times New Roman"/>
                <a:cs typeface="Times New Roman"/>
              </a:rPr>
              <a:t> </a:t>
            </a:r>
            <a:r>
              <a:rPr sz="2400" dirty="0">
                <a:solidFill>
                  <a:srgbClr val="FFFFFF"/>
                </a:solidFill>
                <a:latin typeface="Times New Roman"/>
                <a:cs typeface="Times New Roman"/>
              </a:rPr>
              <a:t>a</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Railway </a:t>
            </a:r>
            <a:r>
              <a:rPr sz="2400" dirty="0">
                <a:solidFill>
                  <a:srgbClr val="FFFFFF"/>
                </a:solidFill>
                <a:latin typeface="Times New Roman"/>
                <a:cs typeface="Times New Roman"/>
              </a:rPr>
              <a:t> </a:t>
            </a:r>
            <a:r>
              <a:rPr sz="2400" spc="-5" dirty="0">
                <a:solidFill>
                  <a:srgbClr val="FFFFFF"/>
                </a:solidFill>
                <a:latin typeface="Times New Roman"/>
                <a:cs typeface="Times New Roman"/>
              </a:rPr>
              <a:t>Administration </a:t>
            </a:r>
            <a:r>
              <a:rPr sz="2400" dirty="0">
                <a:solidFill>
                  <a:srgbClr val="FFFFFF"/>
                </a:solidFill>
                <a:latin typeface="Times New Roman"/>
                <a:cs typeface="Times New Roman"/>
              </a:rPr>
              <a:t>or</a:t>
            </a:r>
            <a:r>
              <a:rPr sz="2400" spc="5" dirty="0">
                <a:solidFill>
                  <a:srgbClr val="FFFFFF"/>
                </a:solidFill>
                <a:latin typeface="Times New Roman"/>
                <a:cs typeface="Times New Roman"/>
              </a:rPr>
              <a:t> </a:t>
            </a:r>
            <a:r>
              <a:rPr sz="2400" dirty="0">
                <a:solidFill>
                  <a:srgbClr val="FFFFFF"/>
                </a:solidFill>
                <a:latin typeface="Times New Roman"/>
                <a:cs typeface="Times New Roman"/>
              </a:rPr>
              <a:t>either directly</a:t>
            </a:r>
            <a:r>
              <a:rPr sz="2400" spc="15" dirty="0">
                <a:solidFill>
                  <a:srgbClr val="FFFFFF"/>
                </a:solidFill>
                <a:latin typeface="Times New Roman"/>
                <a:cs typeface="Times New Roman"/>
              </a:rPr>
              <a:t> </a:t>
            </a:r>
            <a:r>
              <a:rPr sz="2400" dirty="0">
                <a:solidFill>
                  <a:srgbClr val="FFFFFF"/>
                </a:solidFill>
                <a:latin typeface="Times New Roman"/>
                <a:cs typeface="Times New Roman"/>
              </a:rPr>
              <a:t>or</a:t>
            </a:r>
            <a:r>
              <a:rPr sz="2400" spc="-5" dirty="0">
                <a:solidFill>
                  <a:srgbClr val="FFFFFF"/>
                </a:solidFill>
                <a:latin typeface="Times New Roman"/>
                <a:cs typeface="Times New Roman"/>
              </a:rPr>
              <a:t> </a:t>
            </a:r>
            <a:r>
              <a:rPr sz="2400" dirty="0">
                <a:solidFill>
                  <a:srgbClr val="FFFFFF"/>
                </a:solidFill>
                <a:latin typeface="Times New Roman"/>
                <a:cs typeface="Times New Roman"/>
              </a:rPr>
              <a:t>through  </a:t>
            </a:r>
            <a:r>
              <a:rPr sz="2400" spc="-5" dirty="0">
                <a:solidFill>
                  <a:srgbClr val="FFFFFF"/>
                </a:solidFill>
                <a:latin typeface="Times New Roman"/>
                <a:cs typeface="Times New Roman"/>
              </a:rPr>
              <a:t>sub-</a:t>
            </a:r>
            <a:r>
              <a:rPr sz="2400" dirty="0">
                <a:solidFill>
                  <a:srgbClr val="FFFFFF"/>
                </a:solidFill>
                <a:latin typeface="Times New Roman"/>
                <a:cs typeface="Times New Roman"/>
              </a:rPr>
              <a:t> contractor</a:t>
            </a:r>
            <a:r>
              <a:rPr sz="2400" spc="-5" dirty="0">
                <a:solidFill>
                  <a:srgbClr val="FFFFFF"/>
                </a:solidFill>
                <a:latin typeface="Times New Roman"/>
                <a:cs typeface="Times New Roman"/>
              </a:rPr>
              <a:t> </a:t>
            </a:r>
            <a:r>
              <a:rPr sz="2400" dirty="0">
                <a:solidFill>
                  <a:srgbClr val="FFFFFF"/>
                </a:solidFill>
                <a:latin typeface="Times New Roman"/>
                <a:cs typeface="Times New Roman"/>
              </a:rPr>
              <a:t>.</a:t>
            </a:r>
            <a:endParaRPr sz="2400">
              <a:latin typeface="Times New Roman"/>
              <a:cs typeface="Times New Roman"/>
            </a:endParaRPr>
          </a:p>
          <a:p>
            <a:pPr marL="283845" marR="5080" indent="-271780" algn="just">
              <a:lnSpc>
                <a:spcPct val="100000"/>
              </a:lnSpc>
              <a:spcBef>
                <a:spcPts val="600"/>
              </a:spcBef>
              <a:buClr>
                <a:srgbClr val="F2A346"/>
              </a:buClr>
              <a:buAutoNum type="arabicPeriod"/>
              <a:tabLst>
                <a:tab pos="284480" algn="l"/>
              </a:tabLst>
            </a:pPr>
            <a:r>
              <a:rPr sz="2400" spc="-5" dirty="0">
                <a:solidFill>
                  <a:srgbClr val="FFFFFF"/>
                </a:solidFill>
                <a:latin typeface="Times New Roman"/>
                <a:cs typeface="Times New Roman"/>
              </a:rPr>
              <a:t>Person</a:t>
            </a:r>
            <a:r>
              <a:rPr sz="2400" dirty="0">
                <a:solidFill>
                  <a:srgbClr val="FFFFFF"/>
                </a:solidFill>
                <a:latin typeface="Times New Roman"/>
                <a:cs typeface="Times New Roman"/>
              </a:rPr>
              <a:t> </a:t>
            </a:r>
            <a:r>
              <a:rPr sz="2400" spc="-5" dirty="0">
                <a:solidFill>
                  <a:srgbClr val="FFFFFF"/>
                </a:solidFill>
                <a:latin typeface="Times New Roman"/>
                <a:cs typeface="Times New Roman"/>
              </a:rPr>
              <a:t>employed</a:t>
            </a:r>
            <a:r>
              <a:rPr sz="2400" dirty="0">
                <a:solidFill>
                  <a:srgbClr val="FFFFFF"/>
                </a:solidFill>
                <a:latin typeface="Times New Roman"/>
                <a:cs typeface="Times New Roman"/>
              </a:rPr>
              <a:t> in</a:t>
            </a:r>
            <a:r>
              <a:rPr sz="2400" spc="5" dirty="0">
                <a:solidFill>
                  <a:srgbClr val="FFFFFF"/>
                </a:solidFill>
                <a:latin typeface="Times New Roman"/>
                <a:cs typeface="Times New Roman"/>
              </a:rPr>
              <a:t> </a:t>
            </a:r>
            <a:r>
              <a:rPr sz="2400" dirty="0">
                <a:solidFill>
                  <a:srgbClr val="FFFFFF"/>
                </a:solidFill>
                <a:latin typeface="Times New Roman"/>
                <a:cs typeface="Times New Roman"/>
              </a:rPr>
              <a:t>industrial</a:t>
            </a:r>
            <a:r>
              <a:rPr sz="2400" spc="5" dirty="0">
                <a:solidFill>
                  <a:srgbClr val="FFFFFF"/>
                </a:solidFill>
                <a:latin typeface="Times New Roman"/>
                <a:cs typeface="Times New Roman"/>
              </a:rPr>
              <a:t> </a:t>
            </a:r>
            <a:r>
              <a:rPr sz="2400" dirty="0">
                <a:solidFill>
                  <a:srgbClr val="FFFFFF"/>
                </a:solidFill>
                <a:latin typeface="Times New Roman"/>
                <a:cs typeface="Times New Roman"/>
              </a:rPr>
              <a:t>and</a:t>
            </a:r>
            <a:r>
              <a:rPr sz="2400" spc="5" dirty="0">
                <a:solidFill>
                  <a:srgbClr val="FFFFFF"/>
                </a:solidFill>
                <a:latin typeface="Times New Roman"/>
                <a:cs typeface="Times New Roman"/>
              </a:rPr>
              <a:t> </a:t>
            </a:r>
            <a:r>
              <a:rPr sz="2400" dirty="0">
                <a:solidFill>
                  <a:srgbClr val="FFFFFF"/>
                </a:solidFill>
                <a:latin typeface="Times New Roman"/>
                <a:cs typeface="Times New Roman"/>
              </a:rPr>
              <a:t>other</a:t>
            </a:r>
            <a:r>
              <a:rPr sz="2400" spc="605" dirty="0">
                <a:solidFill>
                  <a:srgbClr val="FFFFFF"/>
                </a:solidFill>
                <a:latin typeface="Times New Roman"/>
                <a:cs typeface="Times New Roman"/>
              </a:rPr>
              <a:t> </a:t>
            </a:r>
            <a:r>
              <a:rPr sz="2400" spc="-5" dirty="0">
                <a:solidFill>
                  <a:srgbClr val="FFFFFF"/>
                </a:solidFill>
                <a:latin typeface="Times New Roman"/>
                <a:cs typeface="Times New Roman"/>
              </a:rPr>
              <a:t>establishment </a:t>
            </a:r>
            <a:r>
              <a:rPr sz="2400" dirty="0">
                <a:solidFill>
                  <a:srgbClr val="FFFFFF"/>
                </a:solidFill>
                <a:latin typeface="Times New Roman"/>
                <a:cs typeface="Times New Roman"/>
              </a:rPr>
              <a:t> </a:t>
            </a:r>
            <a:r>
              <a:rPr sz="2400" spc="-5" dirty="0">
                <a:solidFill>
                  <a:srgbClr val="FFFFFF"/>
                </a:solidFill>
                <a:latin typeface="Times New Roman"/>
                <a:cs typeface="Times New Roman"/>
              </a:rPr>
              <a:t>specified </a:t>
            </a:r>
            <a:r>
              <a:rPr sz="2400" dirty="0">
                <a:solidFill>
                  <a:srgbClr val="FFFFFF"/>
                </a:solidFill>
                <a:latin typeface="Times New Roman"/>
                <a:cs typeface="Times New Roman"/>
              </a:rPr>
              <a:t>in</a:t>
            </a:r>
            <a:r>
              <a:rPr sz="2400" spc="-5" dirty="0">
                <a:solidFill>
                  <a:srgbClr val="FFFFFF"/>
                </a:solidFill>
                <a:latin typeface="Times New Roman"/>
                <a:cs typeface="Times New Roman"/>
              </a:rPr>
              <a:t> </a:t>
            </a:r>
            <a:r>
              <a:rPr sz="2400" dirty="0">
                <a:solidFill>
                  <a:srgbClr val="FFFFFF"/>
                </a:solidFill>
                <a:latin typeface="Times New Roman"/>
                <a:cs typeface="Times New Roman"/>
              </a:rPr>
              <a:t>sub – </a:t>
            </a:r>
            <a:r>
              <a:rPr sz="2400" spc="-5" dirty="0">
                <a:solidFill>
                  <a:srgbClr val="FFFFFF"/>
                </a:solidFill>
                <a:latin typeface="Times New Roman"/>
                <a:cs typeface="Times New Roman"/>
              </a:rPr>
              <a:t>clauses</a:t>
            </a:r>
            <a:r>
              <a:rPr sz="2400" dirty="0">
                <a:solidFill>
                  <a:srgbClr val="FFFFFF"/>
                </a:solidFill>
                <a:latin typeface="Times New Roman"/>
                <a:cs typeface="Times New Roman"/>
              </a:rPr>
              <a:t> (a) </a:t>
            </a:r>
            <a:r>
              <a:rPr sz="2400" spc="5" dirty="0">
                <a:solidFill>
                  <a:srgbClr val="FFFFFF"/>
                </a:solidFill>
                <a:latin typeface="Times New Roman"/>
                <a:cs typeface="Times New Roman"/>
              </a:rPr>
              <a:t>to</a:t>
            </a:r>
            <a:r>
              <a:rPr sz="2400" dirty="0">
                <a:solidFill>
                  <a:srgbClr val="FFFFFF"/>
                </a:solidFill>
                <a:latin typeface="Times New Roman"/>
                <a:cs typeface="Times New Roman"/>
              </a:rPr>
              <a:t> (g)</a:t>
            </a:r>
            <a:r>
              <a:rPr sz="2400" spc="5" dirty="0">
                <a:solidFill>
                  <a:srgbClr val="FFFFFF"/>
                </a:solidFill>
                <a:latin typeface="Times New Roman"/>
                <a:cs typeface="Times New Roman"/>
              </a:rPr>
              <a:t> </a:t>
            </a:r>
            <a:r>
              <a:rPr sz="2400" dirty="0">
                <a:solidFill>
                  <a:srgbClr val="FFFFFF"/>
                </a:solidFill>
                <a:latin typeface="Times New Roman"/>
                <a:cs typeface="Times New Roman"/>
              </a:rPr>
              <a:t>of</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clause</a:t>
            </a:r>
            <a:r>
              <a:rPr sz="2400" dirty="0">
                <a:solidFill>
                  <a:srgbClr val="FFFFFF"/>
                </a:solidFill>
                <a:latin typeface="Times New Roman"/>
                <a:cs typeface="Times New Roman"/>
              </a:rPr>
              <a:t> (ii) of</a:t>
            </a:r>
            <a:r>
              <a:rPr sz="2400" spc="-10" dirty="0">
                <a:solidFill>
                  <a:srgbClr val="FFFFFF"/>
                </a:solidFill>
                <a:latin typeface="Times New Roman"/>
                <a:cs typeface="Times New Roman"/>
              </a:rPr>
              <a:t> </a:t>
            </a:r>
            <a:r>
              <a:rPr sz="2400" dirty="0">
                <a:solidFill>
                  <a:srgbClr val="FFFFFF"/>
                </a:solidFill>
                <a:latin typeface="Times New Roman"/>
                <a:cs typeface="Times New Roman"/>
              </a:rPr>
              <a:t>sec 2</a:t>
            </a:r>
            <a:endParaRPr sz="2400">
              <a:latin typeface="Times New Roman"/>
              <a:cs typeface="Times New Roman"/>
            </a:endParaRPr>
          </a:p>
          <a:p>
            <a:pPr marL="283845" marR="5080" indent="-271780" algn="just">
              <a:lnSpc>
                <a:spcPct val="100000"/>
              </a:lnSpc>
              <a:spcBef>
                <a:spcPts val="600"/>
              </a:spcBef>
              <a:buClr>
                <a:srgbClr val="F2A346"/>
              </a:buClr>
              <a:buAutoNum type="arabicPeriod"/>
              <a:tabLst>
                <a:tab pos="284480" algn="l"/>
              </a:tabLst>
            </a:pPr>
            <a:r>
              <a:rPr sz="2400" dirty="0">
                <a:solidFill>
                  <a:srgbClr val="FFFFFF"/>
                </a:solidFill>
                <a:latin typeface="Times New Roman"/>
                <a:cs typeface="Times New Roman"/>
              </a:rPr>
              <a:t>The</a:t>
            </a:r>
            <a:r>
              <a:rPr sz="2400" spc="580" dirty="0">
                <a:solidFill>
                  <a:srgbClr val="FFFFFF"/>
                </a:solidFill>
                <a:latin typeface="Times New Roman"/>
                <a:cs typeface="Times New Roman"/>
              </a:rPr>
              <a:t> </a:t>
            </a:r>
            <a:r>
              <a:rPr sz="2400" dirty="0">
                <a:solidFill>
                  <a:srgbClr val="FFFFFF"/>
                </a:solidFill>
                <a:latin typeface="Times New Roman"/>
                <a:cs typeface="Times New Roman"/>
              </a:rPr>
              <a:t>State</a:t>
            </a:r>
            <a:r>
              <a:rPr sz="2400" spc="580" dirty="0">
                <a:solidFill>
                  <a:srgbClr val="FFFFFF"/>
                </a:solidFill>
                <a:latin typeface="Times New Roman"/>
                <a:cs typeface="Times New Roman"/>
              </a:rPr>
              <a:t> </a:t>
            </a:r>
            <a:r>
              <a:rPr sz="2400" spc="-5" dirty="0">
                <a:solidFill>
                  <a:srgbClr val="FFFFFF"/>
                </a:solidFill>
                <a:latin typeface="Times New Roman"/>
                <a:cs typeface="Times New Roman"/>
              </a:rPr>
              <a:t>Govt.</a:t>
            </a:r>
            <a:r>
              <a:rPr sz="2400" spc="580" dirty="0">
                <a:solidFill>
                  <a:srgbClr val="FFFFFF"/>
                </a:solidFill>
                <a:latin typeface="Times New Roman"/>
                <a:cs typeface="Times New Roman"/>
              </a:rPr>
              <a:t> </a:t>
            </a:r>
            <a:r>
              <a:rPr sz="2400" spc="-10" dirty="0">
                <a:solidFill>
                  <a:srgbClr val="FFFFFF"/>
                </a:solidFill>
                <a:latin typeface="Times New Roman"/>
                <a:cs typeface="Times New Roman"/>
              </a:rPr>
              <a:t>may</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after</a:t>
            </a:r>
            <a:r>
              <a:rPr sz="2400" spc="590" dirty="0">
                <a:solidFill>
                  <a:srgbClr val="FFFFFF"/>
                </a:solidFill>
                <a:latin typeface="Times New Roman"/>
                <a:cs typeface="Times New Roman"/>
              </a:rPr>
              <a:t> </a:t>
            </a:r>
            <a:r>
              <a:rPr sz="2400" dirty="0">
                <a:solidFill>
                  <a:srgbClr val="FFFFFF"/>
                </a:solidFill>
                <a:latin typeface="Times New Roman"/>
                <a:cs typeface="Times New Roman"/>
              </a:rPr>
              <a:t>giving</a:t>
            </a:r>
            <a:r>
              <a:rPr sz="2400" spc="575" dirty="0">
                <a:solidFill>
                  <a:srgbClr val="FFFFFF"/>
                </a:solidFill>
                <a:latin typeface="Times New Roman"/>
                <a:cs typeface="Times New Roman"/>
              </a:rPr>
              <a:t> </a:t>
            </a:r>
            <a:r>
              <a:rPr sz="2400" dirty="0">
                <a:solidFill>
                  <a:srgbClr val="FFFFFF"/>
                </a:solidFill>
                <a:latin typeface="Times New Roman"/>
                <a:cs typeface="Times New Roman"/>
              </a:rPr>
              <a:t>3</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months</a:t>
            </a:r>
            <a:r>
              <a:rPr sz="2400" spc="575" dirty="0">
                <a:solidFill>
                  <a:srgbClr val="FFFFFF"/>
                </a:solidFill>
                <a:latin typeface="Times New Roman"/>
                <a:cs typeface="Times New Roman"/>
              </a:rPr>
              <a:t> </a:t>
            </a:r>
            <a:r>
              <a:rPr sz="2400" dirty="0">
                <a:solidFill>
                  <a:srgbClr val="FFFFFF"/>
                </a:solidFill>
                <a:latin typeface="Times New Roman"/>
                <a:cs typeface="Times New Roman"/>
              </a:rPr>
              <a:t>notice</a:t>
            </a:r>
            <a:r>
              <a:rPr sz="2400" spc="580" dirty="0">
                <a:solidFill>
                  <a:srgbClr val="FFFFFF"/>
                </a:solidFill>
                <a:latin typeface="Times New Roman"/>
                <a:cs typeface="Times New Roman"/>
              </a:rPr>
              <a:t> </a:t>
            </a:r>
            <a:r>
              <a:rPr sz="2400" dirty="0">
                <a:solidFill>
                  <a:srgbClr val="FFFFFF"/>
                </a:solidFill>
                <a:latin typeface="Times New Roman"/>
                <a:cs typeface="Times New Roman"/>
              </a:rPr>
              <a:t>by </a:t>
            </a:r>
            <a:r>
              <a:rPr sz="2400" spc="-590" dirty="0">
                <a:solidFill>
                  <a:srgbClr val="FFFFFF"/>
                </a:solidFill>
                <a:latin typeface="Times New Roman"/>
                <a:cs typeface="Times New Roman"/>
              </a:rPr>
              <a:t> </a:t>
            </a:r>
            <a:r>
              <a:rPr sz="2400" spc="-5" dirty="0">
                <a:solidFill>
                  <a:srgbClr val="FFFFFF"/>
                </a:solidFill>
                <a:latin typeface="Times New Roman"/>
                <a:cs typeface="Times New Roman"/>
              </a:rPr>
              <a:t>notification </a:t>
            </a:r>
            <a:r>
              <a:rPr sz="2400" dirty="0">
                <a:solidFill>
                  <a:srgbClr val="FFFFFF"/>
                </a:solidFill>
                <a:latin typeface="Times New Roman"/>
                <a:cs typeface="Times New Roman"/>
              </a:rPr>
              <a:t>in the</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Official </a:t>
            </a:r>
            <a:r>
              <a:rPr sz="2400" dirty="0">
                <a:solidFill>
                  <a:srgbClr val="FFFFFF"/>
                </a:solidFill>
                <a:latin typeface="Times New Roman"/>
                <a:cs typeface="Times New Roman"/>
              </a:rPr>
              <a:t>Gazette</a:t>
            </a:r>
            <a:r>
              <a:rPr sz="2400" spc="5" dirty="0">
                <a:solidFill>
                  <a:srgbClr val="FFFFFF"/>
                </a:solidFill>
                <a:latin typeface="Times New Roman"/>
                <a:cs typeface="Times New Roman"/>
              </a:rPr>
              <a:t> </a:t>
            </a:r>
            <a:r>
              <a:rPr sz="2400" dirty="0">
                <a:solidFill>
                  <a:srgbClr val="FFFFFF"/>
                </a:solidFill>
                <a:latin typeface="Times New Roman"/>
                <a:cs typeface="Times New Roman"/>
              </a:rPr>
              <a:t>, extends the provision of </a:t>
            </a:r>
            <a:r>
              <a:rPr sz="2400" spc="5" dirty="0">
                <a:solidFill>
                  <a:srgbClr val="FFFFFF"/>
                </a:solidFill>
                <a:latin typeface="Times New Roman"/>
                <a:cs typeface="Times New Roman"/>
              </a:rPr>
              <a:t> </a:t>
            </a:r>
            <a:r>
              <a:rPr sz="2400" dirty="0">
                <a:solidFill>
                  <a:srgbClr val="FFFFFF"/>
                </a:solidFill>
                <a:latin typeface="Times New Roman"/>
                <a:cs typeface="Times New Roman"/>
              </a:rPr>
              <a:t>this </a:t>
            </a:r>
            <a:r>
              <a:rPr sz="2400" spc="-5" dirty="0">
                <a:solidFill>
                  <a:srgbClr val="FFFFFF"/>
                </a:solidFill>
                <a:latin typeface="Times New Roman"/>
                <a:cs typeface="Times New Roman"/>
              </a:rPr>
              <a:t>Act </a:t>
            </a:r>
            <a:r>
              <a:rPr sz="2400" dirty="0">
                <a:solidFill>
                  <a:srgbClr val="FFFFFF"/>
                </a:solidFill>
                <a:latin typeface="Times New Roman"/>
                <a:cs typeface="Times New Roman"/>
              </a:rPr>
              <a:t>or any of them to </a:t>
            </a:r>
            <a:r>
              <a:rPr sz="2400" spc="-5" dirty="0">
                <a:solidFill>
                  <a:srgbClr val="FFFFFF"/>
                </a:solidFill>
                <a:latin typeface="Times New Roman"/>
                <a:cs typeface="Times New Roman"/>
              </a:rPr>
              <a:t>payment </a:t>
            </a:r>
            <a:r>
              <a:rPr sz="2400" dirty="0">
                <a:solidFill>
                  <a:srgbClr val="FFFFFF"/>
                </a:solidFill>
                <a:latin typeface="Times New Roman"/>
                <a:cs typeface="Times New Roman"/>
              </a:rPr>
              <a:t>of </a:t>
            </a:r>
            <a:r>
              <a:rPr sz="2400" spc="-5" dirty="0">
                <a:solidFill>
                  <a:srgbClr val="FFFFFF"/>
                </a:solidFill>
                <a:latin typeface="Times New Roman"/>
                <a:cs typeface="Times New Roman"/>
              </a:rPr>
              <a:t>wages </a:t>
            </a:r>
            <a:r>
              <a:rPr sz="2400" dirty="0">
                <a:solidFill>
                  <a:srgbClr val="FFFFFF"/>
                </a:solidFill>
                <a:latin typeface="Times New Roman"/>
                <a:cs typeface="Times New Roman"/>
              </a:rPr>
              <a:t>to any class of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persons</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employed</a:t>
            </a:r>
            <a:r>
              <a:rPr sz="2400" dirty="0">
                <a:solidFill>
                  <a:srgbClr val="FFFFFF"/>
                </a:solidFill>
                <a:latin typeface="Times New Roman"/>
                <a:cs typeface="Times New Roman"/>
              </a:rPr>
              <a:t> .</a:t>
            </a:r>
            <a:endParaRPr sz="2400">
              <a:latin typeface="Times New Roman"/>
              <a:cs typeface="Times New Roman"/>
            </a:endParaRPr>
          </a:p>
        </p:txBody>
      </p:sp>
      <p:pic>
        <p:nvPicPr>
          <p:cNvPr id="3" name="object 3"/>
          <p:cNvPicPr/>
          <p:nvPr/>
        </p:nvPicPr>
        <p:blipFill>
          <a:blip r:embed="rId2" cstate="print"/>
          <a:stretch>
            <a:fillRect/>
          </a:stretch>
        </p:blipFill>
        <p:spPr>
          <a:xfrm>
            <a:off x="450850" y="146050"/>
            <a:ext cx="8242300" cy="12319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741170"/>
            <a:ext cx="7412355" cy="3361690"/>
          </a:xfrm>
          <a:prstGeom prst="rect">
            <a:avLst/>
          </a:prstGeom>
        </p:spPr>
        <p:txBody>
          <a:bodyPr vert="horz" wrap="square" lIns="0" tIns="12700" rIns="0" bIns="0" rtlCol="0">
            <a:spAutoFit/>
          </a:bodyPr>
          <a:lstStyle/>
          <a:p>
            <a:pPr marL="317500" indent="-304800">
              <a:lnSpc>
                <a:spcPct val="100000"/>
              </a:lnSpc>
              <a:spcBef>
                <a:spcPts val="100"/>
              </a:spcBef>
              <a:buAutoNum type="arabicPeriod"/>
              <a:tabLst>
                <a:tab pos="317500" algn="l"/>
                <a:tab pos="2761615" algn="l"/>
                <a:tab pos="3406140" algn="l"/>
              </a:tabLst>
            </a:pPr>
            <a:r>
              <a:rPr sz="2400" b="1" u="heavy" spc="-5" dirty="0">
                <a:solidFill>
                  <a:srgbClr val="FFFFFF"/>
                </a:solidFill>
                <a:uFill>
                  <a:solidFill>
                    <a:srgbClr val="FFFFFF"/>
                  </a:solidFill>
                </a:uFill>
                <a:latin typeface="Times New Roman"/>
                <a:cs typeface="Times New Roman"/>
              </a:rPr>
              <a:t>Employed</a:t>
            </a:r>
            <a:r>
              <a:rPr sz="2400" b="1" u="heavy" spc="10"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Person	[sec	</a:t>
            </a:r>
            <a:r>
              <a:rPr sz="2400" b="1" u="heavy" dirty="0">
                <a:solidFill>
                  <a:srgbClr val="FFFFFF"/>
                </a:solidFill>
                <a:uFill>
                  <a:solidFill>
                    <a:srgbClr val="FFFFFF"/>
                  </a:solidFill>
                </a:uFill>
                <a:latin typeface="Times New Roman"/>
                <a:cs typeface="Times New Roman"/>
              </a:rPr>
              <a:t>2</a:t>
            </a:r>
            <a:r>
              <a:rPr sz="2400" b="1" u="heavy" spc="-30"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(i)]</a:t>
            </a:r>
            <a:r>
              <a:rPr sz="2400" b="1" u="heavy" spc="-30"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a:t>
            </a:r>
            <a:endParaRPr sz="2400">
              <a:latin typeface="Times New Roman"/>
              <a:cs typeface="Times New Roman"/>
            </a:endParaRPr>
          </a:p>
          <a:p>
            <a:pPr marL="525145" marR="233045" indent="-55880">
              <a:lnSpc>
                <a:spcPct val="150000"/>
              </a:lnSpc>
              <a:spcBef>
                <a:spcPts val="600"/>
              </a:spcBef>
            </a:pPr>
            <a:r>
              <a:rPr sz="2400" spc="-5" dirty="0">
                <a:solidFill>
                  <a:srgbClr val="FFFFFF"/>
                </a:solidFill>
                <a:latin typeface="Times New Roman"/>
                <a:cs typeface="Times New Roman"/>
              </a:rPr>
              <a:t>Employed</a:t>
            </a:r>
            <a:r>
              <a:rPr sz="2400" dirty="0">
                <a:solidFill>
                  <a:srgbClr val="FFFFFF"/>
                </a:solidFill>
                <a:latin typeface="Times New Roman"/>
                <a:cs typeface="Times New Roman"/>
              </a:rPr>
              <a:t> </a:t>
            </a:r>
            <a:r>
              <a:rPr sz="2400" spc="-5" dirty="0">
                <a:solidFill>
                  <a:srgbClr val="FFFFFF"/>
                </a:solidFill>
                <a:latin typeface="Times New Roman"/>
                <a:cs typeface="Times New Roman"/>
              </a:rPr>
              <a:t>Person</a:t>
            </a:r>
            <a:r>
              <a:rPr sz="2400" spc="5" dirty="0">
                <a:solidFill>
                  <a:srgbClr val="FFFFFF"/>
                </a:solidFill>
                <a:latin typeface="Times New Roman"/>
                <a:cs typeface="Times New Roman"/>
              </a:rPr>
              <a:t> </a:t>
            </a:r>
            <a:r>
              <a:rPr sz="2400" dirty="0">
                <a:solidFill>
                  <a:srgbClr val="FFFFFF"/>
                </a:solidFill>
                <a:latin typeface="Times New Roman"/>
                <a:cs typeface="Times New Roman"/>
              </a:rPr>
              <a:t>includes</a:t>
            </a:r>
            <a:r>
              <a:rPr sz="2400" spc="-10" dirty="0">
                <a:solidFill>
                  <a:srgbClr val="FFFFFF"/>
                </a:solidFill>
                <a:latin typeface="Times New Roman"/>
                <a:cs typeface="Times New Roman"/>
              </a:rPr>
              <a:t> </a:t>
            </a:r>
            <a:r>
              <a:rPr sz="2400" dirty="0">
                <a:solidFill>
                  <a:srgbClr val="FFFFFF"/>
                </a:solidFill>
                <a:latin typeface="Times New Roman"/>
                <a:cs typeface="Times New Roman"/>
              </a:rPr>
              <a:t>the</a:t>
            </a:r>
            <a:r>
              <a:rPr sz="2400" spc="5" dirty="0">
                <a:solidFill>
                  <a:srgbClr val="FFFFFF"/>
                </a:solidFill>
                <a:latin typeface="Times New Roman"/>
                <a:cs typeface="Times New Roman"/>
              </a:rPr>
              <a:t> </a:t>
            </a:r>
            <a:r>
              <a:rPr sz="2400" dirty="0">
                <a:solidFill>
                  <a:srgbClr val="FFFFFF"/>
                </a:solidFill>
                <a:latin typeface="Times New Roman"/>
                <a:cs typeface="Times New Roman"/>
              </a:rPr>
              <a:t>legal </a:t>
            </a:r>
            <a:r>
              <a:rPr sz="2400" spc="-5" dirty="0">
                <a:solidFill>
                  <a:srgbClr val="FFFFFF"/>
                </a:solidFill>
                <a:latin typeface="Times New Roman"/>
                <a:cs typeface="Times New Roman"/>
              </a:rPr>
              <a:t>representative</a:t>
            </a:r>
            <a:r>
              <a:rPr sz="2400" spc="5" dirty="0">
                <a:solidFill>
                  <a:srgbClr val="FFFFFF"/>
                </a:solidFill>
                <a:latin typeface="Times New Roman"/>
                <a:cs typeface="Times New Roman"/>
              </a:rPr>
              <a:t> </a:t>
            </a:r>
            <a:r>
              <a:rPr sz="2400" dirty="0">
                <a:solidFill>
                  <a:srgbClr val="FFFFFF"/>
                </a:solidFill>
                <a:latin typeface="Times New Roman"/>
                <a:cs typeface="Times New Roman"/>
              </a:rPr>
              <a:t>of</a:t>
            </a:r>
            <a:r>
              <a:rPr sz="2400" spc="-10" dirty="0">
                <a:solidFill>
                  <a:srgbClr val="FFFFFF"/>
                </a:solidFill>
                <a:latin typeface="Times New Roman"/>
                <a:cs typeface="Times New Roman"/>
              </a:rPr>
              <a:t> </a:t>
            </a:r>
            <a:r>
              <a:rPr sz="2400" dirty="0">
                <a:solidFill>
                  <a:srgbClr val="FFFFFF"/>
                </a:solidFill>
                <a:latin typeface="Times New Roman"/>
                <a:cs typeface="Times New Roman"/>
              </a:rPr>
              <a:t>a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deceased </a:t>
            </a:r>
            <a:r>
              <a:rPr sz="2400" dirty="0">
                <a:solidFill>
                  <a:srgbClr val="FFFFFF"/>
                </a:solidFill>
                <a:latin typeface="Times New Roman"/>
                <a:cs typeface="Times New Roman"/>
              </a:rPr>
              <a:t>employed person.</a:t>
            </a:r>
            <a:endParaRPr sz="2400">
              <a:latin typeface="Times New Roman"/>
              <a:cs typeface="Times New Roman"/>
            </a:endParaRPr>
          </a:p>
          <a:p>
            <a:pPr marL="317500" indent="-304800">
              <a:lnSpc>
                <a:spcPct val="100000"/>
              </a:lnSpc>
              <a:spcBef>
                <a:spcPts val="2030"/>
              </a:spcBef>
              <a:buAutoNum type="arabicPeriod" startAt="2"/>
              <a:tabLst>
                <a:tab pos="317500" algn="l"/>
                <a:tab pos="2324735" algn="l"/>
              </a:tabLst>
            </a:pPr>
            <a:r>
              <a:rPr sz="2400" b="1" u="heavy" spc="-5" dirty="0">
                <a:solidFill>
                  <a:srgbClr val="FFFFFF"/>
                </a:solidFill>
                <a:uFill>
                  <a:solidFill>
                    <a:srgbClr val="FFFFFF"/>
                  </a:solidFill>
                </a:uFill>
                <a:latin typeface="Times New Roman"/>
                <a:cs typeface="Times New Roman"/>
              </a:rPr>
              <a:t>Employer</a:t>
            </a:r>
            <a:r>
              <a:rPr sz="2400" b="1" u="heavy" spc="10"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[sec	</a:t>
            </a:r>
            <a:r>
              <a:rPr sz="2400" b="1" u="heavy" dirty="0">
                <a:solidFill>
                  <a:srgbClr val="FFFFFF"/>
                </a:solidFill>
                <a:uFill>
                  <a:solidFill>
                    <a:srgbClr val="FFFFFF"/>
                  </a:solidFill>
                </a:uFill>
                <a:latin typeface="Times New Roman"/>
                <a:cs typeface="Times New Roman"/>
              </a:rPr>
              <a:t>2</a:t>
            </a:r>
            <a:r>
              <a:rPr sz="2400" b="1" u="heavy" spc="-35"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(i-a)]</a:t>
            </a:r>
            <a:r>
              <a:rPr sz="2400" b="1" u="heavy" spc="-30" dirty="0">
                <a:solidFill>
                  <a:srgbClr val="FFFFFF"/>
                </a:solidFill>
                <a:uFill>
                  <a:solidFill>
                    <a:srgbClr val="FFFFFF"/>
                  </a:solidFill>
                </a:uFill>
                <a:latin typeface="Times New Roman"/>
                <a:cs typeface="Times New Roman"/>
              </a:rPr>
              <a:t> </a:t>
            </a:r>
            <a:r>
              <a:rPr sz="2400" b="1" u="heavy" dirty="0">
                <a:solidFill>
                  <a:srgbClr val="FFFFFF"/>
                </a:solidFill>
                <a:uFill>
                  <a:solidFill>
                    <a:srgbClr val="FFFFFF"/>
                  </a:solidFill>
                </a:uFill>
                <a:latin typeface="Times New Roman"/>
                <a:cs typeface="Times New Roman"/>
              </a:rPr>
              <a:t>-</a:t>
            </a:r>
            <a:endParaRPr sz="2400">
              <a:latin typeface="Times New Roman"/>
              <a:cs typeface="Times New Roman"/>
            </a:endParaRPr>
          </a:p>
          <a:p>
            <a:pPr marL="525145" marR="5080" indent="-55880">
              <a:lnSpc>
                <a:spcPct val="150000"/>
              </a:lnSpc>
              <a:spcBef>
                <a:spcPts val="600"/>
              </a:spcBef>
            </a:pPr>
            <a:r>
              <a:rPr sz="2400" dirty="0">
                <a:solidFill>
                  <a:srgbClr val="FFFFFF"/>
                </a:solidFill>
                <a:latin typeface="Times New Roman"/>
                <a:cs typeface="Times New Roman"/>
              </a:rPr>
              <a:t>The term </a:t>
            </a:r>
            <a:r>
              <a:rPr sz="2400" spc="-5" dirty="0">
                <a:solidFill>
                  <a:srgbClr val="FFFFFF"/>
                </a:solidFill>
                <a:latin typeface="Times New Roman"/>
                <a:cs typeface="Times New Roman"/>
              </a:rPr>
              <a:t>Employer </a:t>
            </a:r>
            <a:r>
              <a:rPr sz="2400" dirty="0">
                <a:solidFill>
                  <a:srgbClr val="FFFFFF"/>
                </a:solidFill>
                <a:latin typeface="Times New Roman"/>
                <a:cs typeface="Times New Roman"/>
              </a:rPr>
              <a:t>includes the legal </a:t>
            </a:r>
            <a:r>
              <a:rPr sz="2400" spc="-5" dirty="0">
                <a:solidFill>
                  <a:srgbClr val="FFFFFF"/>
                </a:solidFill>
                <a:latin typeface="Times New Roman"/>
                <a:cs typeface="Times New Roman"/>
              </a:rPr>
              <a:t>representative </a:t>
            </a:r>
            <a:r>
              <a:rPr sz="2400" dirty="0">
                <a:solidFill>
                  <a:srgbClr val="FFFFFF"/>
                </a:solidFill>
                <a:latin typeface="Times New Roman"/>
                <a:cs typeface="Times New Roman"/>
              </a:rPr>
              <a:t>of a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deceased </a:t>
            </a:r>
            <a:r>
              <a:rPr sz="2400" dirty="0">
                <a:solidFill>
                  <a:srgbClr val="FFFFFF"/>
                </a:solidFill>
                <a:latin typeface="Times New Roman"/>
                <a:cs typeface="Times New Roman"/>
              </a:rPr>
              <a:t>employer.</a:t>
            </a:r>
            <a:endParaRPr sz="2400">
              <a:latin typeface="Times New Roman"/>
              <a:cs typeface="Times New Roman"/>
            </a:endParaRPr>
          </a:p>
        </p:txBody>
      </p:sp>
      <p:pic>
        <p:nvPicPr>
          <p:cNvPr id="3" name="object 3"/>
          <p:cNvPicPr/>
          <p:nvPr/>
        </p:nvPicPr>
        <p:blipFill>
          <a:blip r:embed="rId2" cstate="print"/>
          <a:stretch>
            <a:fillRect/>
          </a:stretch>
        </p:blipFill>
        <p:spPr>
          <a:xfrm>
            <a:off x="450850" y="146050"/>
            <a:ext cx="8242300" cy="12319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62890"/>
            <a:ext cx="3280410" cy="421640"/>
          </a:xfrm>
          <a:prstGeom prst="rect">
            <a:avLst/>
          </a:prstGeom>
        </p:spPr>
        <p:txBody>
          <a:bodyPr vert="horz" wrap="square" lIns="0" tIns="12700" rIns="0" bIns="0" rtlCol="0">
            <a:spAutoFit/>
          </a:bodyPr>
          <a:lstStyle/>
          <a:p>
            <a:pPr marL="12700">
              <a:lnSpc>
                <a:spcPct val="100000"/>
              </a:lnSpc>
              <a:spcBef>
                <a:spcPts val="100"/>
              </a:spcBef>
              <a:tabLst>
                <a:tab pos="2221865" algn="l"/>
              </a:tabLst>
            </a:pPr>
            <a:r>
              <a:rPr sz="2600" b="1" dirty="0">
                <a:latin typeface="Times New Roman"/>
                <a:cs typeface="Times New Roman"/>
              </a:rPr>
              <a:t>3. </a:t>
            </a:r>
            <a:r>
              <a:rPr sz="2600" b="1" u="heavy" dirty="0">
                <a:uFill>
                  <a:solidFill>
                    <a:srgbClr val="FFFFFF"/>
                  </a:solidFill>
                </a:uFill>
                <a:latin typeface="Times New Roman"/>
                <a:cs typeface="Times New Roman"/>
              </a:rPr>
              <a:t>Factory</a:t>
            </a:r>
            <a:r>
              <a:rPr sz="2600" b="1" u="heavy" spc="5" dirty="0">
                <a:uFill>
                  <a:solidFill>
                    <a:srgbClr val="FFFFFF"/>
                  </a:solidFill>
                </a:uFill>
                <a:latin typeface="Times New Roman"/>
                <a:cs typeface="Times New Roman"/>
              </a:rPr>
              <a:t> </a:t>
            </a:r>
            <a:r>
              <a:rPr sz="2600" b="1" u="heavy" spc="-5" dirty="0">
                <a:uFill>
                  <a:solidFill>
                    <a:srgbClr val="FFFFFF"/>
                  </a:solidFill>
                </a:uFill>
                <a:latin typeface="Times New Roman"/>
                <a:cs typeface="Times New Roman"/>
              </a:rPr>
              <a:t>[sec	</a:t>
            </a:r>
            <a:r>
              <a:rPr sz="2600" b="1" u="heavy" dirty="0">
                <a:uFill>
                  <a:solidFill>
                    <a:srgbClr val="FFFFFF"/>
                  </a:solidFill>
                </a:uFill>
                <a:latin typeface="Times New Roman"/>
                <a:cs typeface="Times New Roman"/>
              </a:rPr>
              <a:t>2</a:t>
            </a:r>
            <a:r>
              <a:rPr sz="2600" b="1" u="heavy" spc="-45" dirty="0">
                <a:uFill>
                  <a:solidFill>
                    <a:srgbClr val="FFFFFF"/>
                  </a:solidFill>
                </a:uFill>
                <a:latin typeface="Times New Roman"/>
                <a:cs typeface="Times New Roman"/>
              </a:rPr>
              <a:t> </a:t>
            </a:r>
            <a:r>
              <a:rPr sz="2600" b="1" u="heavy" spc="-5" dirty="0">
                <a:uFill>
                  <a:solidFill>
                    <a:srgbClr val="FFFFFF"/>
                  </a:solidFill>
                </a:uFill>
                <a:latin typeface="Times New Roman"/>
                <a:cs typeface="Times New Roman"/>
              </a:rPr>
              <a:t>(i-</a:t>
            </a:r>
            <a:r>
              <a:rPr sz="2600" b="1" u="heavy" spc="-55" dirty="0">
                <a:uFill>
                  <a:solidFill>
                    <a:srgbClr val="FFFFFF"/>
                  </a:solidFill>
                </a:uFill>
                <a:latin typeface="Times New Roman"/>
                <a:cs typeface="Times New Roman"/>
              </a:rPr>
              <a:t> </a:t>
            </a:r>
            <a:r>
              <a:rPr sz="2600" b="1" u="heavy" dirty="0">
                <a:uFill>
                  <a:solidFill>
                    <a:srgbClr val="FFFFFF"/>
                  </a:solidFill>
                </a:uFill>
                <a:latin typeface="Times New Roman"/>
                <a:cs typeface="Times New Roman"/>
              </a:rPr>
              <a:t>b)]</a:t>
            </a:r>
            <a:endParaRPr sz="2600">
              <a:latin typeface="Times New Roman"/>
              <a:cs typeface="Times New Roman"/>
            </a:endParaRPr>
          </a:p>
        </p:txBody>
      </p:sp>
      <p:sp>
        <p:nvSpPr>
          <p:cNvPr id="3" name="object 3"/>
          <p:cNvSpPr/>
          <p:nvPr/>
        </p:nvSpPr>
        <p:spPr>
          <a:xfrm>
            <a:off x="548640" y="1078230"/>
            <a:ext cx="76200" cy="0"/>
          </a:xfrm>
          <a:custGeom>
            <a:avLst/>
            <a:gdLst/>
            <a:ahLst/>
            <a:cxnLst/>
            <a:rect l="l" t="t" r="r" b="b"/>
            <a:pathLst>
              <a:path w="76200">
                <a:moveTo>
                  <a:pt x="0" y="0"/>
                </a:moveTo>
                <a:lnTo>
                  <a:pt x="76200" y="0"/>
                </a:lnTo>
              </a:path>
            </a:pathLst>
          </a:custGeom>
          <a:ln w="16510">
            <a:solidFill>
              <a:srgbClr val="FFFFFF"/>
            </a:solidFill>
          </a:ln>
        </p:spPr>
        <p:txBody>
          <a:bodyPr wrap="square" lIns="0" tIns="0" rIns="0" bIns="0" rtlCol="0"/>
          <a:lstStyle/>
          <a:p>
            <a:endParaRPr/>
          </a:p>
        </p:txBody>
      </p:sp>
      <p:sp>
        <p:nvSpPr>
          <p:cNvPr id="4" name="object 4"/>
          <p:cNvSpPr txBox="1"/>
          <p:nvPr/>
        </p:nvSpPr>
        <p:spPr>
          <a:xfrm>
            <a:off x="535940" y="1099820"/>
            <a:ext cx="8070850" cy="5450840"/>
          </a:xfrm>
          <a:prstGeom prst="rect">
            <a:avLst/>
          </a:prstGeom>
        </p:spPr>
        <p:txBody>
          <a:bodyPr vert="horz" wrap="square" lIns="0" tIns="88900" rIns="0" bIns="0" rtlCol="0">
            <a:spAutoFit/>
          </a:bodyPr>
          <a:lstStyle/>
          <a:p>
            <a:pPr marL="12700" algn="just">
              <a:lnSpc>
                <a:spcPct val="100000"/>
              </a:lnSpc>
              <a:spcBef>
                <a:spcPts val="700"/>
              </a:spcBef>
            </a:pPr>
            <a:r>
              <a:rPr sz="2400" dirty="0">
                <a:solidFill>
                  <a:srgbClr val="FFFFFF"/>
                </a:solidFill>
                <a:latin typeface="Times New Roman"/>
                <a:cs typeface="Times New Roman"/>
              </a:rPr>
              <a:t>“Factory"</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means</a:t>
            </a:r>
            <a:r>
              <a:rPr sz="2400" spc="-10" dirty="0">
                <a:solidFill>
                  <a:srgbClr val="FFFFFF"/>
                </a:solidFill>
                <a:latin typeface="Times New Roman"/>
                <a:cs typeface="Times New Roman"/>
              </a:rPr>
              <a:t> </a:t>
            </a:r>
            <a:r>
              <a:rPr sz="2400" dirty="0">
                <a:solidFill>
                  <a:srgbClr val="FFFFFF"/>
                </a:solidFill>
                <a:latin typeface="Times New Roman"/>
                <a:cs typeface="Times New Roman"/>
              </a:rPr>
              <a:t>any</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premises </a:t>
            </a:r>
            <a:r>
              <a:rPr sz="2400" dirty="0">
                <a:solidFill>
                  <a:srgbClr val="FFFFFF"/>
                </a:solidFill>
                <a:latin typeface="Times New Roman"/>
                <a:cs typeface="Times New Roman"/>
              </a:rPr>
              <a:t>including the</a:t>
            </a:r>
            <a:r>
              <a:rPr sz="2400" spc="-5" dirty="0">
                <a:solidFill>
                  <a:srgbClr val="FFFFFF"/>
                </a:solidFill>
                <a:latin typeface="Times New Roman"/>
                <a:cs typeface="Times New Roman"/>
              </a:rPr>
              <a:t> </a:t>
            </a:r>
            <a:r>
              <a:rPr sz="2400" dirty="0">
                <a:solidFill>
                  <a:srgbClr val="FFFFFF"/>
                </a:solidFill>
                <a:latin typeface="Times New Roman"/>
                <a:cs typeface="Times New Roman"/>
              </a:rPr>
              <a:t>precincts</a:t>
            </a:r>
            <a:r>
              <a:rPr sz="2400" spc="-5" dirty="0">
                <a:solidFill>
                  <a:srgbClr val="FFFFFF"/>
                </a:solidFill>
                <a:latin typeface="Times New Roman"/>
                <a:cs typeface="Times New Roman"/>
              </a:rPr>
              <a:t> thereof-</a:t>
            </a:r>
            <a:endParaRPr sz="2400">
              <a:latin typeface="Times New Roman"/>
              <a:cs typeface="Times New Roman"/>
            </a:endParaRPr>
          </a:p>
          <a:p>
            <a:pPr marL="283845" marR="5080" indent="-271780" algn="just">
              <a:lnSpc>
                <a:spcPct val="100000"/>
              </a:lnSpc>
              <a:spcBef>
                <a:spcPts val="600"/>
              </a:spcBef>
              <a:buAutoNum type="romanLcParenBoth"/>
              <a:tabLst>
                <a:tab pos="378460" algn="l"/>
              </a:tabLst>
            </a:pPr>
            <a:r>
              <a:rPr sz="2400" spc="-5" dirty="0">
                <a:solidFill>
                  <a:srgbClr val="FFFFFF"/>
                </a:solidFill>
                <a:latin typeface="Times New Roman"/>
                <a:cs typeface="Times New Roman"/>
              </a:rPr>
              <a:t>whereon </a:t>
            </a:r>
            <a:r>
              <a:rPr sz="2400" dirty="0">
                <a:solidFill>
                  <a:srgbClr val="FFFFFF"/>
                </a:solidFill>
                <a:latin typeface="Times New Roman"/>
                <a:cs typeface="Times New Roman"/>
              </a:rPr>
              <a:t>ten or </a:t>
            </a:r>
            <a:r>
              <a:rPr sz="2400" spc="-10" dirty="0">
                <a:solidFill>
                  <a:srgbClr val="FFFFFF"/>
                </a:solidFill>
                <a:latin typeface="Times New Roman"/>
                <a:cs typeface="Times New Roman"/>
              </a:rPr>
              <a:t>more </a:t>
            </a:r>
            <a:r>
              <a:rPr sz="2400" dirty="0">
                <a:solidFill>
                  <a:srgbClr val="FFFFFF"/>
                </a:solidFill>
                <a:latin typeface="Times New Roman"/>
                <a:cs typeface="Times New Roman"/>
              </a:rPr>
              <a:t>workers are working, or </a:t>
            </a:r>
            <a:r>
              <a:rPr sz="2400" spc="-5" dirty="0">
                <a:solidFill>
                  <a:srgbClr val="FFFFFF"/>
                </a:solidFill>
                <a:latin typeface="Times New Roman"/>
                <a:cs typeface="Times New Roman"/>
              </a:rPr>
              <a:t>were </a:t>
            </a:r>
            <a:r>
              <a:rPr sz="2400" dirty="0">
                <a:solidFill>
                  <a:srgbClr val="FFFFFF"/>
                </a:solidFill>
                <a:latin typeface="Times New Roman"/>
                <a:cs typeface="Times New Roman"/>
              </a:rPr>
              <a:t>working on </a:t>
            </a:r>
            <a:r>
              <a:rPr sz="2400" spc="-585" dirty="0">
                <a:solidFill>
                  <a:srgbClr val="FFFFFF"/>
                </a:solidFill>
                <a:latin typeface="Times New Roman"/>
                <a:cs typeface="Times New Roman"/>
              </a:rPr>
              <a:t> </a:t>
            </a:r>
            <a:r>
              <a:rPr sz="2400" dirty="0">
                <a:solidFill>
                  <a:srgbClr val="FFFFFF"/>
                </a:solidFill>
                <a:latin typeface="Times New Roman"/>
                <a:cs typeface="Times New Roman"/>
              </a:rPr>
              <a:t>any day of the preceding </a:t>
            </a:r>
            <a:r>
              <a:rPr sz="2400" spc="-5" dirty="0">
                <a:solidFill>
                  <a:srgbClr val="FFFFFF"/>
                </a:solidFill>
                <a:latin typeface="Times New Roman"/>
                <a:cs typeface="Times New Roman"/>
              </a:rPr>
              <a:t>twelve months, </a:t>
            </a:r>
            <a:r>
              <a:rPr sz="2400" dirty="0">
                <a:solidFill>
                  <a:srgbClr val="FFFFFF"/>
                </a:solidFill>
                <a:latin typeface="Times New Roman"/>
                <a:cs typeface="Times New Roman"/>
              </a:rPr>
              <a:t>and in any part of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which </a:t>
            </a:r>
            <a:r>
              <a:rPr sz="2400" dirty="0">
                <a:solidFill>
                  <a:srgbClr val="FFFFFF"/>
                </a:solidFill>
                <a:latin typeface="Times New Roman"/>
                <a:cs typeface="Times New Roman"/>
              </a:rPr>
              <a:t>a </a:t>
            </a:r>
            <a:r>
              <a:rPr sz="2400" spc="-5" dirty="0">
                <a:solidFill>
                  <a:srgbClr val="FFFFFF"/>
                </a:solidFill>
                <a:latin typeface="Times New Roman"/>
                <a:cs typeface="Times New Roman"/>
              </a:rPr>
              <a:t>manufacturing </a:t>
            </a:r>
            <a:r>
              <a:rPr sz="2400" dirty="0">
                <a:solidFill>
                  <a:srgbClr val="FFFFFF"/>
                </a:solidFill>
                <a:latin typeface="Times New Roman"/>
                <a:cs typeface="Times New Roman"/>
              </a:rPr>
              <a:t>process is </a:t>
            </a:r>
            <a:r>
              <a:rPr sz="2400" spc="-5" dirty="0">
                <a:solidFill>
                  <a:srgbClr val="FFFFFF"/>
                </a:solidFill>
                <a:latin typeface="Times New Roman"/>
                <a:cs typeface="Times New Roman"/>
              </a:rPr>
              <a:t>being </a:t>
            </a:r>
            <a:r>
              <a:rPr sz="2400" dirty="0">
                <a:solidFill>
                  <a:srgbClr val="FFFFFF"/>
                </a:solidFill>
                <a:latin typeface="Times New Roman"/>
                <a:cs typeface="Times New Roman"/>
              </a:rPr>
              <a:t>carried on </a:t>
            </a:r>
            <a:r>
              <a:rPr sz="2400" spc="-5" dirty="0">
                <a:solidFill>
                  <a:srgbClr val="FFFFFF"/>
                </a:solidFill>
                <a:latin typeface="Times New Roman"/>
                <a:cs typeface="Times New Roman"/>
              </a:rPr>
              <a:t>with </a:t>
            </a:r>
            <a:r>
              <a:rPr sz="2400" dirty="0">
                <a:solidFill>
                  <a:srgbClr val="FFFFFF"/>
                </a:solidFill>
                <a:latin typeface="Times New Roman"/>
                <a:cs typeface="Times New Roman"/>
              </a:rPr>
              <a:t>the aid </a:t>
            </a:r>
            <a:r>
              <a:rPr sz="2400" spc="5" dirty="0">
                <a:solidFill>
                  <a:srgbClr val="FFFFFF"/>
                </a:solidFill>
                <a:latin typeface="Times New Roman"/>
                <a:cs typeface="Times New Roman"/>
              </a:rPr>
              <a:t> </a:t>
            </a:r>
            <a:r>
              <a:rPr sz="2400" dirty="0">
                <a:solidFill>
                  <a:srgbClr val="FFFFFF"/>
                </a:solidFill>
                <a:latin typeface="Times New Roman"/>
                <a:cs typeface="Times New Roman"/>
              </a:rPr>
              <a:t>of</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power,</a:t>
            </a:r>
            <a:r>
              <a:rPr sz="2400" dirty="0">
                <a:solidFill>
                  <a:srgbClr val="FFFFFF"/>
                </a:solidFill>
                <a:latin typeface="Times New Roman"/>
                <a:cs typeface="Times New Roman"/>
              </a:rPr>
              <a:t> or </a:t>
            </a:r>
            <a:r>
              <a:rPr sz="2400" spc="5" dirty="0">
                <a:solidFill>
                  <a:srgbClr val="FFFFFF"/>
                </a:solidFill>
                <a:latin typeface="Times New Roman"/>
                <a:cs typeface="Times New Roman"/>
              </a:rPr>
              <a:t>is</a:t>
            </a:r>
            <a:r>
              <a:rPr sz="2400" spc="-15" dirty="0">
                <a:solidFill>
                  <a:srgbClr val="FFFFFF"/>
                </a:solidFill>
                <a:latin typeface="Times New Roman"/>
                <a:cs typeface="Times New Roman"/>
              </a:rPr>
              <a:t> </a:t>
            </a:r>
            <a:r>
              <a:rPr sz="2400" dirty="0">
                <a:solidFill>
                  <a:srgbClr val="FFFFFF"/>
                </a:solidFill>
                <a:latin typeface="Times New Roman"/>
                <a:cs typeface="Times New Roman"/>
              </a:rPr>
              <a:t>ordinarily</a:t>
            </a:r>
            <a:r>
              <a:rPr sz="2400" spc="25" dirty="0">
                <a:solidFill>
                  <a:srgbClr val="FFFFFF"/>
                </a:solidFill>
                <a:latin typeface="Times New Roman"/>
                <a:cs typeface="Times New Roman"/>
              </a:rPr>
              <a:t> </a:t>
            </a:r>
            <a:r>
              <a:rPr sz="2400" spc="-5" dirty="0">
                <a:solidFill>
                  <a:srgbClr val="FFFFFF"/>
                </a:solidFill>
                <a:latin typeface="Times New Roman"/>
                <a:cs typeface="Times New Roman"/>
              </a:rPr>
              <a:t>so</a:t>
            </a:r>
            <a:r>
              <a:rPr sz="2400" dirty="0">
                <a:solidFill>
                  <a:srgbClr val="FFFFFF"/>
                </a:solidFill>
                <a:latin typeface="Times New Roman"/>
                <a:cs typeface="Times New Roman"/>
              </a:rPr>
              <a:t> carried</a:t>
            </a:r>
            <a:r>
              <a:rPr sz="2400" spc="-5" dirty="0">
                <a:solidFill>
                  <a:srgbClr val="FFFFFF"/>
                </a:solidFill>
                <a:latin typeface="Times New Roman"/>
                <a:cs typeface="Times New Roman"/>
              </a:rPr>
              <a:t> </a:t>
            </a:r>
            <a:r>
              <a:rPr sz="2400" dirty="0">
                <a:solidFill>
                  <a:srgbClr val="FFFFFF"/>
                </a:solidFill>
                <a:latin typeface="Times New Roman"/>
                <a:cs typeface="Times New Roman"/>
              </a:rPr>
              <a:t>on, or</a:t>
            </a:r>
            <a:endParaRPr sz="2400">
              <a:latin typeface="Times New Roman"/>
              <a:cs typeface="Times New Roman"/>
            </a:endParaRPr>
          </a:p>
          <a:p>
            <a:pPr marL="283845" marR="6985" indent="-271780" algn="just">
              <a:lnSpc>
                <a:spcPct val="100000"/>
              </a:lnSpc>
              <a:spcBef>
                <a:spcPts val="600"/>
              </a:spcBef>
              <a:buAutoNum type="romanLcParenBoth"/>
              <a:tabLst>
                <a:tab pos="567055" algn="l"/>
              </a:tabLst>
            </a:pPr>
            <a:r>
              <a:rPr sz="2400" spc="-5" dirty="0">
                <a:solidFill>
                  <a:srgbClr val="FFFFFF"/>
                </a:solidFill>
                <a:latin typeface="Times New Roman"/>
                <a:cs typeface="Times New Roman"/>
              </a:rPr>
              <a:t>whereon</a:t>
            </a:r>
            <a:r>
              <a:rPr sz="2400" dirty="0">
                <a:solidFill>
                  <a:srgbClr val="FFFFFF"/>
                </a:solidFill>
                <a:latin typeface="Times New Roman"/>
                <a:cs typeface="Times New Roman"/>
              </a:rPr>
              <a:t> </a:t>
            </a:r>
            <a:r>
              <a:rPr sz="2400" spc="-5" dirty="0">
                <a:solidFill>
                  <a:srgbClr val="FFFFFF"/>
                </a:solidFill>
                <a:latin typeface="Times New Roman"/>
                <a:cs typeface="Times New Roman"/>
              </a:rPr>
              <a:t>twenty</a:t>
            </a:r>
            <a:r>
              <a:rPr sz="2400" dirty="0">
                <a:solidFill>
                  <a:srgbClr val="FFFFFF"/>
                </a:solidFill>
                <a:latin typeface="Times New Roman"/>
                <a:cs typeface="Times New Roman"/>
              </a:rPr>
              <a:t> </a:t>
            </a:r>
            <a:r>
              <a:rPr sz="2400" spc="-5" dirty="0">
                <a:solidFill>
                  <a:srgbClr val="FFFFFF"/>
                </a:solidFill>
                <a:latin typeface="Times New Roman"/>
                <a:cs typeface="Times New Roman"/>
              </a:rPr>
              <a:t>or</a:t>
            </a:r>
            <a:r>
              <a:rPr sz="2400" dirty="0">
                <a:solidFill>
                  <a:srgbClr val="FFFFFF"/>
                </a:solidFill>
                <a:latin typeface="Times New Roman"/>
                <a:cs typeface="Times New Roman"/>
              </a:rPr>
              <a:t> </a:t>
            </a:r>
            <a:r>
              <a:rPr sz="2400" spc="-5" dirty="0">
                <a:solidFill>
                  <a:srgbClr val="FFFFFF"/>
                </a:solidFill>
                <a:latin typeface="Times New Roman"/>
                <a:cs typeface="Times New Roman"/>
              </a:rPr>
              <a:t>more</a:t>
            </a:r>
            <a:r>
              <a:rPr sz="2400" dirty="0">
                <a:solidFill>
                  <a:srgbClr val="FFFFFF"/>
                </a:solidFill>
                <a:latin typeface="Times New Roman"/>
                <a:cs typeface="Times New Roman"/>
              </a:rPr>
              <a:t> </a:t>
            </a:r>
            <a:r>
              <a:rPr sz="2400" spc="-5" dirty="0">
                <a:solidFill>
                  <a:srgbClr val="FFFFFF"/>
                </a:solidFill>
                <a:latin typeface="Times New Roman"/>
                <a:cs typeface="Times New Roman"/>
              </a:rPr>
              <a:t>workers</a:t>
            </a:r>
            <a:r>
              <a:rPr sz="2400" dirty="0">
                <a:solidFill>
                  <a:srgbClr val="FFFFFF"/>
                </a:solidFill>
                <a:latin typeface="Times New Roman"/>
                <a:cs typeface="Times New Roman"/>
              </a:rPr>
              <a:t> are</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working,</a:t>
            </a:r>
            <a:r>
              <a:rPr sz="2400" dirty="0">
                <a:solidFill>
                  <a:srgbClr val="FFFFFF"/>
                </a:solidFill>
                <a:latin typeface="Times New Roman"/>
                <a:cs typeface="Times New Roman"/>
              </a:rPr>
              <a:t> or</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were </a:t>
            </a:r>
            <a:r>
              <a:rPr sz="2400" dirty="0">
                <a:solidFill>
                  <a:srgbClr val="FFFFFF"/>
                </a:solidFill>
                <a:latin typeface="Times New Roman"/>
                <a:cs typeface="Times New Roman"/>
              </a:rPr>
              <a:t> </a:t>
            </a:r>
            <a:r>
              <a:rPr sz="2400" spc="-5" dirty="0">
                <a:solidFill>
                  <a:srgbClr val="FFFFFF"/>
                </a:solidFill>
                <a:latin typeface="Times New Roman"/>
                <a:cs typeface="Times New Roman"/>
              </a:rPr>
              <a:t>working</a:t>
            </a:r>
            <a:r>
              <a:rPr sz="2400" spc="400" dirty="0">
                <a:solidFill>
                  <a:srgbClr val="FFFFFF"/>
                </a:solidFill>
                <a:latin typeface="Times New Roman"/>
                <a:cs typeface="Times New Roman"/>
              </a:rPr>
              <a:t> </a:t>
            </a:r>
            <a:r>
              <a:rPr sz="2400" dirty="0">
                <a:solidFill>
                  <a:srgbClr val="FFFFFF"/>
                </a:solidFill>
                <a:latin typeface="Times New Roman"/>
                <a:cs typeface="Times New Roman"/>
              </a:rPr>
              <a:t>on</a:t>
            </a:r>
            <a:r>
              <a:rPr sz="2400" spc="390" dirty="0">
                <a:solidFill>
                  <a:srgbClr val="FFFFFF"/>
                </a:solidFill>
                <a:latin typeface="Times New Roman"/>
                <a:cs typeface="Times New Roman"/>
              </a:rPr>
              <a:t> </a:t>
            </a:r>
            <a:r>
              <a:rPr sz="2400" dirty="0">
                <a:solidFill>
                  <a:srgbClr val="FFFFFF"/>
                </a:solidFill>
                <a:latin typeface="Times New Roman"/>
                <a:cs typeface="Times New Roman"/>
              </a:rPr>
              <a:t>any</a:t>
            </a:r>
            <a:r>
              <a:rPr sz="2400" spc="425" dirty="0">
                <a:solidFill>
                  <a:srgbClr val="FFFFFF"/>
                </a:solidFill>
                <a:latin typeface="Times New Roman"/>
                <a:cs typeface="Times New Roman"/>
              </a:rPr>
              <a:t> </a:t>
            </a:r>
            <a:r>
              <a:rPr sz="2400" dirty="0">
                <a:solidFill>
                  <a:srgbClr val="FFFFFF"/>
                </a:solidFill>
                <a:latin typeface="Times New Roman"/>
                <a:cs typeface="Times New Roman"/>
              </a:rPr>
              <a:t>day</a:t>
            </a:r>
            <a:r>
              <a:rPr sz="2400" spc="409" dirty="0">
                <a:solidFill>
                  <a:srgbClr val="FFFFFF"/>
                </a:solidFill>
                <a:latin typeface="Times New Roman"/>
                <a:cs typeface="Times New Roman"/>
              </a:rPr>
              <a:t> </a:t>
            </a:r>
            <a:r>
              <a:rPr sz="2400" dirty="0">
                <a:solidFill>
                  <a:srgbClr val="FFFFFF"/>
                </a:solidFill>
                <a:latin typeface="Times New Roman"/>
                <a:cs typeface="Times New Roman"/>
              </a:rPr>
              <a:t>of</a:t>
            </a:r>
            <a:r>
              <a:rPr sz="2400" spc="395" dirty="0">
                <a:solidFill>
                  <a:srgbClr val="FFFFFF"/>
                </a:solidFill>
                <a:latin typeface="Times New Roman"/>
                <a:cs typeface="Times New Roman"/>
              </a:rPr>
              <a:t> </a:t>
            </a:r>
            <a:r>
              <a:rPr sz="2400" dirty="0">
                <a:solidFill>
                  <a:srgbClr val="FFFFFF"/>
                </a:solidFill>
                <a:latin typeface="Times New Roman"/>
                <a:cs typeface="Times New Roman"/>
              </a:rPr>
              <a:t>the</a:t>
            </a:r>
            <a:r>
              <a:rPr sz="2400" spc="395" dirty="0">
                <a:solidFill>
                  <a:srgbClr val="FFFFFF"/>
                </a:solidFill>
                <a:latin typeface="Times New Roman"/>
                <a:cs typeface="Times New Roman"/>
              </a:rPr>
              <a:t> </a:t>
            </a:r>
            <a:r>
              <a:rPr sz="2400" dirty="0">
                <a:solidFill>
                  <a:srgbClr val="FFFFFF"/>
                </a:solidFill>
                <a:latin typeface="Times New Roman"/>
                <a:cs typeface="Times New Roman"/>
              </a:rPr>
              <a:t>preceding</a:t>
            </a:r>
            <a:r>
              <a:rPr sz="2400" spc="390" dirty="0">
                <a:solidFill>
                  <a:srgbClr val="FFFFFF"/>
                </a:solidFill>
                <a:latin typeface="Times New Roman"/>
                <a:cs typeface="Times New Roman"/>
              </a:rPr>
              <a:t> </a:t>
            </a:r>
            <a:r>
              <a:rPr sz="2400" spc="-5" dirty="0">
                <a:solidFill>
                  <a:srgbClr val="FFFFFF"/>
                </a:solidFill>
                <a:latin typeface="Times New Roman"/>
                <a:cs typeface="Times New Roman"/>
              </a:rPr>
              <a:t>twelve</a:t>
            </a:r>
            <a:r>
              <a:rPr sz="2400" spc="400" dirty="0">
                <a:solidFill>
                  <a:srgbClr val="FFFFFF"/>
                </a:solidFill>
                <a:latin typeface="Times New Roman"/>
                <a:cs typeface="Times New Roman"/>
              </a:rPr>
              <a:t> </a:t>
            </a:r>
            <a:r>
              <a:rPr sz="2400" spc="-5" dirty="0">
                <a:solidFill>
                  <a:srgbClr val="FFFFFF"/>
                </a:solidFill>
                <a:latin typeface="Times New Roman"/>
                <a:cs typeface="Times New Roman"/>
              </a:rPr>
              <a:t>months,</a:t>
            </a:r>
            <a:r>
              <a:rPr sz="2400" spc="390" dirty="0">
                <a:solidFill>
                  <a:srgbClr val="FFFFFF"/>
                </a:solidFill>
                <a:latin typeface="Times New Roman"/>
                <a:cs typeface="Times New Roman"/>
              </a:rPr>
              <a:t> </a:t>
            </a:r>
            <a:r>
              <a:rPr sz="2400" dirty="0">
                <a:solidFill>
                  <a:srgbClr val="FFFFFF"/>
                </a:solidFill>
                <a:latin typeface="Times New Roman"/>
                <a:cs typeface="Times New Roman"/>
              </a:rPr>
              <a:t>and</a:t>
            </a:r>
            <a:r>
              <a:rPr sz="2400" spc="395" dirty="0">
                <a:solidFill>
                  <a:srgbClr val="FFFFFF"/>
                </a:solidFill>
                <a:latin typeface="Times New Roman"/>
                <a:cs typeface="Times New Roman"/>
              </a:rPr>
              <a:t> </a:t>
            </a:r>
            <a:r>
              <a:rPr sz="2400" spc="5" dirty="0">
                <a:solidFill>
                  <a:srgbClr val="FFFFFF"/>
                </a:solidFill>
                <a:latin typeface="Times New Roman"/>
                <a:cs typeface="Times New Roman"/>
              </a:rPr>
              <a:t>in </a:t>
            </a:r>
            <a:r>
              <a:rPr sz="2400" spc="-590" dirty="0">
                <a:solidFill>
                  <a:srgbClr val="FFFFFF"/>
                </a:solidFill>
                <a:latin typeface="Times New Roman"/>
                <a:cs typeface="Times New Roman"/>
              </a:rPr>
              <a:t> </a:t>
            </a:r>
            <a:r>
              <a:rPr sz="2400" dirty="0">
                <a:solidFill>
                  <a:srgbClr val="FFFFFF"/>
                </a:solidFill>
                <a:latin typeface="Times New Roman"/>
                <a:cs typeface="Times New Roman"/>
              </a:rPr>
              <a:t>any part of </a:t>
            </a:r>
            <a:r>
              <a:rPr sz="2400" spc="-5" dirty="0">
                <a:solidFill>
                  <a:srgbClr val="FFFFFF"/>
                </a:solidFill>
                <a:latin typeface="Times New Roman"/>
                <a:cs typeface="Times New Roman"/>
              </a:rPr>
              <a:t>which </a:t>
            </a:r>
            <a:r>
              <a:rPr sz="2400" dirty="0">
                <a:solidFill>
                  <a:srgbClr val="FFFFFF"/>
                </a:solidFill>
                <a:latin typeface="Times New Roman"/>
                <a:cs typeface="Times New Roman"/>
              </a:rPr>
              <a:t>a </a:t>
            </a:r>
            <a:r>
              <a:rPr sz="2400" spc="-5" dirty="0">
                <a:solidFill>
                  <a:srgbClr val="FFFFFF"/>
                </a:solidFill>
                <a:latin typeface="Times New Roman"/>
                <a:cs typeface="Times New Roman"/>
              </a:rPr>
              <a:t>manufacturing process </a:t>
            </a:r>
            <a:r>
              <a:rPr sz="2400" spc="5" dirty="0">
                <a:solidFill>
                  <a:srgbClr val="FFFFFF"/>
                </a:solidFill>
                <a:latin typeface="Times New Roman"/>
                <a:cs typeface="Times New Roman"/>
              </a:rPr>
              <a:t>is </a:t>
            </a:r>
            <a:r>
              <a:rPr sz="2400" dirty="0">
                <a:solidFill>
                  <a:srgbClr val="FFFFFF"/>
                </a:solidFill>
                <a:latin typeface="Times New Roman"/>
                <a:cs typeface="Times New Roman"/>
              </a:rPr>
              <a:t>being carried on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without </a:t>
            </a:r>
            <a:r>
              <a:rPr sz="2400" dirty="0">
                <a:solidFill>
                  <a:srgbClr val="FFFFFF"/>
                </a:solidFill>
                <a:latin typeface="Times New Roman"/>
                <a:cs typeface="Times New Roman"/>
              </a:rPr>
              <a:t>the aid </a:t>
            </a:r>
            <a:r>
              <a:rPr sz="2400" spc="-5" dirty="0">
                <a:solidFill>
                  <a:srgbClr val="FFFFFF"/>
                </a:solidFill>
                <a:latin typeface="Times New Roman"/>
                <a:cs typeface="Times New Roman"/>
              </a:rPr>
              <a:t>of power, </a:t>
            </a:r>
            <a:r>
              <a:rPr sz="2400" dirty="0">
                <a:solidFill>
                  <a:srgbClr val="FFFFFF"/>
                </a:solidFill>
                <a:latin typeface="Times New Roman"/>
                <a:cs typeface="Times New Roman"/>
              </a:rPr>
              <a:t>or is ordinarily so carried </a:t>
            </a:r>
            <a:r>
              <a:rPr sz="2400" spc="-5" dirty="0">
                <a:solidFill>
                  <a:srgbClr val="FFFFFF"/>
                </a:solidFill>
                <a:latin typeface="Times New Roman"/>
                <a:cs typeface="Times New Roman"/>
              </a:rPr>
              <a:t>on,- </a:t>
            </a:r>
            <a:r>
              <a:rPr sz="2400" dirty="0">
                <a:solidFill>
                  <a:srgbClr val="FFFFFF"/>
                </a:solidFill>
                <a:latin typeface="Times New Roman"/>
                <a:cs typeface="Times New Roman"/>
              </a:rPr>
              <a:t>but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does </a:t>
            </a:r>
            <a:r>
              <a:rPr sz="2400" dirty="0">
                <a:solidFill>
                  <a:srgbClr val="FFFFFF"/>
                </a:solidFill>
                <a:latin typeface="Times New Roman"/>
                <a:cs typeface="Times New Roman"/>
              </a:rPr>
              <a:t>not include a </a:t>
            </a:r>
            <a:r>
              <a:rPr sz="2400" spc="-5" dirty="0">
                <a:solidFill>
                  <a:srgbClr val="FFFFFF"/>
                </a:solidFill>
                <a:latin typeface="Times New Roman"/>
                <a:cs typeface="Times New Roman"/>
              </a:rPr>
              <a:t>mine </a:t>
            </a:r>
            <a:r>
              <a:rPr sz="2400" dirty="0">
                <a:solidFill>
                  <a:srgbClr val="FFFFFF"/>
                </a:solidFill>
                <a:latin typeface="Times New Roman"/>
                <a:cs typeface="Times New Roman"/>
              </a:rPr>
              <a:t>subject to the operation </a:t>
            </a:r>
            <a:r>
              <a:rPr sz="2400" spc="-5" dirty="0">
                <a:solidFill>
                  <a:srgbClr val="FFFFFF"/>
                </a:solidFill>
                <a:latin typeface="Times New Roman"/>
                <a:cs typeface="Times New Roman"/>
              </a:rPr>
              <a:t>of </a:t>
            </a:r>
            <a:r>
              <a:rPr sz="2400" dirty="0">
                <a:solidFill>
                  <a:srgbClr val="FFFFFF"/>
                </a:solidFill>
                <a:latin typeface="Times New Roman"/>
                <a:cs typeface="Times New Roman"/>
              </a:rPr>
              <a:t>the Mines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Act, </a:t>
            </a:r>
            <a:r>
              <a:rPr sz="2400" dirty="0">
                <a:solidFill>
                  <a:srgbClr val="FFFFFF"/>
                </a:solidFill>
                <a:latin typeface="Times New Roman"/>
                <a:cs typeface="Times New Roman"/>
              </a:rPr>
              <a:t>1952 </a:t>
            </a:r>
            <a:r>
              <a:rPr sz="2400" spc="-5" dirty="0">
                <a:solidFill>
                  <a:srgbClr val="FFFFFF"/>
                </a:solidFill>
                <a:latin typeface="Times New Roman"/>
                <a:cs typeface="Times New Roman"/>
              </a:rPr>
              <a:t>(XXXV </a:t>
            </a:r>
            <a:r>
              <a:rPr sz="2400" dirty="0">
                <a:solidFill>
                  <a:srgbClr val="FFFFFF"/>
                </a:solidFill>
                <a:latin typeface="Times New Roman"/>
                <a:cs typeface="Times New Roman"/>
              </a:rPr>
              <a:t>of 1952) or a </a:t>
            </a:r>
            <a:r>
              <a:rPr sz="2400" spc="-5" dirty="0">
                <a:solidFill>
                  <a:srgbClr val="FFFFFF"/>
                </a:solidFill>
                <a:latin typeface="Times New Roman"/>
                <a:cs typeface="Times New Roman"/>
              </a:rPr>
              <a:t>mobile </a:t>
            </a:r>
            <a:r>
              <a:rPr sz="2400" dirty="0">
                <a:solidFill>
                  <a:srgbClr val="FFFFFF"/>
                </a:solidFill>
                <a:latin typeface="Times New Roman"/>
                <a:cs typeface="Times New Roman"/>
              </a:rPr>
              <a:t>unit belonging to the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armed forces </a:t>
            </a:r>
            <a:r>
              <a:rPr sz="2400" dirty="0">
                <a:solidFill>
                  <a:srgbClr val="FFFFFF"/>
                </a:solidFill>
                <a:latin typeface="Times New Roman"/>
                <a:cs typeface="Times New Roman"/>
              </a:rPr>
              <a:t>of the </a:t>
            </a:r>
            <a:r>
              <a:rPr sz="2400" spc="-5" dirty="0">
                <a:solidFill>
                  <a:srgbClr val="FFFFFF"/>
                </a:solidFill>
                <a:latin typeface="Times New Roman"/>
                <a:cs typeface="Times New Roman"/>
              </a:rPr>
              <a:t>Union, </a:t>
            </a:r>
            <a:r>
              <a:rPr sz="2400" dirty="0">
                <a:solidFill>
                  <a:srgbClr val="FFFFFF"/>
                </a:solidFill>
                <a:latin typeface="Times New Roman"/>
                <a:cs typeface="Times New Roman"/>
              </a:rPr>
              <a:t>a </a:t>
            </a:r>
            <a:r>
              <a:rPr sz="2400" spc="-5" dirty="0">
                <a:solidFill>
                  <a:srgbClr val="FFFFFF"/>
                </a:solidFill>
                <a:latin typeface="Times New Roman"/>
                <a:cs typeface="Times New Roman"/>
              </a:rPr>
              <a:t>railway </a:t>
            </a:r>
            <a:r>
              <a:rPr sz="2400" dirty="0">
                <a:solidFill>
                  <a:srgbClr val="FFFFFF"/>
                </a:solidFill>
                <a:latin typeface="Times New Roman"/>
                <a:cs typeface="Times New Roman"/>
              </a:rPr>
              <a:t>running </a:t>
            </a:r>
            <a:r>
              <a:rPr sz="2400" spc="-5" dirty="0">
                <a:solidFill>
                  <a:srgbClr val="FFFFFF"/>
                </a:solidFill>
                <a:latin typeface="Times New Roman"/>
                <a:cs typeface="Times New Roman"/>
              </a:rPr>
              <a:t>shed </a:t>
            </a:r>
            <a:r>
              <a:rPr sz="2400" dirty="0">
                <a:solidFill>
                  <a:srgbClr val="FFFFFF"/>
                </a:solidFill>
                <a:latin typeface="Times New Roman"/>
                <a:cs typeface="Times New Roman"/>
              </a:rPr>
              <a:t>or a hotel, </a:t>
            </a:r>
            <a:r>
              <a:rPr sz="2400" spc="5" dirty="0">
                <a:solidFill>
                  <a:srgbClr val="FFFFFF"/>
                </a:solidFill>
                <a:latin typeface="Times New Roman"/>
                <a:cs typeface="Times New Roman"/>
              </a:rPr>
              <a:t> </a:t>
            </a:r>
            <a:r>
              <a:rPr sz="2400" dirty="0">
                <a:solidFill>
                  <a:srgbClr val="FFFFFF"/>
                </a:solidFill>
                <a:latin typeface="Times New Roman"/>
                <a:cs typeface="Times New Roman"/>
              </a:rPr>
              <a:t>restaurant</a:t>
            </a:r>
            <a:r>
              <a:rPr sz="2400" spc="-5" dirty="0">
                <a:solidFill>
                  <a:srgbClr val="FFFFFF"/>
                </a:solidFill>
                <a:latin typeface="Times New Roman"/>
                <a:cs typeface="Times New Roman"/>
              </a:rPr>
              <a:t> </a:t>
            </a:r>
            <a:r>
              <a:rPr sz="2400" dirty="0">
                <a:solidFill>
                  <a:srgbClr val="FFFFFF"/>
                </a:solidFill>
                <a:latin typeface="Times New Roman"/>
                <a:cs typeface="Times New Roman"/>
              </a:rPr>
              <a:t>or eating place;</a:t>
            </a:r>
            <a:endParaRPr sz="2400">
              <a:latin typeface="Times New Roman"/>
              <a:cs typeface="Times New Roman"/>
            </a:endParaRPr>
          </a:p>
          <a:p>
            <a:pPr marL="12700">
              <a:lnSpc>
                <a:spcPct val="100000"/>
              </a:lnSpc>
              <a:spcBef>
                <a:spcPts val="600"/>
              </a:spcBef>
            </a:pPr>
            <a:r>
              <a:rPr sz="2400" dirty="0">
                <a:solidFill>
                  <a:srgbClr val="FFFFFF"/>
                </a:solidFill>
                <a:latin typeface="Times New Roman"/>
                <a:cs typeface="Times New Roman"/>
              </a:rPr>
              <a:t>.</a:t>
            </a:r>
            <a:endParaRPr sz="24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21970"/>
            <a:ext cx="8068309" cy="5556250"/>
          </a:xfrm>
          <a:prstGeom prst="rect">
            <a:avLst/>
          </a:prstGeom>
        </p:spPr>
        <p:txBody>
          <a:bodyPr vert="horz" wrap="square" lIns="0" tIns="12700" rIns="0" bIns="0" rtlCol="0">
            <a:spAutoFit/>
          </a:bodyPr>
          <a:lstStyle/>
          <a:p>
            <a:pPr marL="12700" algn="just">
              <a:lnSpc>
                <a:spcPct val="100000"/>
              </a:lnSpc>
              <a:spcBef>
                <a:spcPts val="100"/>
              </a:spcBef>
            </a:pPr>
            <a:r>
              <a:rPr sz="2400" b="1" u="heavy" spc="-5" dirty="0">
                <a:solidFill>
                  <a:srgbClr val="FFFFFF"/>
                </a:solidFill>
                <a:uFill>
                  <a:solidFill>
                    <a:srgbClr val="FFFFFF"/>
                  </a:solidFill>
                </a:uFill>
                <a:latin typeface="Times New Roman"/>
                <a:cs typeface="Times New Roman"/>
              </a:rPr>
              <a:t>Explanation</a:t>
            </a:r>
            <a:r>
              <a:rPr sz="2400" b="1" u="heavy" spc="-35"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I.-</a:t>
            </a:r>
            <a:endParaRPr sz="2400">
              <a:latin typeface="Times New Roman"/>
              <a:cs typeface="Times New Roman"/>
            </a:endParaRPr>
          </a:p>
          <a:p>
            <a:pPr marL="283845" marR="5080" indent="92710" algn="just">
              <a:lnSpc>
                <a:spcPct val="150000"/>
              </a:lnSpc>
              <a:spcBef>
                <a:spcPts val="600"/>
              </a:spcBef>
            </a:pPr>
            <a:r>
              <a:rPr sz="2400" spc="-5" dirty="0">
                <a:solidFill>
                  <a:srgbClr val="FFFFFF"/>
                </a:solidFill>
                <a:latin typeface="Times New Roman"/>
                <a:cs typeface="Times New Roman"/>
              </a:rPr>
              <a:t>For computing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number </a:t>
            </a:r>
            <a:r>
              <a:rPr sz="2400" dirty="0">
                <a:solidFill>
                  <a:srgbClr val="FFFFFF"/>
                </a:solidFill>
                <a:latin typeface="Times New Roman"/>
                <a:cs typeface="Times New Roman"/>
              </a:rPr>
              <a:t>of </a:t>
            </a:r>
            <a:r>
              <a:rPr sz="2400" spc="-5" dirty="0">
                <a:solidFill>
                  <a:srgbClr val="FFFFFF"/>
                </a:solidFill>
                <a:latin typeface="Times New Roman"/>
                <a:cs typeface="Times New Roman"/>
              </a:rPr>
              <a:t>workers for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purposes </a:t>
            </a:r>
            <a:r>
              <a:rPr sz="2400" dirty="0">
                <a:solidFill>
                  <a:srgbClr val="FFFFFF"/>
                </a:solidFill>
                <a:latin typeface="Times New Roman"/>
                <a:cs typeface="Times New Roman"/>
              </a:rPr>
              <a:t>of this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clause </a:t>
            </a:r>
            <a:r>
              <a:rPr sz="2400" dirty="0">
                <a:solidFill>
                  <a:srgbClr val="FFFFFF"/>
                </a:solidFill>
                <a:latin typeface="Times New Roman"/>
                <a:cs typeface="Times New Roman"/>
              </a:rPr>
              <a:t>all the </a:t>
            </a:r>
            <a:r>
              <a:rPr sz="2400" spc="-5" dirty="0">
                <a:solidFill>
                  <a:srgbClr val="FFFFFF"/>
                </a:solidFill>
                <a:latin typeface="Times New Roman"/>
                <a:cs typeface="Times New Roman"/>
              </a:rPr>
              <a:t>workers </a:t>
            </a:r>
            <a:r>
              <a:rPr sz="2400" dirty="0">
                <a:solidFill>
                  <a:srgbClr val="FFFFFF"/>
                </a:solidFill>
                <a:latin typeface="Times New Roman"/>
                <a:cs typeface="Times New Roman"/>
              </a:rPr>
              <a:t>in </a:t>
            </a:r>
            <a:r>
              <a:rPr sz="2400" spc="-5" dirty="0">
                <a:solidFill>
                  <a:srgbClr val="FFFFFF"/>
                </a:solidFill>
                <a:latin typeface="Times New Roman"/>
                <a:cs typeface="Times New Roman"/>
              </a:rPr>
              <a:t>different </a:t>
            </a:r>
            <a:r>
              <a:rPr sz="2400" dirty="0">
                <a:solidFill>
                  <a:srgbClr val="FFFFFF"/>
                </a:solidFill>
                <a:latin typeface="Times New Roman"/>
                <a:cs typeface="Times New Roman"/>
              </a:rPr>
              <a:t>groups and </a:t>
            </a:r>
            <a:r>
              <a:rPr sz="2400" spc="5" dirty="0">
                <a:solidFill>
                  <a:srgbClr val="FFFFFF"/>
                </a:solidFill>
                <a:latin typeface="Times New Roman"/>
                <a:cs typeface="Times New Roman"/>
              </a:rPr>
              <a:t>relays in </a:t>
            </a:r>
            <a:r>
              <a:rPr sz="2400" dirty="0">
                <a:solidFill>
                  <a:srgbClr val="FFFFFF"/>
                </a:solidFill>
                <a:latin typeface="Times New Roman"/>
                <a:cs typeface="Times New Roman"/>
              </a:rPr>
              <a:t>a day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shall</a:t>
            </a:r>
            <a:r>
              <a:rPr sz="2400" dirty="0">
                <a:solidFill>
                  <a:srgbClr val="FFFFFF"/>
                </a:solidFill>
                <a:latin typeface="Times New Roman"/>
                <a:cs typeface="Times New Roman"/>
              </a:rPr>
              <a:t> </a:t>
            </a:r>
            <a:r>
              <a:rPr sz="2400" spc="-5" dirty="0">
                <a:solidFill>
                  <a:srgbClr val="FFFFFF"/>
                </a:solidFill>
                <a:latin typeface="Times New Roman"/>
                <a:cs typeface="Times New Roman"/>
              </a:rPr>
              <a:t>be</a:t>
            </a:r>
            <a:r>
              <a:rPr sz="2400" dirty="0">
                <a:solidFill>
                  <a:srgbClr val="FFFFFF"/>
                </a:solidFill>
                <a:latin typeface="Times New Roman"/>
                <a:cs typeface="Times New Roman"/>
              </a:rPr>
              <a:t> taken into</a:t>
            </a:r>
            <a:r>
              <a:rPr sz="2400" spc="-10" dirty="0">
                <a:solidFill>
                  <a:srgbClr val="FFFFFF"/>
                </a:solidFill>
                <a:latin typeface="Times New Roman"/>
                <a:cs typeface="Times New Roman"/>
              </a:rPr>
              <a:t> </a:t>
            </a:r>
            <a:r>
              <a:rPr sz="2400" dirty="0">
                <a:solidFill>
                  <a:srgbClr val="FFFFFF"/>
                </a:solidFill>
                <a:latin typeface="Times New Roman"/>
                <a:cs typeface="Times New Roman"/>
              </a:rPr>
              <a:t>account;</a:t>
            </a:r>
            <a:endParaRPr sz="2400">
              <a:latin typeface="Times New Roman"/>
              <a:cs typeface="Times New Roman"/>
            </a:endParaRPr>
          </a:p>
          <a:p>
            <a:pPr marL="12700" algn="just">
              <a:lnSpc>
                <a:spcPct val="100000"/>
              </a:lnSpc>
              <a:spcBef>
                <a:spcPts val="2040"/>
              </a:spcBef>
            </a:pPr>
            <a:r>
              <a:rPr sz="2400" b="1" u="heavy" spc="-5" dirty="0">
                <a:solidFill>
                  <a:srgbClr val="FFFFFF"/>
                </a:solidFill>
                <a:uFill>
                  <a:solidFill>
                    <a:srgbClr val="FFFFFF"/>
                  </a:solidFill>
                </a:uFill>
                <a:latin typeface="Times New Roman"/>
                <a:cs typeface="Times New Roman"/>
              </a:rPr>
              <a:t>Explanation</a:t>
            </a:r>
            <a:r>
              <a:rPr sz="2400" b="1" u="heavy" spc="-30" dirty="0">
                <a:solidFill>
                  <a:srgbClr val="FFFFFF"/>
                </a:solidFill>
                <a:uFill>
                  <a:solidFill>
                    <a:srgbClr val="FFFFFF"/>
                  </a:solidFill>
                </a:uFill>
                <a:latin typeface="Times New Roman"/>
                <a:cs typeface="Times New Roman"/>
              </a:rPr>
              <a:t> </a:t>
            </a:r>
            <a:r>
              <a:rPr sz="2400" b="1" u="heavy" spc="-5" dirty="0">
                <a:solidFill>
                  <a:srgbClr val="FFFFFF"/>
                </a:solidFill>
                <a:uFill>
                  <a:solidFill>
                    <a:srgbClr val="FFFFFF"/>
                  </a:solidFill>
                </a:uFill>
                <a:latin typeface="Times New Roman"/>
                <a:cs typeface="Times New Roman"/>
              </a:rPr>
              <a:t>II.-</a:t>
            </a:r>
            <a:endParaRPr sz="2400">
              <a:latin typeface="Times New Roman"/>
              <a:cs typeface="Times New Roman"/>
            </a:endParaRPr>
          </a:p>
          <a:p>
            <a:pPr marL="283845" marR="6350" indent="-16510" algn="just">
              <a:lnSpc>
                <a:spcPct val="150000"/>
              </a:lnSpc>
              <a:spcBef>
                <a:spcPts val="590"/>
              </a:spcBef>
            </a:pPr>
            <a:r>
              <a:rPr sz="2400" spc="-5" dirty="0">
                <a:solidFill>
                  <a:srgbClr val="FFFFFF"/>
                </a:solidFill>
                <a:latin typeface="Times New Roman"/>
                <a:cs typeface="Times New Roman"/>
              </a:rPr>
              <a:t>For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purposes </a:t>
            </a:r>
            <a:r>
              <a:rPr sz="2400" dirty="0">
                <a:solidFill>
                  <a:srgbClr val="FFFFFF"/>
                </a:solidFill>
                <a:latin typeface="Times New Roman"/>
                <a:cs typeface="Times New Roman"/>
              </a:rPr>
              <a:t>of this </a:t>
            </a:r>
            <a:r>
              <a:rPr sz="2400" spc="-5" dirty="0">
                <a:solidFill>
                  <a:srgbClr val="FFFFFF"/>
                </a:solidFill>
                <a:latin typeface="Times New Roman"/>
                <a:cs typeface="Times New Roman"/>
              </a:rPr>
              <a:t>clause,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mere fact </a:t>
            </a:r>
            <a:r>
              <a:rPr sz="2400" dirty="0">
                <a:solidFill>
                  <a:srgbClr val="FFFFFF"/>
                </a:solidFill>
                <a:latin typeface="Times New Roman"/>
                <a:cs typeface="Times New Roman"/>
              </a:rPr>
              <a:t>that an </a:t>
            </a:r>
            <a:r>
              <a:rPr sz="2400" spc="-5" dirty="0">
                <a:solidFill>
                  <a:srgbClr val="FFFFFF"/>
                </a:solidFill>
                <a:latin typeface="Times New Roman"/>
                <a:cs typeface="Times New Roman"/>
              </a:rPr>
              <a:t>Electronic </a:t>
            </a:r>
            <a:r>
              <a:rPr sz="2400" dirty="0">
                <a:solidFill>
                  <a:srgbClr val="FFFFFF"/>
                </a:solidFill>
                <a:latin typeface="Times New Roman"/>
                <a:cs typeface="Times New Roman"/>
              </a:rPr>
              <a:t> </a:t>
            </a:r>
            <a:r>
              <a:rPr sz="2400" spc="-5" dirty="0">
                <a:solidFill>
                  <a:srgbClr val="FFFFFF"/>
                </a:solidFill>
                <a:latin typeface="Times New Roman"/>
                <a:cs typeface="Times New Roman"/>
              </a:rPr>
              <a:t>Data Processing Unit </a:t>
            </a:r>
            <a:r>
              <a:rPr sz="2400" dirty="0">
                <a:solidFill>
                  <a:srgbClr val="FFFFFF"/>
                </a:solidFill>
                <a:latin typeface="Times New Roman"/>
                <a:cs typeface="Times New Roman"/>
              </a:rPr>
              <a:t>or a </a:t>
            </a:r>
            <a:r>
              <a:rPr sz="2400" spc="-5" dirty="0">
                <a:solidFill>
                  <a:srgbClr val="FFFFFF"/>
                </a:solidFill>
                <a:latin typeface="Times New Roman"/>
                <a:cs typeface="Times New Roman"/>
              </a:rPr>
              <a:t>Computer Unit </a:t>
            </a:r>
            <a:r>
              <a:rPr sz="2400" dirty="0">
                <a:solidFill>
                  <a:srgbClr val="FFFFFF"/>
                </a:solidFill>
                <a:latin typeface="Times New Roman"/>
                <a:cs typeface="Times New Roman"/>
              </a:rPr>
              <a:t>is installed in any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premises </a:t>
            </a:r>
            <a:r>
              <a:rPr sz="2400" dirty="0">
                <a:solidFill>
                  <a:srgbClr val="FFFFFF"/>
                </a:solidFill>
                <a:latin typeface="Times New Roman"/>
                <a:cs typeface="Times New Roman"/>
              </a:rPr>
              <a:t>or part </a:t>
            </a:r>
            <a:r>
              <a:rPr sz="2400" spc="-5" dirty="0">
                <a:solidFill>
                  <a:srgbClr val="FFFFFF"/>
                </a:solidFill>
                <a:latin typeface="Times New Roman"/>
                <a:cs typeface="Times New Roman"/>
              </a:rPr>
              <a:t>thereof, </a:t>
            </a:r>
            <a:r>
              <a:rPr sz="2400" dirty="0">
                <a:solidFill>
                  <a:srgbClr val="FFFFFF"/>
                </a:solidFill>
                <a:latin typeface="Times New Roman"/>
                <a:cs typeface="Times New Roman"/>
              </a:rPr>
              <a:t>shall not be </a:t>
            </a:r>
            <a:r>
              <a:rPr sz="2400" spc="-5" dirty="0">
                <a:solidFill>
                  <a:srgbClr val="FFFFFF"/>
                </a:solidFill>
                <a:latin typeface="Times New Roman"/>
                <a:cs typeface="Times New Roman"/>
              </a:rPr>
              <a:t>construed </a:t>
            </a:r>
            <a:r>
              <a:rPr sz="2400" dirty="0">
                <a:solidFill>
                  <a:srgbClr val="FFFFFF"/>
                </a:solidFill>
                <a:latin typeface="Times New Roman"/>
                <a:cs typeface="Times New Roman"/>
              </a:rPr>
              <a:t>to </a:t>
            </a:r>
            <a:r>
              <a:rPr sz="2400" spc="-10" dirty="0">
                <a:solidFill>
                  <a:srgbClr val="FFFFFF"/>
                </a:solidFill>
                <a:latin typeface="Times New Roman"/>
                <a:cs typeface="Times New Roman"/>
              </a:rPr>
              <a:t>make </a:t>
            </a:r>
            <a:r>
              <a:rPr sz="2400" dirty="0">
                <a:solidFill>
                  <a:srgbClr val="FFFFFF"/>
                </a:solidFill>
                <a:latin typeface="Times New Roman"/>
                <a:cs typeface="Times New Roman"/>
              </a:rPr>
              <a:t>it a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factory </a:t>
            </a:r>
            <a:r>
              <a:rPr sz="2400" dirty="0">
                <a:solidFill>
                  <a:srgbClr val="FFFFFF"/>
                </a:solidFill>
                <a:latin typeface="Times New Roman"/>
                <a:cs typeface="Times New Roman"/>
              </a:rPr>
              <a:t>if no </a:t>
            </a:r>
            <a:r>
              <a:rPr sz="2400" spc="-5" dirty="0">
                <a:solidFill>
                  <a:srgbClr val="FFFFFF"/>
                </a:solidFill>
                <a:latin typeface="Times New Roman"/>
                <a:cs typeface="Times New Roman"/>
              </a:rPr>
              <a:t>manufacturing </a:t>
            </a:r>
            <a:r>
              <a:rPr sz="2400" dirty="0">
                <a:solidFill>
                  <a:srgbClr val="FFFFFF"/>
                </a:solidFill>
                <a:latin typeface="Times New Roman"/>
                <a:cs typeface="Times New Roman"/>
              </a:rPr>
              <a:t>process is being carried on in </a:t>
            </a:r>
            <a:r>
              <a:rPr sz="2400" spc="-5" dirty="0">
                <a:solidFill>
                  <a:srgbClr val="FFFFFF"/>
                </a:solidFill>
                <a:latin typeface="Times New Roman"/>
                <a:cs typeface="Times New Roman"/>
              </a:rPr>
              <a:t>such </a:t>
            </a:r>
            <a:r>
              <a:rPr sz="2400" dirty="0">
                <a:solidFill>
                  <a:srgbClr val="FFFFFF"/>
                </a:solidFill>
                <a:latin typeface="Times New Roman"/>
                <a:cs typeface="Times New Roman"/>
              </a:rPr>
              <a:t> </a:t>
            </a:r>
            <a:r>
              <a:rPr sz="2400" spc="-5" dirty="0">
                <a:solidFill>
                  <a:srgbClr val="FFFFFF"/>
                </a:solidFill>
                <a:latin typeface="Times New Roman"/>
                <a:cs typeface="Times New Roman"/>
              </a:rPr>
              <a:t>premises </a:t>
            </a:r>
            <a:r>
              <a:rPr sz="2400" dirty="0">
                <a:solidFill>
                  <a:srgbClr val="FFFFFF"/>
                </a:solidFill>
                <a:latin typeface="Times New Roman"/>
                <a:cs typeface="Times New Roman"/>
              </a:rPr>
              <a:t>or part </a:t>
            </a:r>
            <a:r>
              <a:rPr sz="2400" spc="-5" dirty="0">
                <a:solidFill>
                  <a:srgbClr val="FFFFFF"/>
                </a:solidFill>
                <a:latin typeface="Times New Roman"/>
                <a:cs typeface="Times New Roman"/>
              </a:rPr>
              <a:t>thereof.</a:t>
            </a:r>
            <a:endParaRPr sz="240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TotalTime>
  <Words>2942</Words>
  <Application>Microsoft Office PowerPoint</Application>
  <PresentationFormat>On-screen Show (4:3)</PresentationFormat>
  <Paragraphs>183</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 Narrow</vt:lpstr>
      <vt:lpstr>Calibri</vt:lpstr>
      <vt:lpstr>Constantia</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Factory [sec 2 (i- b)]</vt:lpstr>
      <vt:lpstr>PowerPoint Presentation</vt:lpstr>
      <vt:lpstr>4. Industrial and other establishment [sec. 2 (ii)] -</vt:lpstr>
      <vt:lpstr>PowerPoint Presentation</vt:lpstr>
      <vt:lpstr>5.“Wages" [sec 2 (iv)] –</vt:lpstr>
      <vt:lpstr>PowerPoint Presentation</vt:lpstr>
      <vt:lpstr>PowerPoint Presentation</vt:lpstr>
      <vt:lpstr>PowerPoint Presentation</vt:lpstr>
      <vt:lpstr>PowerPoint Presentation</vt:lpstr>
      <vt:lpstr>According to Sec 4 of the Act a Wage Period must not  exceed one month.</vt:lpstr>
      <vt:lpstr>PowerPoint Presentation</vt:lpstr>
      <vt:lpstr>B) Wages in case of Termination of Employment –</vt:lpstr>
      <vt:lpstr>PowerPoint Presentation</vt:lpstr>
      <vt:lpstr>PowerPoint Presentation</vt:lpstr>
      <vt:lpstr>PowerPoint Presentation</vt:lpstr>
      <vt:lpstr>Deduction made by the employer must be made according  to this Act only and this are as follows:</vt:lpstr>
      <vt:lpstr>1 . A) Fine (Section 8) –</vt:lpstr>
      <vt:lpstr>PowerPoint Presentation</vt:lpstr>
      <vt:lpstr>PowerPoint Presentation</vt:lpstr>
      <vt:lpstr>PowerPoint Presentation</vt:lpstr>
      <vt:lpstr>PowerPoint Presentation</vt:lpstr>
      <vt:lpstr>PowerPoint Presentation</vt:lpstr>
      <vt:lpstr>PowerPoint Presentation</vt:lpstr>
      <vt:lpstr>Income tax payable by the employed person can be  deducted from wages to him by the employer and amount  is recovered in 12 months employment.</vt:lpstr>
      <vt:lpstr>Deduction for payments to co-operative societies of  advance from any provident fund which is recognized by  Provident Fund Act 1925 or approved by the State Govt. This is subject to the conditions approved by the State  Govt.</vt:lpstr>
      <vt:lpstr>PowerPoint Presentation</vt:lpstr>
      <vt:lpstr>2. Any saving scheme of post office</vt:lpstr>
      <vt:lpstr>PowerPoint Presentation</vt:lpstr>
      <vt:lpstr>o) Losses on account of rebate and refund incorrectly  granted by the employed person such losses attributed to  his neglect or default.</vt:lpstr>
      <vt:lpstr>1. In case where such deductions are wholly or partly made  for payment to co –operative societies 75% of such wages  and</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Shweta Lalwani</cp:lastModifiedBy>
  <cp:revision>3</cp:revision>
  <dcterms:created xsi:type="dcterms:W3CDTF">2021-06-17T05:30:10Z</dcterms:created>
  <dcterms:modified xsi:type="dcterms:W3CDTF">2021-06-17T05:58:03Z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2016-11-29T00:00:00Z</vt:filetime>
  </property>
  <property fmtid="{D5CDD505-2E9C-101B-9397-08002B2CF9AE}" pid="3" name="Creator">
    <vt:lpwstr>pdftk 1.44 - www.pdftk.com</vt:lpwstr>
  </property>
  <property fmtid="{D5CDD505-2E9C-101B-9397-08002B2CF9AE}" pid="4" name="LastSaved">
    <vt:filetime>2021-06-17T00:00:00Z</vt:filetime>
  </property>
</Properties>
</file>