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11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160020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16002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83054" y="297306"/>
            <a:ext cx="9025890" cy="1183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804161"/>
            <a:ext cx="10358120" cy="23609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9410" y="2819400"/>
            <a:ext cx="6893179" cy="43056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095375" algn="ctr">
              <a:lnSpc>
                <a:spcPct val="124600"/>
              </a:lnSpc>
              <a:spcBef>
                <a:spcPts val="95"/>
              </a:spcBef>
            </a:pPr>
            <a:r>
              <a:rPr sz="2400" spc="-30" dirty="0">
                <a:solidFill>
                  <a:srgbClr val="FFFFFF"/>
                </a:solidFill>
              </a:rPr>
              <a:t>NEGOTIATING</a:t>
            </a:r>
            <a:r>
              <a:rPr sz="2400" spc="-110" dirty="0">
                <a:solidFill>
                  <a:srgbClr val="FFFFFF"/>
                </a:solidFill>
              </a:rPr>
              <a:t> </a:t>
            </a:r>
            <a:r>
              <a:rPr sz="2400" spc="-5" dirty="0">
                <a:solidFill>
                  <a:srgbClr val="FFFFFF"/>
                </a:solidFill>
              </a:rPr>
              <a:t>ACROSS</a:t>
            </a:r>
            <a:r>
              <a:rPr sz="2400" spc="15" dirty="0">
                <a:solidFill>
                  <a:srgbClr val="FFFFFF"/>
                </a:solidFill>
              </a:rPr>
              <a:t> </a:t>
            </a:r>
            <a:r>
              <a:rPr sz="2400" spc="-35" dirty="0">
                <a:solidFill>
                  <a:srgbClr val="FFFFFF"/>
                </a:solidFill>
              </a:rPr>
              <a:t>CULTURES</a:t>
            </a:r>
            <a:endParaRPr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339978"/>
            <a:ext cx="10549255" cy="5598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Concern</a:t>
            </a:r>
            <a:r>
              <a:rPr sz="2600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with</a:t>
            </a:r>
            <a:r>
              <a:rPr sz="26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Protocol</a:t>
            </a:r>
            <a:r>
              <a:rPr sz="2600" dirty="0">
                <a:latin typeface="Times New Roman"/>
                <a:cs typeface="Times New Roman"/>
              </a:rPr>
              <a:t>:</a:t>
            </a:r>
            <a:endParaRPr sz="2600">
              <a:latin typeface="Times New Roman"/>
              <a:cs typeface="Times New Roman"/>
            </a:endParaRPr>
          </a:p>
          <a:p>
            <a:pPr marL="425450">
              <a:lnSpc>
                <a:spcPts val="2650"/>
              </a:lnSpc>
              <a:spcBef>
                <a:spcPts val="60"/>
              </a:spcBef>
            </a:pPr>
            <a:r>
              <a:rPr sz="2600" dirty="0">
                <a:latin typeface="Times New Roman"/>
                <a:cs typeface="Times New Roman"/>
              </a:rPr>
              <a:t>Negotiators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from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some </a:t>
            </a:r>
            <a:r>
              <a:rPr sz="2600" dirty="0">
                <a:latin typeface="Times New Roman"/>
                <a:cs typeface="Times New Roman"/>
              </a:rPr>
              <a:t>cultures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are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formal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&amp; expect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good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manners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&amp;</a:t>
            </a:r>
            <a:endParaRPr sz="2600">
              <a:latin typeface="Times New Roman"/>
              <a:cs typeface="Times New Roman"/>
            </a:endParaRPr>
          </a:p>
          <a:p>
            <a:pPr marL="241300" marR="5080">
              <a:lnSpc>
                <a:spcPct val="70000"/>
              </a:lnSpc>
              <a:spcBef>
                <a:spcPts val="470"/>
              </a:spcBef>
            </a:pPr>
            <a:r>
              <a:rPr sz="2600" dirty="0">
                <a:latin typeface="Times New Roman"/>
                <a:cs typeface="Times New Roman"/>
              </a:rPr>
              <a:t>conduct. </a:t>
            </a:r>
            <a:r>
              <a:rPr sz="2600" spc="-5" dirty="0">
                <a:latin typeface="Times New Roman"/>
                <a:cs typeface="Times New Roman"/>
              </a:rPr>
              <a:t>Importance </a:t>
            </a:r>
            <a:r>
              <a:rPr sz="2600" dirty="0">
                <a:latin typeface="Times New Roman"/>
                <a:cs typeface="Times New Roman"/>
              </a:rPr>
              <a:t>is given to </a:t>
            </a:r>
            <a:r>
              <a:rPr sz="2600" spc="-5" dirty="0">
                <a:latin typeface="Times New Roman"/>
                <a:cs typeface="Times New Roman"/>
              </a:rPr>
              <a:t>formal </a:t>
            </a:r>
            <a:r>
              <a:rPr sz="2600" dirty="0">
                <a:latin typeface="Times New Roman"/>
                <a:cs typeface="Times New Roman"/>
              </a:rPr>
              <a:t>introductions, </a:t>
            </a:r>
            <a:r>
              <a:rPr sz="2600" spc="-5" dirty="0">
                <a:latin typeface="Times New Roman"/>
                <a:cs typeface="Times New Roman"/>
              </a:rPr>
              <a:t>presentation </a:t>
            </a:r>
            <a:r>
              <a:rPr sz="2600" dirty="0">
                <a:latin typeface="Times New Roman"/>
                <a:cs typeface="Times New Roman"/>
              </a:rPr>
              <a:t>of business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cards,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exchange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 gifts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etc.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Significance</a:t>
            </a:r>
            <a:r>
              <a:rPr sz="2600" u="heavy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6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type</a:t>
            </a:r>
            <a:r>
              <a:rPr sz="2600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6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issue</a:t>
            </a:r>
            <a:r>
              <a:rPr sz="2600" dirty="0">
                <a:latin typeface="Times New Roman"/>
                <a:cs typeface="Times New Roman"/>
              </a:rPr>
              <a:t>:</a:t>
            </a:r>
            <a:endParaRPr sz="2600">
              <a:latin typeface="Times New Roman"/>
              <a:cs typeface="Times New Roman"/>
            </a:endParaRPr>
          </a:p>
          <a:p>
            <a:pPr marL="425450" marR="725170">
              <a:lnSpc>
                <a:spcPts val="3180"/>
              </a:lnSpc>
              <a:spcBef>
                <a:spcPts val="114"/>
              </a:spcBef>
            </a:pPr>
            <a:r>
              <a:rPr sz="2600" spc="-5" dirty="0">
                <a:latin typeface="Times New Roman"/>
                <a:cs typeface="Times New Roman"/>
              </a:rPr>
              <a:t>Issues can </a:t>
            </a:r>
            <a:r>
              <a:rPr sz="2600" dirty="0">
                <a:latin typeface="Times New Roman"/>
                <a:cs typeface="Times New Roman"/>
              </a:rPr>
              <a:t>be: substantive or </a:t>
            </a:r>
            <a:r>
              <a:rPr sz="2600" spc="-5" dirty="0">
                <a:latin typeface="Times New Roman"/>
                <a:cs typeface="Times New Roman"/>
              </a:rPr>
              <a:t>task-related </a:t>
            </a:r>
            <a:r>
              <a:rPr sz="2600" dirty="0">
                <a:latin typeface="Times New Roman"/>
                <a:cs typeface="Times New Roman"/>
              </a:rPr>
              <a:t>and relationship-based. 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Substantive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issues</a:t>
            </a:r>
            <a:r>
              <a:rPr sz="2600" dirty="0">
                <a:latin typeface="Times New Roman"/>
                <a:cs typeface="Times New Roman"/>
              </a:rPr>
              <a:t> deal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with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use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resources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such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as </a:t>
            </a:r>
            <a:r>
              <a:rPr sz="2600" spc="-5" dirty="0">
                <a:latin typeface="Times New Roman"/>
                <a:cs typeface="Times New Roman"/>
              </a:rPr>
              <a:t>space,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30" dirty="0">
                <a:latin typeface="Times New Roman"/>
                <a:cs typeface="Times New Roman"/>
              </a:rPr>
              <a:t>money,</a:t>
            </a:r>
            <a:endParaRPr sz="2600">
              <a:latin typeface="Times New Roman"/>
              <a:cs typeface="Times New Roman"/>
            </a:endParaRPr>
          </a:p>
          <a:p>
            <a:pPr marL="241300">
              <a:lnSpc>
                <a:spcPts val="1600"/>
              </a:lnSpc>
            </a:pPr>
            <a:r>
              <a:rPr sz="2600" spc="-20" dirty="0">
                <a:latin typeface="Times New Roman"/>
                <a:cs typeface="Times New Roman"/>
              </a:rPr>
              <a:t>property,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power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and</a:t>
            </a:r>
            <a:r>
              <a:rPr sz="2600" spc="-5" dirty="0">
                <a:latin typeface="Times New Roman"/>
                <a:cs typeface="Times New Roman"/>
              </a:rPr>
              <a:t> prestige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whereas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Relationship-based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issues </a:t>
            </a:r>
            <a:r>
              <a:rPr sz="2600" dirty="0">
                <a:latin typeface="Times New Roman"/>
                <a:cs typeface="Times New Roman"/>
              </a:rPr>
              <a:t>deal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with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the</a:t>
            </a:r>
            <a:endParaRPr sz="2600">
              <a:latin typeface="Times New Roman"/>
              <a:cs typeface="Times New Roman"/>
            </a:endParaRPr>
          </a:p>
          <a:p>
            <a:pPr marL="241300">
              <a:lnSpc>
                <a:spcPts val="2655"/>
              </a:lnSpc>
            </a:pPr>
            <a:r>
              <a:rPr sz="2600" spc="-5" dirty="0">
                <a:latin typeface="Times New Roman"/>
                <a:cs typeface="Times New Roman"/>
              </a:rPr>
              <a:t>maintaining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on-going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relationship.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Complexity</a:t>
            </a:r>
            <a:r>
              <a:rPr sz="2600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6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Language</a:t>
            </a:r>
            <a:r>
              <a:rPr sz="2600" dirty="0">
                <a:latin typeface="Times New Roman"/>
                <a:cs typeface="Times New Roman"/>
              </a:rPr>
              <a:t>:</a:t>
            </a:r>
            <a:endParaRPr sz="2600">
              <a:latin typeface="Times New Roman"/>
              <a:cs typeface="Times New Roman"/>
            </a:endParaRPr>
          </a:p>
          <a:p>
            <a:pPr marR="170180" algn="ctr">
              <a:lnSpc>
                <a:spcPts val="2655"/>
              </a:lnSpc>
              <a:spcBef>
                <a:spcPts val="60"/>
              </a:spcBef>
            </a:pPr>
            <a:r>
              <a:rPr sz="2600" dirty="0">
                <a:latin typeface="Times New Roman"/>
                <a:cs typeface="Times New Roman"/>
              </a:rPr>
              <a:t>Negotiators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may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belong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to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high-context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Times New Roman"/>
                <a:cs typeface="Times New Roman"/>
              </a:rPr>
              <a:t>&amp; </a:t>
            </a:r>
            <a:r>
              <a:rPr sz="2600" dirty="0">
                <a:latin typeface="Times New Roman"/>
                <a:cs typeface="Times New Roman"/>
              </a:rPr>
              <a:t>low-context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cultures.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In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low-</a:t>
            </a:r>
            <a:endParaRPr sz="2600">
              <a:latin typeface="Times New Roman"/>
              <a:cs typeface="Times New Roman"/>
            </a:endParaRPr>
          </a:p>
          <a:p>
            <a:pPr marR="93980" algn="ctr">
              <a:lnSpc>
                <a:spcPts val="2185"/>
              </a:lnSpc>
            </a:pPr>
            <a:r>
              <a:rPr sz="2600" dirty="0">
                <a:latin typeface="Times New Roman"/>
                <a:cs typeface="Times New Roman"/>
              </a:rPr>
              <a:t>context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cultures,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negotiators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pay</a:t>
            </a:r>
            <a:r>
              <a:rPr sz="2600" spc="-5" dirty="0">
                <a:latin typeface="Times New Roman"/>
                <a:cs typeface="Times New Roman"/>
              </a:rPr>
              <a:t> attention </a:t>
            </a:r>
            <a:r>
              <a:rPr sz="2600" dirty="0">
                <a:latin typeface="Times New Roman"/>
                <a:cs typeface="Times New Roman"/>
              </a:rPr>
              <a:t>to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words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more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than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to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contextual</a:t>
            </a:r>
            <a:endParaRPr sz="2600">
              <a:latin typeface="Times New Roman"/>
              <a:cs typeface="Times New Roman"/>
            </a:endParaRPr>
          </a:p>
          <a:p>
            <a:pPr marL="241300" marR="201295">
              <a:lnSpc>
                <a:spcPct val="70000"/>
              </a:lnSpc>
              <a:spcBef>
                <a:spcPts val="465"/>
              </a:spcBef>
            </a:pPr>
            <a:r>
              <a:rPr sz="2600" spc="-5" dirty="0">
                <a:latin typeface="Times New Roman"/>
                <a:cs typeface="Times New Roman"/>
              </a:rPr>
              <a:t>factors. </a:t>
            </a:r>
            <a:r>
              <a:rPr sz="2600" dirty="0">
                <a:latin typeface="Times New Roman"/>
                <a:cs typeface="Times New Roman"/>
              </a:rPr>
              <a:t>In high-context </a:t>
            </a:r>
            <a:r>
              <a:rPr sz="2600" spc="-5" dirty="0">
                <a:latin typeface="Times New Roman"/>
                <a:cs typeface="Times New Roman"/>
              </a:rPr>
              <a:t>cultures, importance </a:t>
            </a:r>
            <a:r>
              <a:rPr sz="2600" dirty="0">
                <a:latin typeface="Times New Roman"/>
                <a:cs typeface="Times New Roman"/>
              </a:rPr>
              <a:t>is given to contextual </a:t>
            </a:r>
            <a:r>
              <a:rPr sz="2600" spc="-5" dirty="0">
                <a:latin typeface="Times New Roman"/>
                <a:cs typeface="Times New Roman"/>
              </a:rPr>
              <a:t>factors </a:t>
            </a:r>
            <a:r>
              <a:rPr sz="2600" dirty="0">
                <a:latin typeface="Times New Roman"/>
                <a:cs typeface="Times New Roman"/>
              </a:rPr>
              <a:t>in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communications.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321081"/>
            <a:ext cx="10635615" cy="48850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Nature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800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persuasive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argument</a:t>
            </a:r>
            <a:r>
              <a:rPr sz="2800" spc="-10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241300" marR="5080" indent="126364">
              <a:lnSpc>
                <a:spcPts val="3020"/>
              </a:lnSpc>
              <a:spcBef>
                <a:spcPts val="1055"/>
              </a:spcBef>
            </a:pPr>
            <a:r>
              <a:rPr sz="2800" spc="-10" dirty="0">
                <a:latin typeface="Times New Roman"/>
                <a:cs typeface="Times New Roman"/>
              </a:rPr>
              <a:t>Different </a:t>
            </a:r>
            <a:r>
              <a:rPr sz="2800" dirty="0">
                <a:latin typeface="Times New Roman"/>
                <a:cs typeface="Times New Roman"/>
              </a:rPr>
              <a:t>persuasive </a:t>
            </a:r>
            <a:r>
              <a:rPr sz="2800" spc="-5" dirty="0">
                <a:latin typeface="Times New Roman"/>
                <a:cs typeface="Times New Roman"/>
              </a:rPr>
              <a:t>tactics can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used </a:t>
            </a:r>
            <a:r>
              <a:rPr sz="2800" dirty="0">
                <a:latin typeface="Times New Roman"/>
                <a:cs typeface="Times New Roman"/>
              </a:rPr>
              <a:t>during negotiations such </a:t>
            </a:r>
            <a:r>
              <a:rPr sz="2800" spc="-5" dirty="0">
                <a:latin typeface="Times New Roman"/>
                <a:cs typeface="Times New Roman"/>
              </a:rPr>
              <a:t>as: use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logic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or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facts,</a:t>
            </a:r>
            <a:r>
              <a:rPr sz="2800" dirty="0">
                <a:latin typeface="Times New Roman"/>
                <a:cs typeface="Times New Roman"/>
              </a:rPr>
              <a:t> 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use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emotion, &amp;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use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credibility.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2800" u="heavy" spc="-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Value</a:t>
            </a:r>
            <a:r>
              <a:rPr sz="28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8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time</a:t>
            </a:r>
            <a:r>
              <a:rPr sz="2800" spc="-5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241300" marR="274955" indent="126364">
              <a:lnSpc>
                <a:spcPts val="3030"/>
              </a:lnSpc>
              <a:spcBef>
                <a:spcPts val="1050"/>
              </a:spcBef>
            </a:pPr>
            <a:r>
              <a:rPr sz="2800" dirty="0">
                <a:latin typeface="Times New Roman"/>
                <a:cs typeface="Times New Roman"/>
              </a:rPr>
              <a:t>Negotiators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from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monochromic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cultures prefer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concentrate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one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thing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time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whereas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polychronic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cultures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may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not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follow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schedules.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Basis</a:t>
            </a:r>
            <a:r>
              <a:rPr sz="2800" u="heavy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trust</a:t>
            </a:r>
            <a:r>
              <a:rPr sz="2800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67665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latin typeface="Times New Roman"/>
                <a:cs typeface="Times New Roman"/>
              </a:rPr>
              <a:t>Negotiators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can base trust either on law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friendship.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250418"/>
            <a:ext cx="10646410" cy="580009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484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Risk-taking</a:t>
            </a:r>
            <a:r>
              <a:rPr sz="2600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propensity</a:t>
            </a:r>
            <a:r>
              <a:rPr sz="2600" dirty="0">
                <a:latin typeface="Times New Roman"/>
                <a:cs typeface="Times New Roman"/>
              </a:rPr>
              <a:t>:</a:t>
            </a:r>
            <a:endParaRPr sz="2600">
              <a:latin typeface="Times New Roman"/>
              <a:cs typeface="Times New Roman"/>
            </a:endParaRPr>
          </a:p>
          <a:p>
            <a:pPr marL="241300" marR="412115" indent="184150" algn="just">
              <a:lnSpc>
                <a:spcPct val="80000"/>
              </a:lnSpc>
              <a:spcBef>
                <a:spcPts val="1010"/>
              </a:spcBef>
            </a:pPr>
            <a:r>
              <a:rPr sz="2600" dirty="0">
                <a:latin typeface="Times New Roman"/>
                <a:cs typeface="Times New Roman"/>
              </a:rPr>
              <a:t>Negotiators from high-uncertainty avoidance cultures </a:t>
            </a:r>
            <a:r>
              <a:rPr sz="2600" spc="-5" dirty="0">
                <a:latin typeface="Times New Roman"/>
                <a:cs typeface="Times New Roman"/>
              </a:rPr>
              <a:t>may prefer </a:t>
            </a:r>
            <a:r>
              <a:rPr sz="2600" dirty="0">
                <a:latin typeface="Times New Roman"/>
                <a:cs typeface="Times New Roman"/>
              </a:rPr>
              <a:t>lower &amp;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secure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returns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whereas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from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low-uncertainty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avoidance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cultures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prefer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high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returns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&amp; </a:t>
            </a:r>
            <a:r>
              <a:rPr sz="2600" spc="-5" dirty="0">
                <a:latin typeface="Times New Roman"/>
                <a:cs typeface="Times New Roman"/>
              </a:rPr>
              <a:t>are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willing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to </a:t>
            </a:r>
            <a:r>
              <a:rPr sz="2600" spc="-5" dirty="0">
                <a:latin typeface="Times New Roman"/>
                <a:cs typeface="Times New Roman"/>
              </a:rPr>
              <a:t>take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 higher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risk.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3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Decision-making</a:t>
            </a:r>
            <a:r>
              <a:rPr sz="26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systems</a:t>
            </a:r>
            <a:r>
              <a:rPr sz="2600" spc="-5" dirty="0">
                <a:latin typeface="Times New Roman"/>
                <a:cs typeface="Times New Roman"/>
              </a:rPr>
              <a:t>:</a:t>
            </a:r>
            <a:endParaRPr sz="2600">
              <a:latin typeface="Times New Roman"/>
              <a:cs typeface="Times New Roman"/>
            </a:endParaRPr>
          </a:p>
          <a:p>
            <a:pPr marL="241300" marR="5080" indent="184150">
              <a:lnSpc>
                <a:spcPts val="2500"/>
              </a:lnSpc>
              <a:spcBef>
                <a:spcPts val="985"/>
              </a:spcBef>
            </a:pPr>
            <a:r>
              <a:rPr sz="2600" dirty="0">
                <a:latin typeface="Times New Roman"/>
                <a:cs typeface="Times New Roman"/>
              </a:rPr>
              <a:t>In high power </a:t>
            </a:r>
            <a:r>
              <a:rPr sz="2600" spc="-5" dirty="0">
                <a:latin typeface="Times New Roman"/>
                <a:cs typeface="Times New Roman"/>
              </a:rPr>
              <a:t>distance cultures, decisions </a:t>
            </a:r>
            <a:r>
              <a:rPr sz="2600" dirty="0">
                <a:latin typeface="Times New Roman"/>
                <a:cs typeface="Times New Roman"/>
              </a:rPr>
              <a:t>are </a:t>
            </a:r>
            <a:r>
              <a:rPr sz="2600" spc="-5" dirty="0">
                <a:latin typeface="Times New Roman"/>
                <a:cs typeface="Times New Roman"/>
              </a:rPr>
              <a:t>likely </a:t>
            </a:r>
            <a:r>
              <a:rPr sz="2600" dirty="0">
                <a:latin typeface="Times New Roman"/>
                <a:cs typeface="Times New Roman"/>
              </a:rPr>
              <a:t>to be </a:t>
            </a:r>
            <a:r>
              <a:rPr sz="2600" spc="-5" dirty="0">
                <a:latin typeface="Times New Roman"/>
                <a:cs typeface="Times New Roman"/>
              </a:rPr>
              <a:t>taken </a:t>
            </a:r>
            <a:r>
              <a:rPr sz="2600" dirty="0">
                <a:latin typeface="Times New Roman"/>
                <a:cs typeface="Times New Roman"/>
              </a:rPr>
              <a:t>by </a:t>
            </a:r>
            <a:r>
              <a:rPr sz="2600" spc="-5" dirty="0">
                <a:latin typeface="Times New Roman"/>
                <a:cs typeface="Times New Roman"/>
              </a:rPr>
              <a:t>senior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members </a:t>
            </a:r>
            <a:r>
              <a:rPr sz="2600" dirty="0">
                <a:latin typeface="Times New Roman"/>
                <a:cs typeface="Times New Roman"/>
              </a:rPr>
              <a:t>of the </a:t>
            </a:r>
            <a:r>
              <a:rPr sz="2600" spc="-5" dirty="0">
                <a:latin typeface="Times New Roman"/>
                <a:cs typeface="Times New Roman"/>
              </a:rPr>
              <a:t>team </a:t>
            </a:r>
            <a:r>
              <a:rPr sz="2600" dirty="0">
                <a:latin typeface="Times New Roman"/>
                <a:cs typeface="Times New Roman"/>
              </a:rPr>
              <a:t>while in low power </a:t>
            </a:r>
            <a:r>
              <a:rPr sz="2600" spc="-5" dirty="0">
                <a:latin typeface="Times New Roman"/>
                <a:cs typeface="Times New Roman"/>
              </a:rPr>
              <a:t>distance, </a:t>
            </a:r>
            <a:r>
              <a:rPr sz="2600" dirty="0">
                <a:latin typeface="Times New Roman"/>
                <a:cs typeface="Times New Roman"/>
              </a:rPr>
              <a:t>decisions are </a:t>
            </a:r>
            <a:r>
              <a:rPr sz="2600" spc="-5" dirty="0">
                <a:latin typeface="Times New Roman"/>
                <a:cs typeface="Times New Roman"/>
              </a:rPr>
              <a:t>more likely </a:t>
            </a:r>
            <a:r>
              <a:rPr sz="2600" dirty="0">
                <a:latin typeface="Times New Roman"/>
                <a:cs typeface="Times New Roman"/>
              </a:rPr>
              <a:t>to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be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based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on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consensus.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50">
              <a:latin typeface="Times New Roman"/>
              <a:cs typeface="Times New Roman"/>
            </a:endParaRPr>
          </a:p>
          <a:p>
            <a:pPr marL="241300" indent="-228600" algn="just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41300" algn="l"/>
              </a:tabLst>
            </a:pP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Form</a:t>
            </a:r>
            <a:r>
              <a:rPr sz="26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6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agreement</a:t>
            </a:r>
            <a:r>
              <a:rPr sz="2600" spc="-5" dirty="0">
                <a:latin typeface="Times New Roman"/>
                <a:cs typeface="Times New Roman"/>
              </a:rPr>
              <a:t>:</a:t>
            </a:r>
            <a:endParaRPr sz="2600">
              <a:latin typeface="Times New Roman"/>
              <a:cs typeface="Times New Roman"/>
            </a:endParaRPr>
          </a:p>
          <a:p>
            <a:pPr marL="241300" marR="187960" indent="165735" algn="just">
              <a:lnSpc>
                <a:spcPct val="80000"/>
              </a:lnSpc>
              <a:spcBef>
                <a:spcPts val="1005"/>
              </a:spcBef>
            </a:pPr>
            <a:r>
              <a:rPr sz="2600" dirty="0">
                <a:latin typeface="Times New Roman"/>
                <a:cs typeface="Times New Roman"/>
              </a:rPr>
              <a:t>Agreements </a:t>
            </a:r>
            <a:r>
              <a:rPr sz="2600" spc="-5" dirty="0">
                <a:latin typeface="Times New Roman"/>
                <a:cs typeface="Times New Roman"/>
              </a:rPr>
              <a:t>may </a:t>
            </a:r>
            <a:r>
              <a:rPr sz="2600" dirty="0">
                <a:latin typeface="Times New Roman"/>
                <a:cs typeface="Times New Roman"/>
              </a:rPr>
              <a:t>be </a:t>
            </a:r>
            <a:r>
              <a:rPr sz="2600" spc="-5" dirty="0">
                <a:latin typeface="Times New Roman"/>
                <a:cs typeface="Times New Roman"/>
              </a:rPr>
              <a:t>detailed written contracts </a:t>
            </a:r>
            <a:r>
              <a:rPr sz="2600" dirty="0">
                <a:latin typeface="Times New Roman"/>
                <a:cs typeface="Times New Roman"/>
              </a:rPr>
              <a:t>or </a:t>
            </a:r>
            <a:r>
              <a:rPr sz="2600" spc="-5" dirty="0">
                <a:latin typeface="Times New Roman"/>
                <a:cs typeface="Times New Roman"/>
              </a:rPr>
              <a:t>implicit </a:t>
            </a:r>
            <a:r>
              <a:rPr sz="2600" dirty="0">
                <a:latin typeface="Times New Roman"/>
                <a:cs typeface="Times New Roman"/>
              </a:rPr>
              <a:t>broad </a:t>
            </a:r>
            <a:r>
              <a:rPr sz="2600" spc="-5" dirty="0">
                <a:latin typeface="Times New Roman"/>
                <a:cs typeface="Times New Roman"/>
              </a:rPr>
              <a:t>arguments. 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Legalistic </a:t>
            </a:r>
            <a:r>
              <a:rPr sz="2600" dirty="0">
                <a:latin typeface="Times New Roman"/>
                <a:cs typeface="Times New Roman"/>
              </a:rPr>
              <a:t>nations or nations with an </a:t>
            </a:r>
            <a:r>
              <a:rPr sz="2600" spc="-5" dirty="0">
                <a:latin typeface="Times New Roman"/>
                <a:cs typeface="Times New Roman"/>
              </a:rPr>
              <a:t>internal </a:t>
            </a:r>
            <a:r>
              <a:rPr sz="2600" dirty="0">
                <a:latin typeface="Times New Roman"/>
                <a:cs typeface="Times New Roman"/>
              </a:rPr>
              <a:t>locus of control, </a:t>
            </a:r>
            <a:r>
              <a:rPr sz="2600" spc="-5" dirty="0">
                <a:latin typeface="Times New Roman"/>
                <a:cs typeface="Times New Roman"/>
              </a:rPr>
              <a:t>like </a:t>
            </a:r>
            <a:r>
              <a:rPr sz="2600" dirty="0">
                <a:latin typeface="Times New Roman"/>
                <a:cs typeface="Times New Roman"/>
              </a:rPr>
              <a:t>US, </a:t>
            </a:r>
            <a:r>
              <a:rPr sz="2600" spc="-5" dirty="0">
                <a:latin typeface="Times New Roman"/>
                <a:cs typeface="Times New Roman"/>
              </a:rPr>
              <a:t>prefer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written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contracts.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Countries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in</a:t>
            </a:r>
            <a:r>
              <a:rPr sz="2600" spc="-1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Asia,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where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negotiators</a:t>
            </a:r>
            <a:r>
              <a:rPr sz="2600" spc="-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have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an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external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locus </a:t>
            </a:r>
            <a:r>
              <a:rPr sz="2600" spc="-6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control</a:t>
            </a:r>
            <a:r>
              <a:rPr sz="2600" spc="63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prefer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implicit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broad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Times New Roman"/>
                <a:cs typeface="Times New Roman"/>
              </a:rPr>
              <a:t>arguments.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3215640" marR="5080" indent="-3122930">
              <a:lnSpc>
                <a:spcPts val="4320"/>
              </a:lnSpc>
              <a:spcBef>
                <a:spcPts val="640"/>
              </a:spcBef>
            </a:pPr>
            <a:r>
              <a:rPr spc="-5" dirty="0"/>
              <a:t>THE</a:t>
            </a:r>
            <a:r>
              <a:rPr spc="-45" dirty="0"/>
              <a:t> </a:t>
            </a:r>
            <a:r>
              <a:rPr spc="-5" dirty="0"/>
              <a:t>INFLUENCE</a:t>
            </a:r>
            <a:r>
              <a:rPr dirty="0"/>
              <a:t> </a:t>
            </a:r>
            <a:r>
              <a:rPr spc="-5" dirty="0"/>
              <a:t>OF</a:t>
            </a:r>
            <a:r>
              <a:rPr spc="-30" dirty="0"/>
              <a:t> </a:t>
            </a:r>
            <a:r>
              <a:rPr spc="-40" dirty="0"/>
              <a:t>ORGINSATIONAL </a:t>
            </a:r>
            <a:r>
              <a:rPr spc="-985" dirty="0"/>
              <a:t> </a:t>
            </a:r>
            <a:r>
              <a:rPr spc="-55" dirty="0"/>
              <a:t>CULTURAL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8491" y="1828974"/>
            <a:ext cx="8709660" cy="2764155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10"/>
              </a:spcBef>
              <a:tabLst>
                <a:tab pos="456565" algn="l"/>
              </a:tabLst>
            </a:pPr>
            <a:r>
              <a:rPr sz="2400" spc="-5" dirty="0">
                <a:latin typeface="Times New Roman"/>
                <a:cs typeface="Times New Roman"/>
              </a:rPr>
              <a:t>1.	</a:t>
            </a:r>
            <a:r>
              <a:rPr sz="2400" dirty="0">
                <a:latin typeface="Times New Roman"/>
                <a:cs typeface="Times New Roman"/>
              </a:rPr>
              <a:t>Five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dimensions</a:t>
            </a:r>
            <a:r>
              <a:rPr sz="2400" dirty="0">
                <a:latin typeface="Times New Roman"/>
                <a:cs typeface="Times New Roman"/>
              </a:rPr>
              <a:t> of</a:t>
            </a:r>
            <a:r>
              <a:rPr sz="2400" spc="-5" dirty="0">
                <a:latin typeface="Times New Roman"/>
                <a:cs typeface="Times New Roman"/>
              </a:rPr>
              <a:t> orgainsational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culture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influence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negotiation</a:t>
            </a:r>
            <a:endParaRPr sz="2400">
              <a:latin typeface="Times New Roman"/>
              <a:cs typeface="Times New Roman"/>
            </a:endParaRPr>
          </a:p>
          <a:p>
            <a:pPr marL="342265" indent="-342265">
              <a:lnSpc>
                <a:spcPct val="100000"/>
              </a:lnSpc>
              <a:spcBef>
                <a:spcPts val="710"/>
              </a:spcBef>
              <a:buFont typeface="Arial MT"/>
              <a:buChar char="•"/>
              <a:tabLst>
                <a:tab pos="342265" algn="l"/>
                <a:tab pos="342900" algn="l"/>
              </a:tabLst>
            </a:pPr>
            <a:r>
              <a:rPr sz="2400" dirty="0">
                <a:latin typeface="Times New Roman"/>
                <a:cs typeface="Times New Roman"/>
              </a:rPr>
              <a:t>External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V/S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Internal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emphasis</a:t>
            </a:r>
            <a:endParaRPr sz="2400">
              <a:latin typeface="Times New Roman"/>
              <a:cs typeface="Times New Roman"/>
            </a:endParaRPr>
          </a:p>
          <a:p>
            <a:pPr marL="342265" indent="-342265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342265" algn="l"/>
                <a:tab pos="342900" algn="l"/>
              </a:tabLst>
            </a:pPr>
            <a:r>
              <a:rPr sz="2400" spc="-45" dirty="0">
                <a:latin typeface="Times New Roman"/>
                <a:cs typeface="Times New Roman"/>
              </a:rPr>
              <a:t>Task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V/S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Social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focus</a:t>
            </a:r>
            <a:endParaRPr sz="2400">
              <a:latin typeface="Times New Roman"/>
              <a:cs typeface="Times New Roman"/>
            </a:endParaRPr>
          </a:p>
          <a:p>
            <a:pPr marL="342265" indent="-342265">
              <a:lnSpc>
                <a:spcPct val="100000"/>
              </a:lnSpc>
              <a:spcBef>
                <a:spcPts val="710"/>
              </a:spcBef>
              <a:buFont typeface="Arial MT"/>
              <a:buChar char="•"/>
              <a:tabLst>
                <a:tab pos="342265" algn="l"/>
                <a:tab pos="342900" algn="l"/>
              </a:tabLst>
            </a:pPr>
            <a:r>
              <a:rPr sz="2400" dirty="0">
                <a:latin typeface="Times New Roman"/>
                <a:cs typeface="Times New Roman"/>
              </a:rPr>
              <a:t>Safety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V/S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Risk</a:t>
            </a:r>
            <a:endParaRPr sz="2400">
              <a:latin typeface="Times New Roman"/>
              <a:cs typeface="Times New Roman"/>
            </a:endParaRPr>
          </a:p>
          <a:p>
            <a:pPr marL="342265" indent="-342265">
              <a:lnSpc>
                <a:spcPct val="100000"/>
              </a:lnSpc>
              <a:spcBef>
                <a:spcPts val="705"/>
              </a:spcBef>
              <a:buFont typeface="Arial MT"/>
              <a:buChar char="•"/>
              <a:tabLst>
                <a:tab pos="342265" algn="l"/>
                <a:tab pos="342900" algn="l"/>
              </a:tabLst>
            </a:pPr>
            <a:r>
              <a:rPr sz="2400" spc="-5" dirty="0">
                <a:latin typeface="Times New Roman"/>
                <a:cs typeface="Times New Roman"/>
              </a:rPr>
              <a:t>Conformity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V/S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Individuality</a:t>
            </a:r>
            <a:endParaRPr sz="2400">
              <a:latin typeface="Times New Roman"/>
              <a:cs typeface="Times New Roman"/>
            </a:endParaRPr>
          </a:p>
          <a:p>
            <a:pPr marL="342265" indent="-342265">
              <a:lnSpc>
                <a:spcPct val="100000"/>
              </a:lnSpc>
              <a:spcBef>
                <a:spcPts val="725"/>
              </a:spcBef>
              <a:buFont typeface="Arial MT"/>
              <a:buChar char="•"/>
              <a:tabLst>
                <a:tab pos="342265" algn="l"/>
                <a:tab pos="342900" algn="l"/>
              </a:tabLst>
            </a:pPr>
            <a:r>
              <a:rPr sz="2400" spc="-5" dirty="0">
                <a:latin typeface="Times New Roman"/>
                <a:cs typeface="Times New Roman"/>
              </a:rPr>
              <a:t>Ad-hochism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V/S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Planning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5021" y="274065"/>
            <a:ext cx="497840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Individual</a:t>
            </a:r>
            <a:r>
              <a:rPr sz="4400" spc="-90" dirty="0"/>
              <a:t> </a:t>
            </a:r>
            <a:r>
              <a:rPr sz="4400" dirty="0"/>
              <a:t>Personality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4806" y="1411884"/>
            <a:ext cx="7760970" cy="258318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-5" dirty="0">
                <a:latin typeface="Times New Roman"/>
                <a:cs typeface="Times New Roman"/>
              </a:rPr>
              <a:t>It also </a:t>
            </a:r>
            <a:r>
              <a:rPr sz="2800" spc="-10" dirty="0">
                <a:latin typeface="Times New Roman"/>
                <a:cs typeface="Times New Roman"/>
              </a:rPr>
              <a:t>affects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dirty="0">
                <a:latin typeface="Times New Roman"/>
                <a:cs typeface="Times New Roman"/>
              </a:rPr>
              <a:t> 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content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style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negotiations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Extraversion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V/S</a:t>
            </a:r>
            <a:r>
              <a:rPr sz="2800" dirty="0">
                <a:latin typeface="Times New Roman"/>
                <a:cs typeface="Times New Roman"/>
              </a:rPr>
              <a:t> Introversion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Sensing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V/S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Intuition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Thinking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V/S Feeling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spc="-5" dirty="0">
                <a:latin typeface="Times New Roman"/>
                <a:cs typeface="Times New Roman"/>
              </a:rPr>
              <a:t>Perceiving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V/S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Judging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329" y="279907"/>
            <a:ext cx="1158748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Cultural</a:t>
            </a:r>
            <a:r>
              <a:rPr sz="4400" spc="-30" dirty="0"/>
              <a:t> </a:t>
            </a:r>
            <a:r>
              <a:rPr sz="4400" dirty="0"/>
              <a:t>and</a:t>
            </a:r>
            <a:r>
              <a:rPr sz="4400" spc="-5" dirty="0"/>
              <a:t> </a:t>
            </a:r>
            <a:r>
              <a:rPr sz="4400" dirty="0"/>
              <a:t>Emotions</a:t>
            </a:r>
            <a:r>
              <a:rPr sz="4400" spc="-25" dirty="0"/>
              <a:t> </a:t>
            </a:r>
            <a:r>
              <a:rPr sz="4400" dirty="0"/>
              <a:t>In</a:t>
            </a:r>
            <a:r>
              <a:rPr sz="4400" spc="-25" dirty="0"/>
              <a:t> </a:t>
            </a:r>
            <a:r>
              <a:rPr sz="4400" dirty="0"/>
              <a:t>Intercultural</a:t>
            </a:r>
            <a:r>
              <a:rPr sz="4400" spc="-40" dirty="0"/>
              <a:t> </a:t>
            </a:r>
            <a:r>
              <a:rPr sz="4400" dirty="0"/>
              <a:t>Negotiations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392379" y="1547876"/>
            <a:ext cx="11023600" cy="49345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Negotiations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not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always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rational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but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often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based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individual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preferences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emotions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95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Times New Roman"/>
                <a:cs typeface="Times New Roman"/>
              </a:rPr>
              <a:t>Emotions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play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important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role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negotiations</a:t>
            </a:r>
            <a:endParaRPr sz="2000">
              <a:latin typeface="Times New Roman"/>
              <a:cs typeface="Times New Roman"/>
            </a:endParaRPr>
          </a:p>
          <a:p>
            <a:pPr marL="241300" marR="5080" indent="-228600">
              <a:lnSpc>
                <a:spcPct val="140000"/>
              </a:lnSpc>
              <a:spcBef>
                <a:spcPts val="101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Negotiators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experience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negative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emotions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when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they </a:t>
            </a:r>
            <a:r>
              <a:rPr sz="2000" dirty="0">
                <a:latin typeface="Times New Roman"/>
                <a:cs typeface="Times New Roman"/>
              </a:rPr>
              <a:t>feel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they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being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unsuccessful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their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negotiations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attempts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95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5" dirty="0">
                <a:latin typeface="Times New Roman"/>
                <a:cs typeface="Times New Roman"/>
              </a:rPr>
              <a:t>And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they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feel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positive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emotions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they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feel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they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able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achieve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their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goals</a:t>
            </a:r>
            <a:endParaRPr sz="2000">
              <a:latin typeface="Times New Roman"/>
              <a:cs typeface="Times New Roman"/>
            </a:endParaRPr>
          </a:p>
          <a:p>
            <a:pPr marL="241300" marR="723265" indent="-228600">
              <a:lnSpc>
                <a:spcPct val="140000"/>
              </a:lnSpc>
              <a:spcBef>
                <a:spcPts val="100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If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there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wide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cultural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distance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between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two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negotiating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parties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negotiations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5" dirty="0">
                <a:latin typeface="Times New Roman"/>
                <a:cs typeface="Times New Roman"/>
              </a:rPr>
              <a:t> likely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experience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negative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affective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states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prior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negotiations</a:t>
            </a:r>
            <a:endParaRPr sz="2000">
              <a:latin typeface="Times New Roman"/>
              <a:cs typeface="Times New Roman"/>
            </a:endParaRPr>
          </a:p>
          <a:p>
            <a:pPr marL="241300" marR="207010" indent="-228600">
              <a:lnSpc>
                <a:spcPct val="140100"/>
              </a:lnSpc>
              <a:spcBef>
                <a:spcPts val="100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Times New Roman"/>
                <a:cs typeface="Times New Roman"/>
              </a:rPr>
              <a:t>It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because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wide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cultural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distance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often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results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 lack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attraction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also</a:t>
            </a:r>
            <a:r>
              <a:rPr sz="2000" dirty="0">
                <a:latin typeface="Times New Roman"/>
                <a:cs typeface="Times New Roman"/>
              </a:rPr>
              <a:t> decreases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negotiators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sense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control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95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Times New Roman"/>
                <a:cs typeface="Times New Roman"/>
              </a:rPr>
              <a:t>Individualism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collectivism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also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influence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expression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emotion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negotiation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process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132461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3689350" marR="332105" indent="-3338195">
              <a:lnSpc>
                <a:spcPts val="4750"/>
              </a:lnSpc>
              <a:spcBef>
                <a:spcPts val="380"/>
              </a:spcBef>
            </a:pPr>
            <a:r>
              <a:rPr sz="4400" spc="-45" dirty="0"/>
              <a:t>NEGOTIATION</a:t>
            </a:r>
            <a:r>
              <a:rPr sz="4400" spc="-60" dirty="0"/>
              <a:t> </a:t>
            </a:r>
            <a:r>
              <a:rPr sz="4400" dirty="0"/>
              <a:t>STYLES</a:t>
            </a:r>
            <a:r>
              <a:rPr sz="4400" spc="-15" dirty="0"/>
              <a:t> </a:t>
            </a:r>
            <a:r>
              <a:rPr sz="4400" dirty="0"/>
              <a:t>IN</a:t>
            </a:r>
            <a:r>
              <a:rPr sz="4400" spc="-35" dirty="0"/>
              <a:t> </a:t>
            </a:r>
            <a:r>
              <a:rPr sz="4400" dirty="0"/>
              <a:t>DIFFERENT </a:t>
            </a:r>
            <a:r>
              <a:rPr sz="4400" spc="-1085" dirty="0"/>
              <a:t> </a:t>
            </a:r>
            <a:r>
              <a:rPr sz="4400" dirty="0"/>
              <a:t>COUNTRIES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96542"/>
            <a:ext cx="9768205" cy="403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41935" algn="l"/>
              </a:tabLst>
            </a:pPr>
            <a:r>
              <a:rPr sz="3200" dirty="0">
                <a:latin typeface="Times New Roman"/>
                <a:cs typeface="Times New Roman"/>
              </a:rPr>
              <a:t>Study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by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Richard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Gesteland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looks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negotiator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profile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 :</a:t>
            </a:r>
            <a:endParaRPr sz="32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699135" algn="l"/>
              </a:tabLst>
            </a:pPr>
            <a:r>
              <a:rPr sz="3200" dirty="0">
                <a:latin typeface="Times New Roman"/>
                <a:cs typeface="Times New Roman"/>
              </a:rPr>
              <a:t>Relationship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focused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cultures</a:t>
            </a:r>
            <a:endParaRPr sz="32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125"/>
              </a:spcBef>
              <a:buFont typeface="Arial MT"/>
              <a:buChar char="•"/>
              <a:tabLst>
                <a:tab pos="699135" algn="l"/>
              </a:tabLst>
            </a:pPr>
            <a:r>
              <a:rPr sz="3200" dirty="0">
                <a:latin typeface="Times New Roman"/>
                <a:cs typeface="Times New Roman"/>
              </a:rPr>
              <a:t>Deal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focused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cultures</a:t>
            </a:r>
            <a:endParaRPr sz="3200">
              <a:latin typeface="Times New Roman"/>
              <a:cs typeface="Times New Roman"/>
            </a:endParaRPr>
          </a:p>
          <a:p>
            <a:pPr marL="241300" marR="791210" indent="-241935" algn="r">
              <a:lnSpc>
                <a:spcPct val="100000"/>
              </a:lnSpc>
              <a:spcBef>
                <a:spcPts val="610"/>
              </a:spcBef>
              <a:buFont typeface="Arial MT"/>
              <a:buChar char="•"/>
              <a:tabLst>
                <a:tab pos="241935" algn="l"/>
              </a:tabLst>
            </a:pPr>
            <a:r>
              <a:rPr sz="3200" spc="-40" dirty="0">
                <a:latin typeface="Times New Roman"/>
                <a:cs typeface="Times New Roman"/>
              </a:rPr>
              <a:t>Variables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influencing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negotiating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styles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this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study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:</a:t>
            </a:r>
            <a:endParaRPr sz="3200">
              <a:latin typeface="Times New Roman"/>
              <a:cs typeface="Times New Roman"/>
            </a:endParaRPr>
          </a:p>
          <a:p>
            <a:pPr marL="228600" marR="703580" lvl="1" indent="-228600" algn="r">
              <a:lnSpc>
                <a:spcPct val="100000"/>
              </a:lnSpc>
              <a:spcBef>
                <a:spcPts val="120"/>
              </a:spcBef>
              <a:buFont typeface="Arial MT"/>
              <a:buChar char="•"/>
              <a:tabLst>
                <a:tab pos="228600" algn="l"/>
              </a:tabLst>
            </a:pPr>
            <a:r>
              <a:rPr sz="3200" dirty="0">
                <a:latin typeface="Times New Roman"/>
                <a:cs typeface="Times New Roman"/>
              </a:rPr>
              <a:t>Attitude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towards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time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monochronic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/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polychronic</a:t>
            </a:r>
            <a:endParaRPr sz="3200">
              <a:latin typeface="Times New Roman"/>
              <a:cs typeface="Times New Roman"/>
            </a:endParaRPr>
          </a:p>
          <a:p>
            <a:pPr marL="698500" lvl="1" indent="-229235">
              <a:lnSpc>
                <a:spcPct val="100000"/>
              </a:lnSpc>
              <a:spcBef>
                <a:spcPts val="125"/>
              </a:spcBef>
              <a:buFont typeface="Arial MT"/>
              <a:buChar char="•"/>
              <a:tabLst>
                <a:tab pos="699135" algn="l"/>
              </a:tabLst>
            </a:pPr>
            <a:r>
              <a:rPr sz="3200" dirty="0">
                <a:latin typeface="Times New Roman"/>
                <a:cs typeface="Times New Roman"/>
              </a:rPr>
              <a:t>Protocol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followed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formal/informal</a:t>
            </a:r>
            <a:endParaRPr sz="3200">
              <a:latin typeface="Times New Roman"/>
              <a:cs typeface="Times New Roman"/>
            </a:endParaRPr>
          </a:p>
          <a:p>
            <a:pPr marL="698500" marR="22860" lvl="1" indent="-228600">
              <a:lnSpc>
                <a:spcPts val="3460"/>
              </a:lnSpc>
              <a:spcBef>
                <a:spcPts val="540"/>
              </a:spcBef>
              <a:buFont typeface="Arial MT"/>
              <a:buChar char="•"/>
              <a:tabLst>
                <a:tab pos="699135" algn="l"/>
              </a:tabLst>
            </a:pPr>
            <a:r>
              <a:rPr sz="3200" dirty="0">
                <a:latin typeface="Times New Roman"/>
                <a:cs typeface="Times New Roman"/>
              </a:rPr>
              <a:t>Expression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emotions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-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reserved/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variably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expressive/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expressive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50406" y="1404492"/>
          <a:ext cx="11762740" cy="4989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1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1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5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8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681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2928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u="heavy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GROUP</a:t>
                      </a:r>
                      <a:r>
                        <a:rPr sz="1800" b="1" u="heavy" spc="-3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u="heavy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1: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0805" marR="142240">
                        <a:lnSpc>
                          <a:spcPct val="100000"/>
                        </a:lnSpc>
                      </a:pP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tions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focused,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formal,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polychronic, </a:t>
                      </a:r>
                      <a:r>
                        <a:rPr sz="1800" b="1" spc="-39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reserved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u="heavy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GROUP</a:t>
                      </a:r>
                      <a:r>
                        <a:rPr sz="1800" b="1" u="heavy" spc="-3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u="heavy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2: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 marR="228600">
                        <a:lnSpc>
                          <a:spcPct val="100000"/>
                        </a:lnSpc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Relationship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focused,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formal,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mon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c,  reserved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u="heavy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GROUP</a:t>
                      </a:r>
                      <a:r>
                        <a:rPr sz="1800" b="1" u="heavy" spc="-3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u="heavy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3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 marR="128270">
                        <a:lnSpc>
                          <a:spcPct val="100000"/>
                        </a:lnSpc>
                      </a:pP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tions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focused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formal,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polychronic, </a:t>
                      </a:r>
                      <a:r>
                        <a:rPr sz="1800" b="1" spc="-39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expressive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u="heavy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GROUP</a:t>
                      </a:r>
                      <a:r>
                        <a:rPr sz="1800" b="1" u="heavy" spc="-3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u="heavy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4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 marR="128270">
                        <a:lnSpc>
                          <a:spcPct val="100000"/>
                        </a:lnSpc>
                      </a:pP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el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tions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focused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formal,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polychronic, </a:t>
                      </a:r>
                      <a:r>
                        <a:rPr sz="1800" b="1" spc="-39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variably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expressive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u="heavy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GROUP</a:t>
                      </a:r>
                      <a:r>
                        <a:rPr sz="1800" b="1" u="heavy" spc="-3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u="heavy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5: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 marR="135255">
                        <a:lnSpc>
                          <a:spcPct val="100000"/>
                        </a:lnSpc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Moderately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deal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focused, </a:t>
                      </a:r>
                      <a:r>
                        <a:rPr sz="1800" b="1" spc="-39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formal,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variably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c, 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expressive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u="heavy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GROUP</a:t>
                      </a:r>
                      <a:r>
                        <a:rPr sz="1800" b="1" u="heavy" spc="-3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u="heavy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6: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 marR="141605">
                        <a:lnSpc>
                          <a:spcPct val="100000"/>
                        </a:lnSpc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Moderately </a:t>
                      </a:r>
                      <a:r>
                        <a:rPr sz="1800" b="1" spc="-39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deal 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focused,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formal,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variably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oni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c,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reserved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u="heavy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GROUP</a:t>
                      </a:r>
                      <a:r>
                        <a:rPr sz="1800" b="1" u="heavy" spc="-3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u="heavy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7: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 marR="8826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Deal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focused, </a:t>
                      </a:r>
                      <a:r>
                        <a:rPr sz="1800" b="1" spc="-39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Moderately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formal,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variably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monochronic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 marR="5403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 and 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u="heavy" spc="-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GROUP</a:t>
                      </a:r>
                      <a:r>
                        <a:rPr sz="1800" b="1" u="heavy" spc="-3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u="heavy" spc="-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cs typeface="Calibri"/>
                        </a:rPr>
                        <a:t>8: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 marR="111125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deal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us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informal,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variably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monochronic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 marR="3752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 and 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variably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7607">
                <a:tc>
                  <a:txBody>
                    <a:bodyPr/>
                    <a:lstStyle/>
                    <a:p>
                      <a:pPr marL="171450" indent="-81280">
                        <a:lnSpc>
                          <a:spcPct val="100000"/>
                        </a:lnSpc>
                        <a:spcBef>
                          <a:spcPts val="245"/>
                        </a:spcBef>
                        <a:buSzPct val="94444"/>
                        <a:buFont typeface="Arial MT"/>
                        <a:buChar char="•"/>
                        <a:tabLst>
                          <a:tab pos="17208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India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1450" indent="-81280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208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Bangladesh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1450" indent="-81280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208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Indonesia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1450" indent="-81280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2085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Malaysia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2085" indent="-81915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272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Vietnam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1450" indent="-81280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4444"/>
                        <a:buFont typeface="Arial MT"/>
                        <a:buChar char="•"/>
                        <a:tabLst>
                          <a:tab pos="17208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Thailand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1450" indent="-81280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208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Philippines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72085" indent="-81280">
                        <a:lnSpc>
                          <a:spcPct val="100000"/>
                        </a:lnSpc>
                        <a:spcBef>
                          <a:spcPts val="245"/>
                        </a:spcBef>
                        <a:buSzPct val="94444"/>
                        <a:buFont typeface="Arial MT"/>
                        <a:buChar char="•"/>
                        <a:tabLst>
                          <a:tab pos="172720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Japan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2085" indent="-81280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272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China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2085" indent="-81280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272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South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Korea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2085" indent="-81280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2720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Singapore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2085" indent="-81280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2720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Mexico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709295">
                        <a:lnSpc>
                          <a:spcPct val="100000"/>
                        </a:lnSpc>
                        <a:spcBef>
                          <a:spcPts val="245"/>
                        </a:spcBef>
                        <a:buSzPct val="94444"/>
                        <a:buFont typeface="Arial MT"/>
                        <a:buChar char="•"/>
                        <a:tabLst>
                          <a:tab pos="17272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Sa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di 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800" spc="-4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abia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2085" indent="-81280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272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Egypt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2085" indent="-81280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272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Greece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2085" indent="-81280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2720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Brazil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72720" indent="-81280">
                        <a:lnSpc>
                          <a:spcPct val="100000"/>
                        </a:lnSpc>
                        <a:spcBef>
                          <a:spcPts val="245"/>
                        </a:spcBef>
                        <a:buSzPct val="94444"/>
                        <a:buFont typeface="Arial MT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Russia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2720" indent="-81280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Poland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2720" indent="-81280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Romania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72720" indent="-81280">
                        <a:lnSpc>
                          <a:spcPct val="100000"/>
                        </a:lnSpc>
                        <a:spcBef>
                          <a:spcPts val="245"/>
                        </a:spcBef>
                        <a:buSzPct val="94444"/>
                        <a:buFont typeface="Arial MT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France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2720" indent="-81280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3355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Belgium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2720" indent="-81280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Italy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2720" indent="-81280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Spain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2720" indent="-81280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Hungary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 marR="688975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4444"/>
                        <a:buFont typeface="Arial MT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Czech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li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c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07340">
                        <a:lnSpc>
                          <a:spcPct val="100000"/>
                        </a:lnSpc>
                        <a:spcBef>
                          <a:spcPts val="245"/>
                        </a:spcBef>
                        <a:buSzPct val="94444"/>
                        <a:buFont typeface="Arial MT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Baltic </a:t>
                      </a:r>
                      <a:r>
                        <a:rPr sz="1800" spc="-3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states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2720" indent="-81280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Denmark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2720" indent="-81280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Finland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3355" indent="-81280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3355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Germany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 marR="163195">
                        <a:lnSpc>
                          <a:spcPct val="100000"/>
                        </a:lnSpc>
                        <a:spcBef>
                          <a:spcPts val="5"/>
                        </a:spcBef>
                        <a:buSzPct val="94444"/>
                        <a:buFont typeface="Arial MT"/>
                        <a:buChar char="•"/>
                        <a:tabLst>
                          <a:tab pos="173355" algn="l"/>
                        </a:tabLst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ther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and  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73355" indent="-81915">
                        <a:lnSpc>
                          <a:spcPct val="100000"/>
                        </a:lnSpc>
                        <a:spcBef>
                          <a:spcPts val="245"/>
                        </a:spcBef>
                        <a:buSzPct val="94444"/>
                        <a:buFont typeface="Arial MT"/>
                        <a:buChar char="•"/>
                        <a:tabLst>
                          <a:tab pos="173990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Britain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3355" indent="-81915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399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Canada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73355" indent="-81915">
                        <a:lnSpc>
                          <a:spcPct val="100000"/>
                        </a:lnSpc>
                        <a:buSzPct val="94444"/>
                        <a:buFont typeface="Arial MT"/>
                        <a:buChar char="•"/>
                        <a:tabLst>
                          <a:tab pos="17399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US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173355" indent="-81915">
                        <a:lnSpc>
                          <a:spcPct val="100000"/>
                        </a:lnSpc>
                        <a:spcBef>
                          <a:spcPts val="245"/>
                        </a:spcBef>
                        <a:buSzPct val="94444"/>
                        <a:buFont typeface="Arial MT"/>
                        <a:buChar char="•"/>
                        <a:tabLst>
                          <a:tab pos="173990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Australia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594103" y="509016"/>
            <a:ext cx="9065260" cy="365760"/>
          </a:xfrm>
          <a:prstGeom prst="rect">
            <a:avLst/>
          </a:prstGeom>
          <a:ln w="12192">
            <a:solidFill>
              <a:srgbClr val="4471C4"/>
            </a:solidFill>
          </a:ln>
        </p:spPr>
        <p:txBody>
          <a:bodyPr vert="horz" wrap="square" lIns="0" tIns="3111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44"/>
              </a:spcBef>
            </a:pPr>
            <a:r>
              <a:rPr sz="1800" b="1" spc="-10" dirty="0">
                <a:latin typeface="Calibri"/>
                <a:cs typeface="Calibri"/>
              </a:rPr>
              <a:t>Classification </a:t>
            </a:r>
            <a:r>
              <a:rPr sz="1800" b="1" spc="-5" dirty="0">
                <a:latin typeface="Calibri"/>
                <a:cs typeface="Calibri"/>
              </a:rPr>
              <a:t>Of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Cultures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Across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Negotiating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Profile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72440" y="395821"/>
            <a:ext cx="9970135" cy="5965825"/>
            <a:chOff x="672440" y="395821"/>
            <a:chExt cx="9970135" cy="59658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2440" y="395821"/>
              <a:ext cx="9969878" cy="596535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9953243" y="6086855"/>
              <a:ext cx="262255" cy="170815"/>
            </a:xfrm>
            <a:custGeom>
              <a:avLst/>
              <a:gdLst/>
              <a:ahLst/>
              <a:cxnLst/>
              <a:rect l="l" t="t" r="r" b="b"/>
              <a:pathLst>
                <a:path w="262254" h="170814">
                  <a:moveTo>
                    <a:pt x="262127" y="0"/>
                  </a:moveTo>
                  <a:lnTo>
                    <a:pt x="0" y="0"/>
                  </a:lnTo>
                  <a:lnTo>
                    <a:pt x="0" y="170688"/>
                  </a:lnTo>
                  <a:lnTo>
                    <a:pt x="262127" y="170688"/>
                  </a:lnTo>
                  <a:lnTo>
                    <a:pt x="2621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444499"/>
            <a:ext cx="9410700" cy="199136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6195" marR="5080">
              <a:lnSpc>
                <a:spcPct val="101800"/>
              </a:lnSpc>
              <a:spcBef>
                <a:spcPts val="3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i="1" dirty="0">
                <a:latin typeface="Times New Roman"/>
                <a:cs typeface="Times New Roman"/>
              </a:rPr>
              <a:t>Study</a:t>
            </a:r>
            <a:r>
              <a:rPr sz="2800" i="1" spc="-2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of</a:t>
            </a:r>
            <a:r>
              <a:rPr sz="2800" i="1" spc="1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country</a:t>
            </a:r>
            <a:r>
              <a:rPr sz="2800" i="1" spc="-1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negotiation</a:t>
            </a:r>
            <a:r>
              <a:rPr sz="2800" i="1" spc="-2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styles</a:t>
            </a:r>
            <a:r>
              <a:rPr sz="2800" i="1" spc="-1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by</a:t>
            </a:r>
            <a:r>
              <a:rPr sz="2800" i="1" spc="3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John</a:t>
            </a:r>
            <a:r>
              <a:rPr sz="2800" b="1" i="1" spc="15" dirty="0">
                <a:latin typeface="Times New Roman"/>
                <a:cs typeface="Times New Roman"/>
              </a:rPr>
              <a:t> </a:t>
            </a:r>
            <a:r>
              <a:rPr sz="2800" b="1" i="1" spc="-5" dirty="0">
                <a:latin typeface="Times New Roman"/>
                <a:cs typeface="Times New Roman"/>
              </a:rPr>
              <a:t>Graham</a:t>
            </a:r>
            <a:r>
              <a:rPr sz="2800" b="1" i="1" spc="2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–</a:t>
            </a:r>
            <a:r>
              <a:rPr sz="2800" i="1" spc="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looked at </a:t>
            </a:r>
            <a:r>
              <a:rPr sz="2800" i="1" spc="-68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businesspeople</a:t>
            </a:r>
            <a:r>
              <a:rPr sz="2800" i="1" spc="-4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in 16</a:t>
            </a:r>
            <a:r>
              <a:rPr sz="2800" i="1" spc="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countries</a:t>
            </a:r>
            <a:r>
              <a:rPr sz="2800" i="1" spc="-2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over a</a:t>
            </a:r>
            <a:r>
              <a:rPr sz="2800" i="1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period of</a:t>
            </a:r>
            <a:r>
              <a:rPr sz="2800" i="1" spc="-1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15</a:t>
            </a:r>
            <a:r>
              <a:rPr sz="2800" i="1" spc="1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Times New Roman"/>
                <a:cs typeface="Times New Roman"/>
              </a:rPr>
              <a:t>years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•"/>
            </a:pPr>
            <a:endParaRPr sz="2550">
              <a:latin typeface="Times New Roman"/>
              <a:cs typeface="Times New Roman"/>
            </a:endParaRPr>
          </a:p>
          <a:p>
            <a:pPr marL="241300" marR="4446270" indent="-229235">
              <a:lnSpc>
                <a:spcPct val="80000"/>
              </a:lnSpc>
              <a:buFont typeface="Arial MT"/>
              <a:buChar char="•"/>
              <a:tabLst>
                <a:tab pos="241935" algn="l"/>
              </a:tabLst>
            </a:pPr>
            <a:r>
              <a:rPr sz="3000" spc="-60" dirty="0">
                <a:latin typeface="Times New Roman"/>
                <a:cs typeface="Times New Roman"/>
              </a:rPr>
              <a:t>Verbal</a:t>
            </a:r>
            <a:r>
              <a:rPr sz="3000" spc="-5" dirty="0">
                <a:latin typeface="Times New Roman"/>
                <a:cs typeface="Times New Roman"/>
              </a:rPr>
              <a:t> negotiating</a:t>
            </a:r>
            <a:r>
              <a:rPr sz="3000" spc="4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tactics</a:t>
            </a:r>
            <a:r>
              <a:rPr sz="3000" spc="2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were </a:t>
            </a:r>
            <a:r>
              <a:rPr sz="3000" spc="-73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analyzed</a:t>
            </a:r>
            <a:r>
              <a:rPr sz="3000" spc="1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in </a:t>
            </a:r>
            <a:r>
              <a:rPr sz="3000" spc="-5" dirty="0">
                <a:latin typeface="Times New Roman"/>
                <a:cs typeface="Times New Roman"/>
              </a:rPr>
              <a:t>this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study</a:t>
            </a:r>
            <a:r>
              <a:rPr sz="30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4394" y="2759455"/>
            <a:ext cx="2401570" cy="2884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845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Promise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ts val="2810"/>
              </a:lnSpc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Threat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ts val="2805"/>
              </a:lnSpc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Recommendation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ts val="2805"/>
              </a:lnSpc>
              <a:buFont typeface="Arial MT"/>
              <a:buChar char="•"/>
              <a:tabLst>
                <a:tab pos="241300" algn="l"/>
              </a:tabLst>
            </a:pPr>
            <a:r>
              <a:rPr sz="2400" spc="-30" dirty="0">
                <a:latin typeface="Times New Roman"/>
                <a:cs typeface="Times New Roman"/>
              </a:rPr>
              <a:t>Warning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ts val="2810"/>
              </a:lnSpc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Reward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ts val="2800"/>
              </a:lnSpc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Punishment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ts val="2800"/>
              </a:lnSpc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Positive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appeal</a:t>
            </a:r>
            <a:endParaRPr sz="2400">
              <a:latin typeface="Times New Roman"/>
              <a:cs typeface="Times New Roman"/>
            </a:endParaRPr>
          </a:p>
          <a:p>
            <a:pPr marL="317500" indent="-304800">
              <a:lnSpc>
                <a:spcPts val="2845"/>
              </a:lnSpc>
              <a:buFont typeface="Arial MT"/>
              <a:buChar char="•"/>
              <a:tabLst>
                <a:tab pos="316865" algn="l"/>
                <a:tab pos="317500" algn="l"/>
              </a:tabLst>
            </a:pPr>
            <a:r>
              <a:rPr sz="2400" dirty="0">
                <a:latin typeface="Times New Roman"/>
                <a:cs typeface="Times New Roman"/>
              </a:rPr>
              <a:t>negative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appeal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41389" y="2677159"/>
            <a:ext cx="4592320" cy="2401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ts val="2845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spc="-10" dirty="0">
                <a:latin typeface="Times New Roman"/>
                <a:cs typeface="Times New Roman"/>
              </a:rPr>
              <a:t>commitment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ts val="2800"/>
              </a:lnSpc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Question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ts val="2805"/>
              </a:lnSpc>
              <a:buFont typeface="Arial MT"/>
              <a:buChar char="•"/>
              <a:tabLst>
                <a:tab pos="241300" algn="l"/>
              </a:tabLst>
            </a:pPr>
            <a:r>
              <a:rPr sz="2400" spc="-10" dirty="0">
                <a:latin typeface="Times New Roman"/>
                <a:cs typeface="Times New Roman"/>
              </a:rPr>
              <a:t>Command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ts val="2810"/>
              </a:lnSpc>
              <a:buFont typeface="Arial MT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/>
                <a:cs typeface="Times New Roman"/>
              </a:rPr>
              <a:t>Use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no’s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‘you’s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ts val="2300"/>
              </a:lnSpc>
              <a:spcBef>
                <a:spcPts val="525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dirty="0">
                <a:latin typeface="Times New Roman"/>
                <a:cs typeface="Times New Roman"/>
              </a:rPr>
              <a:t>Non verbal behaviors such as silent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Periods,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interruptions,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facial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gazing </a:t>
            </a:r>
            <a:r>
              <a:rPr sz="2400" spc="-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touching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23053" y="626440"/>
            <a:ext cx="29457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CONTEN</a:t>
            </a:r>
            <a:r>
              <a:rPr sz="4400" spc="-20" dirty="0"/>
              <a:t>T</a:t>
            </a:r>
            <a:r>
              <a:rPr sz="4400" dirty="0"/>
              <a:t>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21866"/>
            <a:ext cx="8540115" cy="458787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8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Introduction</a:t>
            </a:r>
            <a:endParaRPr sz="24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71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Principles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negotiation</a:t>
            </a:r>
            <a:endParaRPr sz="24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7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Times New Roman"/>
                <a:cs typeface="Times New Roman"/>
              </a:rPr>
              <a:t>Pre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negotiations</a:t>
            </a:r>
            <a:endParaRPr sz="24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7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Times New Roman"/>
                <a:cs typeface="Times New Roman"/>
              </a:rPr>
              <a:t>Post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negotiations</a:t>
            </a:r>
            <a:endParaRPr sz="24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71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Intercultural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communication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negotiation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process</a:t>
            </a:r>
            <a:endParaRPr sz="24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Negotiation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framework</a:t>
            </a:r>
            <a:endParaRPr sz="24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71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influence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organizational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culture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individual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personality</a:t>
            </a:r>
            <a:endParaRPr sz="24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7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Culture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emotions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intercultural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negotiations</a:t>
            </a:r>
            <a:endParaRPr sz="24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Negotiation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styles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different </a:t>
            </a:r>
            <a:r>
              <a:rPr sz="2400" dirty="0">
                <a:latin typeface="Times New Roman"/>
                <a:cs typeface="Times New Roman"/>
              </a:rPr>
              <a:t>countries</a:t>
            </a:r>
            <a:endParaRPr sz="24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71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Culturally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responsive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negotiation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strategies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2197" y="736688"/>
            <a:ext cx="11948795" cy="5772785"/>
            <a:chOff x="82197" y="736688"/>
            <a:chExt cx="11948795" cy="577278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24371" y="749908"/>
              <a:ext cx="6006083" cy="575909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197" y="736688"/>
              <a:ext cx="5918184" cy="568822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1495532" y="6166104"/>
              <a:ext cx="182880" cy="117475"/>
            </a:xfrm>
            <a:custGeom>
              <a:avLst/>
              <a:gdLst/>
              <a:ahLst/>
              <a:cxnLst/>
              <a:rect l="l" t="t" r="r" b="b"/>
              <a:pathLst>
                <a:path w="182879" h="117475">
                  <a:moveTo>
                    <a:pt x="182879" y="0"/>
                  </a:moveTo>
                  <a:lnTo>
                    <a:pt x="0" y="0"/>
                  </a:lnTo>
                  <a:lnTo>
                    <a:pt x="0" y="117348"/>
                  </a:lnTo>
                  <a:lnTo>
                    <a:pt x="182879" y="117348"/>
                  </a:lnTo>
                  <a:lnTo>
                    <a:pt x="1828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65759"/>
            <a:ext cx="10515600" cy="132461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3611245" marR="114935" indent="-3490595">
              <a:lnSpc>
                <a:spcPts val="4750"/>
              </a:lnSpc>
              <a:spcBef>
                <a:spcPts val="380"/>
              </a:spcBef>
            </a:pPr>
            <a:r>
              <a:rPr sz="4400" dirty="0"/>
              <a:t>CU</a:t>
            </a:r>
            <a:r>
              <a:rPr sz="4400" spc="-409" dirty="0"/>
              <a:t>L</a:t>
            </a:r>
            <a:r>
              <a:rPr sz="4400" dirty="0"/>
              <a:t>TURAL</a:t>
            </a:r>
            <a:r>
              <a:rPr sz="4400" spc="-450" dirty="0"/>
              <a:t>L</a:t>
            </a:r>
            <a:r>
              <a:rPr sz="4400" dirty="0"/>
              <a:t>Y</a:t>
            </a:r>
            <a:r>
              <a:rPr sz="4400" spc="-190" dirty="0"/>
              <a:t> </a:t>
            </a:r>
            <a:r>
              <a:rPr sz="4400" dirty="0"/>
              <a:t>RESPONSIVE</a:t>
            </a:r>
            <a:r>
              <a:rPr sz="4400" spc="-20" dirty="0"/>
              <a:t> </a:t>
            </a:r>
            <a:r>
              <a:rPr sz="4400" dirty="0"/>
              <a:t>NEGI</a:t>
            </a:r>
            <a:r>
              <a:rPr sz="4400" spc="-500" dirty="0"/>
              <a:t>A</a:t>
            </a:r>
            <a:r>
              <a:rPr sz="4400" dirty="0"/>
              <a:t>TION  </a:t>
            </a:r>
            <a:r>
              <a:rPr sz="4400" spc="-50" dirty="0"/>
              <a:t>STRATEGIES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4400" y="5916167"/>
            <a:ext cx="10384790" cy="745490"/>
          </a:xfrm>
          <a:prstGeom prst="rect">
            <a:avLst/>
          </a:prstGeom>
          <a:solidFill>
            <a:srgbClr val="4471C4"/>
          </a:solidFill>
        </p:spPr>
        <p:txBody>
          <a:bodyPr vert="horz" wrap="square" lIns="0" tIns="17272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60"/>
              </a:spcBef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Step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: Choose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Strategy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08050" y="4774438"/>
            <a:ext cx="10397490" cy="1158875"/>
            <a:chOff x="908050" y="4774438"/>
            <a:chExt cx="10397490" cy="1158875"/>
          </a:xfrm>
        </p:grpSpPr>
        <p:sp>
          <p:nvSpPr>
            <p:cNvPr id="5" name="object 5"/>
            <p:cNvSpPr/>
            <p:nvPr/>
          </p:nvSpPr>
          <p:spPr>
            <a:xfrm>
              <a:off x="914400" y="4780788"/>
              <a:ext cx="10384790" cy="1146175"/>
            </a:xfrm>
            <a:custGeom>
              <a:avLst/>
              <a:gdLst/>
              <a:ahLst/>
              <a:cxnLst/>
              <a:rect l="l" t="t" r="r" b="b"/>
              <a:pathLst>
                <a:path w="10384790" h="1146175">
                  <a:moveTo>
                    <a:pt x="10384536" y="0"/>
                  </a:moveTo>
                  <a:lnTo>
                    <a:pt x="0" y="0"/>
                  </a:lnTo>
                  <a:lnTo>
                    <a:pt x="0" y="744728"/>
                  </a:lnTo>
                  <a:lnTo>
                    <a:pt x="5049012" y="744728"/>
                  </a:lnTo>
                  <a:lnTo>
                    <a:pt x="5049012" y="859536"/>
                  </a:lnTo>
                  <a:lnTo>
                    <a:pt x="4905756" y="859536"/>
                  </a:lnTo>
                  <a:lnTo>
                    <a:pt x="5192268" y="1146048"/>
                  </a:lnTo>
                  <a:lnTo>
                    <a:pt x="5478780" y="859536"/>
                  </a:lnTo>
                  <a:lnTo>
                    <a:pt x="5335524" y="859536"/>
                  </a:lnTo>
                  <a:lnTo>
                    <a:pt x="5335524" y="744728"/>
                  </a:lnTo>
                  <a:lnTo>
                    <a:pt x="10384536" y="744728"/>
                  </a:lnTo>
                  <a:lnTo>
                    <a:pt x="10384536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14400" y="4780788"/>
              <a:ext cx="10384790" cy="1146175"/>
            </a:xfrm>
            <a:custGeom>
              <a:avLst/>
              <a:gdLst/>
              <a:ahLst/>
              <a:cxnLst/>
              <a:rect l="l" t="t" r="r" b="b"/>
              <a:pathLst>
                <a:path w="10384790" h="1146175">
                  <a:moveTo>
                    <a:pt x="10384536" y="744728"/>
                  </a:moveTo>
                  <a:lnTo>
                    <a:pt x="5335524" y="744728"/>
                  </a:lnTo>
                  <a:lnTo>
                    <a:pt x="5335524" y="859536"/>
                  </a:lnTo>
                  <a:lnTo>
                    <a:pt x="5478780" y="859536"/>
                  </a:lnTo>
                  <a:lnTo>
                    <a:pt x="5192268" y="1146048"/>
                  </a:lnTo>
                  <a:lnTo>
                    <a:pt x="4905756" y="859536"/>
                  </a:lnTo>
                  <a:lnTo>
                    <a:pt x="5049012" y="859536"/>
                  </a:lnTo>
                  <a:lnTo>
                    <a:pt x="5049012" y="744728"/>
                  </a:lnTo>
                  <a:lnTo>
                    <a:pt x="0" y="744728"/>
                  </a:lnTo>
                  <a:lnTo>
                    <a:pt x="0" y="0"/>
                  </a:lnTo>
                  <a:lnTo>
                    <a:pt x="10384536" y="0"/>
                  </a:lnTo>
                  <a:lnTo>
                    <a:pt x="10384536" y="744728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091688" y="4940553"/>
            <a:ext cx="60293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Step</a:t>
            </a:r>
            <a:r>
              <a:rPr sz="2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2 : Consider the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 Relationship</a:t>
            </a:r>
            <a:r>
              <a:rPr sz="2200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Circumstances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08303" y="3639311"/>
            <a:ext cx="10396855" cy="1158240"/>
            <a:chOff x="908303" y="3639311"/>
            <a:chExt cx="10396855" cy="1158240"/>
          </a:xfrm>
        </p:grpSpPr>
        <p:sp>
          <p:nvSpPr>
            <p:cNvPr id="9" name="object 9"/>
            <p:cNvSpPr/>
            <p:nvPr/>
          </p:nvSpPr>
          <p:spPr>
            <a:xfrm>
              <a:off x="914399" y="3645407"/>
              <a:ext cx="10384790" cy="1146175"/>
            </a:xfrm>
            <a:custGeom>
              <a:avLst/>
              <a:gdLst/>
              <a:ahLst/>
              <a:cxnLst/>
              <a:rect l="l" t="t" r="r" b="b"/>
              <a:pathLst>
                <a:path w="10384790" h="1146175">
                  <a:moveTo>
                    <a:pt x="10384536" y="0"/>
                  </a:moveTo>
                  <a:lnTo>
                    <a:pt x="0" y="0"/>
                  </a:lnTo>
                  <a:lnTo>
                    <a:pt x="0" y="744728"/>
                  </a:lnTo>
                  <a:lnTo>
                    <a:pt x="5049012" y="744728"/>
                  </a:lnTo>
                  <a:lnTo>
                    <a:pt x="5049012" y="859536"/>
                  </a:lnTo>
                  <a:lnTo>
                    <a:pt x="4905756" y="859536"/>
                  </a:lnTo>
                  <a:lnTo>
                    <a:pt x="5192268" y="1146048"/>
                  </a:lnTo>
                  <a:lnTo>
                    <a:pt x="5478780" y="859536"/>
                  </a:lnTo>
                  <a:lnTo>
                    <a:pt x="5335524" y="859536"/>
                  </a:lnTo>
                  <a:lnTo>
                    <a:pt x="5335524" y="744728"/>
                  </a:lnTo>
                  <a:lnTo>
                    <a:pt x="10384536" y="744728"/>
                  </a:lnTo>
                  <a:lnTo>
                    <a:pt x="10384536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4399" y="3645407"/>
              <a:ext cx="10384790" cy="1146175"/>
            </a:xfrm>
            <a:custGeom>
              <a:avLst/>
              <a:gdLst/>
              <a:ahLst/>
              <a:cxnLst/>
              <a:rect l="l" t="t" r="r" b="b"/>
              <a:pathLst>
                <a:path w="10384790" h="1146175">
                  <a:moveTo>
                    <a:pt x="10384536" y="744728"/>
                  </a:moveTo>
                  <a:lnTo>
                    <a:pt x="5335524" y="744728"/>
                  </a:lnTo>
                  <a:lnTo>
                    <a:pt x="5335524" y="859536"/>
                  </a:lnTo>
                  <a:lnTo>
                    <a:pt x="5478780" y="859536"/>
                  </a:lnTo>
                  <a:lnTo>
                    <a:pt x="5192268" y="1146048"/>
                  </a:lnTo>
                  <a:lnTo>
                    <a:pt x="4905756" y="859536"/>
                  </a:lnTo>
                  <a:lnTo>
                    <a:pt x="5049012" y="859536"/>
                  </a:lnTo>
                  <a:lnTo>
                    <a:pt x="5049012" y="744728"/>
                  </a:lnTo>
                  <a:lnTo>
                    <a:pt x="0" y="744728"/>
                  </a:lnTo>
                  <a:lnTo>
                    <a:pt x="0" y="0"/>
                  </a:lnTo>
                  <a:lnTo>
                    <a:pt x="10384536" y="0"/>
                  </a:lnTo>
                  <a:lnTo>
                    <a:pt x="10384536" y="744728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916939" y="1804161"/>
            <a:ext cx="10171430" cy="236093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marR="535305" indent="-229235">
              <a:lnSpc>
                <a:spcPct val="90000"/>
              </a:lnSpc>
              <a:spcBef>
                <a:spcPts val="43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1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culturally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responsive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strategy is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one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that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aligns both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parties’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negotiating </a:t>
            </a:r>
            <a:r>
              <a:rPr sz="2800" dirty="0">
                <a:latin typeface="Times New Roman"/>
                <a:cs typeface="Times New Roman"/>
              </a:rPr>
              <a:t>styles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brings </a:t>
            </a:r>
            <a:r>
              <a:rPr sz="2800" spc="-5" dirty="0">
                <a:latin typeface="Times New Roman"/>
                <a:cs typeface="Times New Roman"/>
              </a:rPr>
              <a:t>about a mutually coherent </a:t>
            </a:r>
            <a:r>
              <a:rPr sz="2800" dirty="0">
                <a:latin typeface="Times New Roman"/>
                <a:cs typeface="Times New Roman"/>
              </a:rPr>
              <a:t>form </a:t>
            </a:r>
            <a:r>
              <a:rPr sz="2800" spc="-5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negotiator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interaction.</a:t>
            </a:r>
            <a:endParaRPr sz="28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Times New Roman"/>
                <a:cs typeface="Times New Roman"/>
              </a:rPr>
              <a:t>Process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which can be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followed :</a:t>
            </a:r>
            <a:endParaRPr sz="2800">
              <a:latin typeface="Times New Roman"/>
              <a:cs typeface="Times New Roman"/>
            </a:endParaRPr>
          </a:p>
          <a:p>
            <a:pPr marL="213360">
              <a:lnSpc>
                <a:spcPct val="100000"/>
              </a:lnSpc>
              <a:spcBef>
                <a:spcPts val="2310"/>
              </a:spcBef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Step</a:t>
            </a:r>
            <a:r>
              <a:rPr sz="2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Reflect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Negotiation</a:t>
            </a:r>
            <a:r>
              <a:rPr sz="2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Styles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your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own</a:t>
            </a:r>
            <a:r>
              <a:rPr sz="2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Culture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Counterpart’s</a:t>
            </a:r>
            <a:r>
              <a:rPr sz="2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Culture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70782" y="626440"/>
            <a:ext cx="42506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INTRODUC</a:t>
            </a:r>
            <a:r>
              <a:rPr sz="4400" spc="-20" dirty="0"/>
              <a:t>T</a:t>
            </a:r>
            <a:r>
              <a:rPr sz="4400" dirty="0"/>
              <a:t>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804161"/>
            <a:ext cx="10349230" cy="4286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Times New Roman"/>
                <a:cs typeface="Times New Roman"/>
              </a:rPr>
              <a:t>Negotiations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integral part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managers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life.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4400">
              <a:latin typeface="Times New Roman"/>
              <a:cs typeface="Times New Roman"/>
            </a:endParaRPr>
          </a:p>
          <a:p>
            <a:pPr marL="241300" marR="1639570" indent="-229235">
              <a:lnSpc>
                <a:spcPts val="3020"/>
              </a:lnSpc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Times New Roman"/>
                <a:cs typeface="Times New Roman"/>
              </a:rPr>
              <a:t>Managers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are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always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trying</a:t>
            </a:r>
            <a:r>
              <a:rPr sz="2800" spc="-5" dirty="0">
                <a:latin typeface="Times New Roman"/>
                <a:cs typeface="Times New Roman"/>
              </a:rPr>
              <a:t> to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secure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agreements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with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their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supervisors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subordinates.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 MT"/>
              <a:buChar char="•"/>
            </a:pPr>
            <a:endParaRPr sz="40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traditional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image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negotiation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often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‘bargaining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table’.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4400">
              <a:latin typeface="Times New Roman"/>
              <a:cs typeface="Times New Roman"/>
            </a:endParaRPr>
          </a:p>
          <a:p>
            <a:pPr marL="241300" marR="5080" indent="-229235">
              <a:lnSpc>
                <a:spcPts val="3020"/>
              </a:lnSpc>
              <a:spcBef>
                <a:spcPts val="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Times New Roman"/>
                <a:cs typeface="Times New Roman"/>
              </a:rPr>
              <a:t>International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business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negotiations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are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multifaceted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and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go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beyond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just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 price.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0076" y="626440"/>
            <a:ext cx="79140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PRINCIPLES</a:t>
            </a:r>
            <a:r>
              <a:rPr sz="4400" spc="-55" dirty="0"/>
              <a:t> </a:t>
            </a:r>
            <a:r>
              <a:rPr sz="4400" dirty="0"/>
              <a:t>OF</a:t>
            </a:r>
            <a:r>
              <a:rPr sz="4400" spc="-30" dirty="0"/>
              <a:t> </a:t>
            </a:r>
            <a:r>
              <a:rPr sz="4400" spc="-45" dirty="0"/>
              <a:t>NEGOTIATION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23390"/>
            <a:ext cx="10219055" cy="459105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840"/>
              </a:spcBef>
              <a:buFont typeface="Arial MT"/>
              <a:buChar char="•"/>
              <a:tabLst>
                <a:tab pos="241300" algn="l"/>
                <a:tab pos="241935" algn="l"/>
              </a:tabLst>
            </a:pPr>
            <a:r>
              <a:rPr sz="2100" spc="-5" dirty="0">
                <a:latin typeface="Times New Roman"/>
                <a:cs typeface="Times New Roman"/>
              </a:rPr>
              <a:t>All </a:t>
            </a:r>
            <a:r>
              <a:rPr sz="2100" dirty="0">
                <a:latin typeface="Times New Roman"/>
                <a:cs typeface="Times New Roman"/>
              </a:rPr>
              <a:t>negotiations</a:t>
            </a:r>
            <a:r>
              <a:rPr sz="2100" spc="-3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have the following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four key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elements:</a:t>
            </a:r>
            <a:endParaRPr sz="21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100" dirty="0">
                <a:latin typeface="Times New Roman"/>
                <a:cs typeface="Times New Roman"/>
              </a:rPr>
              <a:t>Multiple</a:t>
            </a:r>
            <a:r>
              <a:rPr sz="2100" spc="-4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parties</a:t>
            </a:r>
            <a:endParaRPr sz="21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75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100" dirty="0">
                <a:latin typeface="Times New Roman"/>
                <a:cs typeface="Times New Roman"/>
              </a:rPr>
              <a:t>Multiple</a:t>
            </a:r>
            <a:r>
              <a:rPr sz="2100" spc="-45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motives</a:t>
            </a:r>
            <a:endParaRPr sz="21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75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100" spc="-5" dirty="0">
                <a:latin typeface="Times New Roman"/>
                <a:cs typeface="Times New Roman"/>
              </a:rPr>
              <a:t>Movement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of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the</a:t>
            </a:r>
            <a:r>
              <a:rPr sz="2100" spc="-1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parties</a:t>
            </a:r>
            <a:endParaRPr sz="21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100" spc="-5" dirty="0">
                <a:latin typeface="Times New Roman"/>
                <a:cs typeface="Times New Roman"/>
              </a:rPr>
              <a:t>A</a:t>
            </a:r>
            <a:r>
              <a:rPr sz="2100" spc="-125" dirty="0">
                <a:latin typeface="Times New Roman"/>
                <a:cs typeface="Times New Roman"/>
              </a:rPr>
              <a:t> </a:t>
            </a:r>
            <a:r>
              <a:rPr sz="2100" spc="5" dirty="0">
                <a:latin typeface="Times New Roman"/>
                <a:cs typeface="Times New Roman"/>
              </a:rPr>
              <a:t>g</a:t>
            </a:r>
            <a:r>
              <a:rPr sz="2100" dirty="0">
                <a:latin typeface="Times New Roman"/>
                <a:cs typeface="Times New Roman"/>
              </a:rPr>
              <a:t>o</a:t>
            </a:r>
            <a:r>
              <a:rPr sz="2100" spc="5" dirty="0">
                <a:latin typeface="Times New Roman"/>
                <a:cs typeface="Times New Roman"/>
              </a:rPr>
              <a:t>a</a:t>
            </a:r>
            <a:r>
              <a:rPr sz="2100" dirty="0">
                <a:latin typeface="Times New Roman"/>
                <a:cs typeface="Times New Roman"/>
              </a:rPr>
              <a:t>l of rea</a:t>
            </a:r>
            <a:r>
              <a:rPr sz="2100" spc="5" dirty="0">
                <a:latin typeface="Times New Roman"/>
                <a:cs typeface="Times New Roman"/>
              </a:rPr>
              <a:t>c</a:t>
            </a:r>
            <a:r>
              <a:rPr sz="2100" dirty="0">
                <a:latin typeface="Times New Roman"/>
                <a:cs typeface="Times New Roman"/>
              </a:rPr>
              <a:t>h</a:t>
            </a:r>
            <a:r>
              <a:rPr sz="2100" spc="5" dirty="0">
                <a:latin typeface="Times New Roman"/>
                <a:cs typeface="Times New Roman"/>
              </a:rPr>
              <a:t>i</a:t>
            </a:r>
            <a:r>
              <a:rPr sz="2100" dirty="0">
                <a:latin typeface="Times New Roman"/>
                <a:cs typeface="Times New Roman"/>
              </a:rPr>
              <a:t>ng</a:t>
            </a:r>
            <a:r>
              <a:rPr sz="2100" spc="-1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a a</a:t>
            </a:r>
            <a:r>
              <a:rPr sz="2100" spc="5" dirty="0">
                <a:latin typeface="Times New Roman"/>
                <a:cs typeface="Times New Roman"/>
              </a:rPr>
              <a:t>g</a:t>
            </a:r>
            <a:r>
              <a:rPr sz="2100" dirty="0">
                <a:latin typeface="Times New Roman"/>
                <a:cs typeface="Times New Roman"/>
              </a:rPr>
              <a:t>ree</a:t>
            </a:r>
            <a:r>
              <a:rPr sz="2100" spc="-25" dirty="0">
                <a:latin typeface="Times New Roman"/>
                <a:cs typeface="Times New Roman"/>
              </a:rPr>
              <a:t>m</a:t>
            </a:r>
            <a:r>
              <a:rPr sz="2100" dirty="0">
                <a:latin typeface="Times New Roman"/>
                <a:cs typeface="Times New Roman"/>
              </a:rPr>
              <a:t>e</a:t>
            </a:r>
            <a:r>
              <a:rPr sz="2100" spc="5" dirty="0">
                <a:latin typeface="Times New Roman"/>
                <a:cs typeface="Times New Roman"/>
              </a:rPr>
              <a:t>n</a:t>
            </a:r>
            <a:r>
              <a:rPr sz="2100" dirty="0">
                <a:latin typeface="Times New Roman"/>
                <a:cs typeface="Times New Roman"/>
              </a:rPr>
              <a:t>t</a:t>
            </a: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1375"/>
              </a:spcBef>
              <a:buFont typeface="Arial MT"/>
              <a:buChar char="•"/>
              <a:tabLst>
                <a:tab pos="527685" algn="l"/>
                <a:tab pos="528320" algn="l"/>
              </a:tabLst>
            </a:pPr>
            <a:r>
              <a:rPr sz="2100" dirty="0">
                <a:latin typeface="Times New Roman"/>
                <a:cs typeface="Times New Roman"/>
              </a:rPr>
              <a:t>Negotiations</a:t>
            </a:r>
            <a:r>
              <a:rPr sz="2100" spc="-3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are</a:t>
            </a:r>
            <a:r>
              <a:rPr sz="2100" spc="-1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broadly</a:t>
            </a:r>
            <a:r>
              <a:rPr sz="2100" spc="-2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classified</a:t>
            </a:r>
            <a:r>
              <a:rPr sz="2100" spc="-1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as:</a:t>
            </a:r>
            <a:endParaRPr sz="21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100" dirty="0">
                <a:latin typeface="Times New Roman"/>
                <a:cs typeface="Times New Roman"/>
              </a:rPr>
              <a:t>Distributive</a:t>
            </a:r>
            <a:r>
              <a:rPr sz="2100" spc="-4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negotiation</a:t>
            </a:r>
            <a:endParaRPr sz="21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75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100" dirty="0">
                <a:latin typeface="Times New Roman"/>
                <a:cs typeface="Times New Roman"/>
              </a:rPr>
              <a:t>Integrative</a:t>
            </a:r>
            <a:r>
              <a:rPr sz="2100" spc="-3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negotiation</a:t>
            </a:r>
            <a:endParaRPr sz="2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1365"/>
              </a:spcBef>
              <a:buFont typeface="Arial MT"/>
              <a:buChar char="•"/>
              <a:tabLst>
                <a:tab pos="527685" algn="l"/>
                <a:tab pos="528320" algn="l"/>
              </a:tabLst>
            </a:pPr>
            <a:r>
              <a:rPr sz="2100" dirty="0">
                <a:latin typeface="Times New Roman"/>
                <a:cs typeface="Times New Roman"/>
              </a:rPr>
              <a:t>Negotiators</a:t>
            </a:r>
            <a:r>
              <a:rPr sz="2100" spc="-20" dirty="0">
                <a:latin typeface="Times New Roman"/>
                <a:cs typeface="Times New Roman"/>
              </a:rPr>
              <a:t> </a:t>
            </a:r>
            <a:r>
              <a:rPr sz="2100" spc="-10" dirty="0">
                <a:latin typeface="Times New Roman"/>
                <a:cs typeface="Times New Roman"/>
              </a:rPr>
              <a:t>must</a:t>
            </a:r>
            <a:r>
              <a:rPr sz="2100" spc="3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also be</a:t>
            </a:r>
            <a:r>
              <a:rPr sz="2100" spc="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aware</a:t>
            </a:r>
            <a:r>
              <a:rPr sz="2100" spc="1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of</a:t>
            </a:r>
            <a:r>
              <a:rPr sz="2100" spc="-1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the</a:t>
            </a:r>
            <a:r>
              <a:rPr sz="2100" spc="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best</a:t>
            </a:r>
            <a:r>
              <a:rPr sz="2100" spc="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alternative to</a:t>
            </a:r>
            <a:r>
              <a:rPr sz="2100" spc="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a negotiated</a:t>
            </a:r>
            <a:r>
              <a:rPr sz="2100" spc="-1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agreement</a:t>
            </a:r>
            <a:r>
              <a:rPr sz="2100" spc="30" dirty="0">
                <a:latin typeface="Times New Roman"/>
                <a:cs typeface="Times New Roman"/>
              </a:rPr>
              <a:t> </a:t>
            </a:r>
            <a:r>
              <a:rPr sz="2100" spc="-40" dirty="0">
                <a:latin typeface="Times New Roman"/>
                <a:cs typeface="Times New Roman"/>
              </a:rPr>
              <a:t>(BATNA)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4897" y="626440"/>
            <a:ext cx="54451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PRE-</a:t>
            </a:r>
            <a:r>
              <a:rPr sz="4400" spc="-95" dirty="0"/>
              <a:t> </a:t>
            </a:r>
            <a:r>
              <a:rPr sz="4400" spc="-40" dirty="0"/>
              <a:t>NEGOTIATIONS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761489"/>
            <a:ext cx="10135235" cy="428688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241300" marR="738505" indent="-229235">
              <a:lnSpc>
                <a:spcPts val="2690"/>
              </a:lnSpc>
              <a:spcBef>
                <a:spcPts val="74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pre-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negotiations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stage,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parties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attempt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understand</a:t>
            </a:r>
            <a:r>
              <a:rPr sz="2800" spc="-10" dirty="0">
                <a:latin typeface="Times New Roman"/>
                <a:cs typeface="Times New Roman"/>
              </a:rPr>
              <a:t> each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other’s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needs and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demands.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 MT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Times New Roman"/>
                <a:cs typeface="Times New Roman"/>
              </a:rPr>
              <a:t>During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pre-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negotiations,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each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party:</a:t>
            </a:r>
            <a:endParaRPr sz="2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3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Identifies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contents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dirty="0">
                <a:latin typeface="Times New Roman"/>
                <a:cs typeface="Times New Roman"/>
              </a:rPr>
              <a:t> 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deal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and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its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implications</a:t>
            </a:r>
            <a:endParaRPr sz="2800">
              <a:latin typeface="Times New Roman"/>
              <a:cs typeface="Times New Roman"/>
            </a:endParaRPr>
          </a:p>
          <a:p>
            <a:pPr marL="527685" marR="5080" indent="-515620">
              <a:lnSpc>
                <a:spcPts val="2690"/>
              </a:lnSpc>
              <a:spcBef>
                <a:spcPts val="98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Creates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alternatives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so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that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there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are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overlaps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between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dirty="0">
                <a:latin typeface="Times New Roman"/>
                <a:cs typeface="Times New Roman"/>
              </a:rPr>
              <a:t> positions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both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parties</a:t>
            </a:r>
            <a:endParaRPr sz="2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34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Understands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5" dirty="0">
                <a:latin typeface="Times New Roman"/>
                <a:cs typeface="Times New Roman"/>
              </a:rPr>
              <a:t> other </a:t>
            </a:r>
            <a:r>
              <a:rPr sz="2800" spc="-25" dirty="0">
                <a:latin typeface="Times New Roman"/>
                <a:cs typeface="Times New Roman"/>
              </a:rPr>
              <a:t>party’s</a:t>
            </a:r>
            <a:r>
              <a:rPr sz="2800" spc="-5" dirty="0">
                <a:latin typeface="Times New Roman"/>
                <a:cs typeface="Times New Roman"/>
              </a:rPr>
              <a:t> position</a:t>
            </a:r>
            <a:endParaRPr sz="2800">
              <a:latin typeface="Times New Roman"/>
              <a:cs typeface="Times New Roman"/>
            </a:endParaRPr>
          </a:p>
          <a:p>
            <a:pPr marL="527685" marR="380365" indent="-515620">
              <a:lnSpc>
                <a:spcPts val="2690"/>
              </a:lnSpc>
              <a:spcBef>
                <a:spcPts val="969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Builds power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by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strengthening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its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best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alternative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negotiated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agreement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(BATNA)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dirty="0">
                <a:latin typeface="Times New Roman"/>
                <a:cs typeface="Times New Roman"/>
              </a:rPr>
              <a:t> gauging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dirty="0">
                <a:latin typeface="Times New Roman"/>
                <a:cs typeface="Times New Roman"/>
              </a:rPr>
              <a:t> other</a:t>
            </a:r>
            <a:r>
              <a:rPr sz="2800" spc="-25" dirty="0">
                <a:latin typeface="Times New Roman"/>
                <a:cs typeface="Times New Roman"/>
              </a:rPr>
              <a:t> party’s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BATNA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28213" y="626440"/>
            <a:ext cx="57365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85" dirty="0"/>
              <a:t>POST-</a:t>
            </a:r>
            <a:r>
              <a:rPr sz="4400" spc="-65" dirty="0"/>
              <a:t> </a:t>
            </a:r>
            <a:r>
              <a:rPr sz="4400" spc="-40" dirty="0"/>
              <a:t>NEGOTIATIONS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804161"/>
            <a:ext cx="10025380" cy="352171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300990" indent="-229235">
              <a:lnSpc>
                <a:spcPts val="3020"/>
              </a:lnSpc>
              <a:spcBef>
                <a:spcPts val="48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Times New Roman"/>
                <a:cs typeface="Times New Roman"/>
              </a:rPr>
              <a:t>In the </a:t>
            </a:r>
            <a:r>
              <a:rPr sz="2800" dirty="0">
                <a:latin typeface="Times New Roman"/>
                <a:cs typeface="Times New Roman"/>
              </a:rPr>
              <a:t>posy- </a:t>
            </a:r>
            <a:r>
              <a:rPr sz="2800" spc="-5" dirty="0">
                <a:latin typeface="Times New Roman"/>
                <a:cs typeface="Times New Roman"/>
              </a:rPr>
              <a:t>negotiations stage,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parties </a:t>
            </a:r>
            <a:r>
              <a:rPr sz="2800" dirty="0">
                <a:latin typeface="Times New Roman"/>
                <a:cs typeface="Times New Roman"/>
              </a:rPr>
              <a:t>involved </a:t>
            </a:r>
            <a:r>
              <a:rPr sz="2800" spc="-5" dirty="0">
                <a:latin typeface="Times New Roman"/>
                <a:cs typeface="Times New Roman"/>
              </a:rPr>
              <a:t>have agreed </a:t>
            </a:r>
            <a:r>
              <a:rPr sz="2800" dirty="0">
                <a:latin typeface="Times New Roman"/>
                <a:cs typeface="Times New Roman"/>
              </a:rPr>
              <a:t>to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most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issues.</a:t>
            </a:r>
            <a:endParaRPr sz="2800">
              <a:latin typeface="Times New Roman"/>
              <a:cs typeface="Times New Roman"/>
            </a:endParaRPr>
          </a:p>
          <a:p>
            <a:pPr marL="241300" marR="546100" indent="-229235">
              <a:lnSpc>
                <a:spcPts val="3020"/>
              </a:lnSpc>
              <a:spcBef>
                <a:spcPts val="1015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parties agree </a:t>
            </a:r>
            <a:r>
              <a:rPr sz="2800" dirty="0">
                <a:latin typeface="Times New Roman"/>
                <a:cs typeface="Times New Roman"/>
              </a:rPr>
              <a:t>on the </a:t>
            </a:r>
            <a:r>
              <a:rPr sz="2800" spc="-5" dirty="0">
                <a:latin typeface="Times New Roman"/>
                <a:cs typeface="Times New Roman"/>
              </a:rPr>
              <a:t>format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contract and </a:t>
            </a:r>
            <a:r>
              <a:rPr sz="2800" dirty="0">
                <a:latin typeface="Times New Roman"/>
                <a:cs typeface="Times New Roman"/>
              </a:rPr>
              <a:t>signing </a:t>
            </a:r>
            <a:r>
              <a:rPr sz="2800" spc="-5" dirty="0">
                <a:latin typeface="Times New Roman"/>
                <a:cs typeface="Times New Roman"/>
              </a:rPr>
              <a:t>of the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contract.</a:t>
            </a:r>
            <a:endParaRPr sz="28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90000"/>
              </a:lnSpc>
              <a:spcBef>
                <a:spcPts val="96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main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purpose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contract is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avoid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misunderstandings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 future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problems,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and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foster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development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maintenance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relationship.</a:t>
            </a:r>
            <a:endParaRPr sz="28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241935" algn="l"/>
              </a:tabLst>
            </a:pPr>
            <a:r>
              <a:rPr sz="2800" spc="-5" dirty="0">
                <a:latin typeface="Times New Roman"/>
                <a:cs typeface="Times New Roman"/>
              </a:rPr>
              <a:t>Communication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integral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part</a:t>
            </a:r>
            <a:r>
              <a:rPr sz="2800" dirty="0">
                <a:latin typeface="Times New Roman"/>
                <a:cs typeface="Times New Roman"/>
              </a:rPr>
              <a:t> of the </a:t>
            </a:r>
            <a:r>
              <a:rPr sz="2800" spc="-5" dirty="0">
                <a:latin typeface="Times New Roman"/>
                <a:cs typeface="Times New Roman"/>
              </a:rPr>
              <a:t>negotiation process.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9126" rIns="0" bIns="0" rtlCol="0">
            <a:spAutoFit/>
          </a:bodyPr>
          <a:lstStyle/>
          <a:p>
            <a:pPr marL="2214880" marR="5080" indent="-1640205">
              <a:lnSpc>
                <a:spcPts val="3460"/>
              </a:lnSpc>
              <a:spcBef>
                <a:spcPts val="535"/>
              </a:spcBef>
            </a:pPr>
            <a:r>
              <a:rPr sz="3200" spc="-25" dirty="0"/>
              <a:t>INTERCULTURAL</a:t>
            </a:r>
            <a:r>
              <a:rPr sz="3200" spc="-140" dirty="0"/>
              <a:t> </a:t>
            </a:r>
            <a:r>
              <a:rPr sz="3200" spc="-30" dirty="0"/>
              <a:t>COMMUNICATION</a:t>
            </a:r>
            <a:r>
              <a:rPr sz="3200" spc="-185" dirty="0"/>
              <a:t> </a:t>
            </a:r>
            <a:r>
              <a:rPr sz="3200" dirty="0"/>
              <a:t>AND </a:t>
            </a:r>
            <a:r>
              <a:rPr sz="3200" spc="-785" dirty="0"/>
              <a:t> </a:t>
            </a:r>
            <a:r>
              <a:rPr sz="3200" spc="-35" dirty="0"/>
              <a:t>NEGOTIATION</a:t>
            </a:r>
            <a:r>
              <a:rPr sz="3200" spc="-50" dirty="0"/>
              <a:t> </a:t>
            </a:r>
            <a:r>
              <a:rPr sz="3200" dirty="0"/>
              <a:t>PROCESS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916939" y="1498853"/>
            <a:ext cx="9949180" cy="4595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935" algn="l"/>
              </a:tabLst>
            </a:pPr>
            <a:r>
              <a:rPr sz="2400" spc="-5" dirty="0">
                <a:latin typeface="Times New Roman"/>
                <a:cs typeface="Times New Roman"/>
              </a:rPr>
              <a:t>Communication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style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plays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major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role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negotiation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process.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Some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the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important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communication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variables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influencing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negotiations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are:</a:t>
            </a:r>
            <a:endParaRPr sz="24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1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Language</a:t>
            </a:r>
            <a:endParaRPr sz="24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14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Interpreters,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translators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mediators</a:t>
            </a:r>
            <a:endParaRPr sz="24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13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Shared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experiences</a:t>
            </a:r>
            <a:endParaRPr sz="24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13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Times New Roman"/>
                <a:cs typeface="Times New Roman"/>
              </a:rPr>
              <a:t>Humour</a:t>
            </a:r>
            <a:endParaRPr sz="24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Listening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skills</a:t>
            </a:r>
            <a:endParaRPr sz="24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13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Pace</a:t>
            </a:r>
            <a:endParaRPr sz="24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13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30" dirty="0">
                <a:latin typeface="Times New Roman"/>
                <a:cs typeface="Times New Roman"/>
              </a:rPr>
              <a:t>Time</a:t>
            </a:r>
            <a:endParaRPr sz="24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Times New Roman"/>
                <a:cs typeface="Times New Roman"/>
              </a:rPr>
              <a:t>Socialization</a:t>
            </a:r>
            <a:endParaRPr sz="24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13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Times New Roman"/>
                <a:cs typeface="Times New Roman"/>
              </a:rPr>
              <a:t>Business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etiquette</a:t>
            </a:r>
            <a:endParaRPr sz="24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13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Agenda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5378" y="626440"/>
            <a:ext cx="53816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Negotiation</a:t>
            </a:r>
            <a:r>
              <a:rPr sz="4400" spc="-85" dirty="0"/>
              <a:t> </a:t>
            </a:r>
            <a:r>
              <a:rPr sz="4400" dirty="0"/>
              <a:t>Framework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688340" y="1217167"/>
            <a:ext cx="9199880" cy="5424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spc="-5" dirty="0">
                <a:latin typeface="Times New Roman"/>
                <a:cs typeface="Times New Roman"/>
              </a:rPr>
              <a:t>Given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by</a:t>
            </a:r>
            <a:r>
              <a:rPr sz="2200" spc="-40" dirty="0">
                <a:latin typeface="Times New Roman"/>
                <a:cs typeface="Times New Roman"/>
              </a:rPr>
              <a:t> Weiss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&amp;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Stripp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(1985)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has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been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simplified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by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Moran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&amp;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Stripp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(2004).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Arial MT"/>
              <a:buChar char="•"/>
            </a:pPr>
            <a:endParaRPr sz="26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200" spc="-30" dirty="0">
                <a:latin typeface="Times New Roman"/>
                <a:cs typeface="Times New Roman"/>
              </a:rPr>
              <a:t>Twelve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Variables</a:t>
            </a:r>
            <a:r>
              <a:rPr sz="2200" spc="-5" dirty="0">
                <a:latin typeface="Times New Roman"/>
                <a:cs typeface="Times New Roman"/>
              </a:rPr>
              <a:t> included in this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framework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are:</a:t>
            </a:r>
            <a:endParaRPr sz="2200">
              <a:latin typeface="Times New Roman"/>
              <a:cs typeface="Times New Roman"/>
            </a:endParaRPr>
          </a:p>
          <a:p>
            <a:pPr marL="836930" lvl="1" indent="-405765">
              <a:lnSpc>
                <a:spcPct val="100000"/>
              </a:lnSpc>
              <a:spcBef>
                <a:spcPts val="215"/>
              </a:spcBef>
              <a:buAutoNum type="romanLcParenBoth"/>
              <a:tabLst>
                <a:tab pos="836930" algn="l"/>
                <a:tab pos="837565" algn="l"/>
              </a:tabLst>
            </a:pPr>
            <a:r>
              <a:rPr sz="2200" spc="-5" dirty="0">
                <a:latin typeface="Times New Roman"/>
                <a:cs typeface="Times New Roman"/>
              </a:rPr>
              <a:t>Basic concept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of Negotiation</a:t>
            </a:r>
            <a:endParaRPr sz="2200">
              <a:latin typeface="Times New Roman"/>
              <a:cs typeface="Times New Roman"/>
            </a:endParaRPr>
          </a:p>
          <a:p>
            <a:pPr marL="843915" lvl="1" indent="-483234">
              <a:lnSpc>
                <a:spcPct val="100000"/>
              </a:lnSpc>
              <a:spcBef>
                <a:spcPts val="204"/>
              </a:spcBef>
              <a:buAutoNum type="romanLcParenBoth"/>
              <a:tabLst>
                <a:tab pos="843915" algn="l"/>
                <a:tab pos="844550" algn="l"/>
              </a:tabLst>
            </a:pPr>
            <a:r>
              <a:rPr sz="2200" spc="-5" dirty="0">
                <a:latin typeface="Times New Roman"/>
                <a:cs typeface="Times New Roman"/>
              </a:rPr>
              <a:t>Selection of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Negotiators</a:t>
            </a:r>
            <a:endParaRPr sz="2200">
              <a:latin typeface="Times New Roman"/>
              <a:cs typeface="Times New Roman"/>
            </a:endParaRPr>
          </a:p>
          <a:p>
            <a:pPr marL="851535" lvl="1" indent="-560705">
              <a:lnSpc>
                <a:spcPct val="100000"/>
              </a:lnSpc>
              <a:spcBef>
                <a:spcPts val="204"/>
              </a:spcBef>
              <a:buAutoNum type="romanLcParenBoth"/>
              <a:tabLst>
                <a:tab pos="851535" algn="l"/>
                <a:tab pos="852169" algn="l"/>
              </a:tabLst>
            </a:pPr>
            <a:r>
              <a:rPr sz="2200" spc="-5" dirty="0">
                <a:latin typeface="Times New Roman"/>
                <a:cs typeface="Times New Roman"/>
              </a:rPr>
              <a:t>Role of individual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aspiration</a:t>
            </a:r>
            <a:endParaRPr sz="2200">
              <a:latin typeface="Times New Roman"/>
              <a:cs typeface="Times New Roman"/>
            </a:endParaRPr>
          </a:p>
          <a:p>
            <a:pPr marL="835660" lvl="1" indent="-544830">
              <a:lnSpc>
                <a:spcPct val="100000"/>
              </a:lnSpc>
              <a:spcBef>
                <a:spcPts val="215"/>
              </a:spcBef>
              <a:buAutoNum type="romanLcParenBoth"/>
              <a:tabLst>
                <a:tab pos="835660" algn="l"/>
                <a:tab pos="836294" algn="l"/>
              </a:tabLst>
            </a:pPr>
            <a:r>
              <a:rPr sz="2200" spc="-5" dirty="0">
                <a:latin typeface="Times New Roman"/>
                <a:cs typeface="Times New Roman"/>
              </a:rPr>
              <a:t>Concern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with protocol</a:t>
            </a:r>
            <a:endParaRPr sz="2200">
              <a:latin typeface="Times New Roman"/>
              <a:cs typeface="Times New Roman"/>
            </a:endParaRPr>
          </a:p>
          <a:p>
            <a:pPr marL="827405" lvl="1" indent="-466725">
              <a:lnSpc>
                <a:spcPct val="100000"/>
              </a:lnSpc>
              <a:spcBef>
                <a:spcPts val="204"/>
              </a:spcBef>
              <a:buAutoNum type="romanLcParenBoth"/>
              <a:tabLst>
                <a:tab pos="826769" algn="l"/>
                <a:tab pos="828040" algn="l"/>
              </a:tabLst>
            </a:pPr>
            <a:r>
              <a:rPr sz="2200" spc="-5" dirty="0">
                <a:latin typeface="Times New Roman"/>
                <a:cs typeface="Times New Roman"/>
              </a:rPr>
              <a:t>Significance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of </a:t>
            </a:r>
            <a:r>
              <a:rPr sz="2200" dirty="0">
                <a:latin typeface="Times New Roman"/>
                <a:cs typeface="Times New Roman"/>
              </a:rPr>
              <a:t>type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of issue</a:t>
            </a:r>
            <a:endParaRPr sz="2200">
              <a:latin typeface="Times New Roman"/>
              <a:cs typeface="Times New Roman"/>
            </a:endParaRPr>
          </a:p>
          <a:p>
            <a:pPr marL="836294" lvl="1" indent="-545465">
              <a:lnSpc>
                <a:spcPct val="100000"/>
              </a:lnSpc>
              <a:spcBef>
                <a:spcPts val="209"/>
              </a:spcBef>
              <a:buAutoNum type="romanLcParenBoth"/>
              <a:tabLst>
                <a:tab pos="835660" algn="l"/>
                <a:tab pos="836930" algn="l"/>
              </a:tabLst>
            </a:pPr>
            <a:r>
              <a:rPr sz="2200" spc="-5" dirty="0">
                <a:latin typeface="Times New Roman"/>
                <a:cs typeface="Times New Roman"/>
              </a:rPr>
              <a:t>Complexity of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language</a:t>
            </a:r>
            <a:endParaRPr sz="2200">
              <a:latin typeface="Times New Roman"/>
              <a:cs typeface="Times New Roman"/>
            </a:endParaRPr>
          </a:p>
          <a:p>
            <a:pPr marL="843915" lvl="1" indent="-553085">
              <a:lnSpc>
                <a:spcPct val="100000"/>
              </a:lnSpc>
              <a:spcBef>
                <a:spcPts val="215"/>
              </a:spcBef>
              <a:buAutoNum type="romanLcParenBoth"/>
              <a:tabLst>
                <a:tab pos="844550" algn="l"/>
              </a:tabLst>
            </a:pPr>
            <a:r>
              <a:rPr sz="2200" spc="-5" dirty="0">
                <a:latin typeface="Times New Roman"/>
                <a:cs typeface="Times New Roman"/>
              </a:rPr>
              <a:t>Nature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of persuasive</a:t>
            </a:r>
            <a:r>
              <a:rPr sz="2200" spc="-10" dirty="0">
                <a:latin typeface="Times New Roman"/>
                <a:cs typeface="Times New Roman"/>
              </a:rPr>
              <a:t> argument</a:t>
            </a:r>
            <a:endParaRPr sz="2200">
              <a:latin typeface="Times New Roman"/>
              <a:cs typeface="Times New Roman"/>
            </a:endParaRPr>
          </a:p>
          <a:p>
            <a:pPr marL="847090" lvl="1" indent="-626745">
              <a:lnSpc>
                <a:spcPct val="100000"/>
              </a:lnSpc>
              <a:spcBef>
                <a:spcPts val="204"/>
              </a:spcBef>
              <a:buAutoNum type="romanLcParenBoth"/>
              <a:tabLst>
                <a:tab pos="847725" algn="l"/>
              </a:tabLst>
            </a:pPr>
            <a:r>
              <a:rPr sz="2200" spc="-55" dirty="0">
                <a:latin typeface="Times New Roman"/>
                <a:cs typeface="Times New Roman"/>
              </a:rPr>
              <a:t>Value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time</a:t>
            </a:r>
            <a:endParaRPr sz="2200">
              <a:latin typeface="Times New Roman"/>
              <a:cs typeface="Times New Roman"/>
            </a:endParaRPr>
          </a:p>
          <a:p>
            <a:pPr marL="835660" lvl="1" indent="-544830">
              <a:lnSpc>
                <a:spcPct val="100000"/>
              </a:lnSpc>
              <a:spcBef>
                <a:spcPts val="200"/>
              </a:spcBef>
              <a:buAutoNum type="romanLcParenBoth"/>
              <a:tabLst>
                <a:tab pos="835660" algn="l"/>
                <a:tab pos="836294" algn="l"/>
              </a:tabLst>
            </a:pPr>
            <a:r>
              <a:rPr sz="2200" spc="-5" dirty="0">
                <a:latin typeface="Times New Roman"/>
                <a:cs typeface="Times New Roman"/>
              </a:rPr>
              <a:t>Bases</a:t>
            </a:r>
            <a:r>
              <a:rPr sz="2200" spc="-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of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trust</a:t>
            </a:r>
            <a:endParaRPr sz="2200">
              <a:latin typeface="Times New Roman"/>
              <a:cs typeface="Times New Roman"/>
            </a:endParaRPr>
          </a:p>
          <a:p>
            <a:pPr marL="827405" lvl="1" indent="-536575">
              <a:lnSpc>
                <a:spcPct val="100000"/>
              </a:lnSpc>
              <a:spcBef>
                <a:spcPts val="219"/>
              </a:spcBef>
              <a:buAutoNum type="romanLcParenBoth"/>
              <a:tabLst>
                <a:tab pos="827405" algn="l"/>
                <a:tab pos="828040" algn="l"/>
              </a:tabLst>
            </a:pPr>
            <a:r>
              <a:rPr sz="2200" spc="-5" dirty="0">
                <a:latin typeface="Times New Roman"/>
                <a:cs typeface="Times New Roman"/>
              </a:rPr>
              <a:t>Risk-taking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propensity</a:t>
            </a:r>
            <a:endParaRPr sz="2200">
              <a:latin typeface="Times New Roman"/>
              <a:cs typeface="Times New Roman"/>
            </a:endParaRPr>
          </a:p>
          <a:p>
            <a:pPr marL="836294" lvl="1" indent="-545465">
              <a:lnSpc>
                <a:spcPct val="100000"/>
              </a:lnSpc>
              <a:spcBef>
                <a:spcPts val="204"/>
              </a:spcBef>
              <a:buAutoNum type="romanLcParenBoth"/>
              <a:tabLst>
                <a:tab pos="835660" algn="l"/>
                <a:tab pos="836930" algn="l"/>
              </a:tabLst>
            </a:pPr>
            <a:r>
              <a:rPr sz="2200" spc="-5" dirty="0">
                <a:latin typeface="Times New Roman"/>
                <a:cs typeface="Times New Roman"/>
              </a:rPr>
              <a:t>Internal decision-making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systems</a:t>
            </a:r>
            <a:endParaRPr sz="2200">
              <a:latin typeface="Times New Roman"/>
              <a:cs typeface="Times New Roman"/>
            </a:endParaRPr>
          </a:p>
          <a:p>
            <a:pPr marL="843915" lvl="1" indent="-553085">
              <a:lnSpc>
                <a:spcPct val="100000"/>
              </a:lnSpc>
              <a:spcBef>
                <a:spcPts val="204"/>
              </a:spcBef>
              <a:buAutoNum type="romanLcParenBoth"/>
              <a:tabLst>
                <a:tab pos="844550" algn="l"/>
              </a:tabLst>
            </a:pPr>
            <a:r>
              <a:rPr sz="2200" spc="-5" dirty="0">
                <a:latin typeface="Times New Roman"/>
                <a:cs typeface="Times New Roman"/>
              </a:rPr>
              <a:t>Form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of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satisfactory agreement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105789"/>
            <a:ext cx="10623550" cy="6077585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40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Basic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Concept</a:t>
            </a:r>
            <a:r>
              <a:rPr sz="2800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Negotiation</a:t>
            </a:r>
            <a:r>
              <a:rPr sz="2800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67665" marR="4098925">
              <a:lnSpc>
                <a:spcPct val="109600"/>
              </a:lnSpc>
              <a:spcBef>
                <a:spcPts val="15"/>
              </a:spcBef>
              <a:tabLst>
                <a:tab pos="2362835" algn="l"/>
              </a:tabLst>
            </a:pPr>
            <a:r>
              <a:rPr sz="2800" dirty="0">
                <a:latin typeface="Times New Roman"/>
                <a:cs typeface="Times New Roman"/>
              </a:rPr>
              <a:t>Distributive-	</a:t>
            </a:r>
            <a:r>
              <a:rPr sz="2800" spc="-5" dirty="0">
                <a:latin typeface="Times New Roman"/>
                <a:cs typeface="Times New Roman"/>
              </a:rPr>
              <a:t>competition &amp; confrontation.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Integrative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-	cooperative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&amp;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trusting.</a:t>
            </a:r>
            <a:endParaRPr sz="2800">
              <a:latin typeface="Times New Roman"/>
              <a:cs typeface="Times New Roman"/>
            </a:endParaRPr>
          </a:p>
          <a:p>
            <a:pPr marL="241300" marR="535305" indent="126364">
              <a:lnSpc>
                <a:spcPts val="2690"/>
              </a:lnSpc>
              <a:spcBef>
                <a:spcPts val="975"/>
              </a:spcBef>
            </a:pPr>
            <a:r>
              <a:rPr sz="2800" dirty="0">
                <a:latin typeface="Times New Roman"/>
                <a:cs typeface="Times New Roman"/>
              </a:rPr>
              <a:t>Negotiators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from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feminine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cultures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will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tend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less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aggressive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&amp;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those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from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masculine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culture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may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 </a:t>
            </a:r>
            <a:r>
              <a:rPr sz="2800" spc="-10" dirty="0">
                <a:latin typeface="Times New Roman"/>
                <a:cs typeface="Times New Roman"/>
              </a:rPr>
              <a:t>more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aggressive.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Selection</a:t>
            </a:r>
            <a:r>
              <a:rPr sz="28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8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Negotiators</a:t>
            </a:r>
            <a:r>
              <a:rPr sz="2800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241300" marR="1157605" indent="126364">
              <a:lnSpc>
                <a:spcPts val="2690"/>
              </a:lnSpc>
              <a:spcBef>
                <a:spcPts val="975"/>
              </a:spcBef>
            </a:pPr>
            <a:r>
              <a:rPr sz="2800" dirty="0">
                <a:latin typeface="Times New Roman"/>
                <a:cs typeface="Times New Roman"/>
              </a:rPr>
              <a:t>Negotiators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can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selected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on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basis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their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technical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skills,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seniority,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experience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5" dirty="0">
                <a:latin typeface="Times New Roman"/>
                <a:cs typeface="Times New Roman"/>
              </a:rPr>
              <a:t> field,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&amp;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interpersonal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skills.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 MT"/>
              <a:buChar char="•"/>
              <a:tabLst>
                <a:tab pos="241300" algn="l"/>
              </a:tabLst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Role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8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individual</a:t>
            </a:r>
            <a:r>
              <a:rPr sz="2800" u="heavy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aspirations</a:t>
            </a:r>
            <a:r>
              <a:rPr sz="2800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241300" marR="5080" indent="126364">
              <a:lnSpc>
                <a:spcPct val="80000"/>
              </a:lnSpc>
              <a:spcBef>
                <a:spcPts val="1000"/>
              </a:spcBef>
            </a:pP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individualistic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cultures,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negotiators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may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choose</a:t>
            </a:r>
            <a:r>
              <a:rPr sz="2800" spc="-5" dirty="0">
                <a:latin typeface="Times New Roman"/>
                <a:cs typeface="Times New Roman"/>
              </a:rPr>
              <a:t> to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fulfil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private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goals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where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collectivist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culture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like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Japan,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group</a:t>
            </a:r>
            <a:r>
              <a:rPr sz="2800" spc="-5" dirty="0">
                <a:latin typeface="Times New Roman"/>
                <a:cs typeface="Times New Roman"/>
              </a:rPr>
              <a:t> interests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are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fulfilled 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rather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than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that of organisation.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1323</Words>
  <Application>Microsoft Office PowerPoint</Application>
  <PresentationFormat>Widescreen</PresentationFormat>
  <Paragraphs>215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 MT</vt:lpstr>
      <vt:lpstr>Calibri</vt:lpstr>
      <vt:lpstr>Times New Roman</vt:lpstr>
      <vt:lpstr>Office Theme</vt:lpstr>
      <vt:lpstr>NEGOTIATING ACROSS CULTURES</vt:lpstr>
      <vt:lpstr>CONTENTS</vt:lpstr>
      <vt:lpstr>INTRODUCTION</vt:lpstr>
      <vt:lpstr>PRINCIPLES OF NEGOTIATION</vt:lpstr>
      <vt:lpstr>PRE- NEGOTIATIONS</vt:lpstr>
      <vt:lpstr>POST- NEGOTIATIONS</vt:lpstr>
      <vt:lpstr>INTERCULTURAL COMMUNICATION AND  NEGOTIATION PROCESS</vt:lpstr>
      <vt:lpstr>Negotiation Framework</vt:lpstr>
      <vt:lpstr>PowerPoint Presentation</vt:lpstr>
      <vt:lpstr>PowerPoint Presentation</vt:lpstr>
      <vt:lpstr>PowerPoint Presentation</vt:lpstr>
      <vt:lpstr>PowerPoint Presentation</vt:lpstr>
      <vt:lpstr>THE INFLUENCE OF ORGINSATIONAL  CULTURAL</vt:lpstr>
      <vt:lpstr>Individual Personality</vt:lpstr>
      <vt:lpstr>Cultural and Emotions In Intercultural Negotiations</vt:lpstr>
      <vt:lpstr>NEGOTIATION STYLES IN DIFFERENT  COUNTRIES</vt:lpstr>
      <vt:lpstr>PowerPoint Presentation</vt:lpstr>
      <vt:lpstr>PowerPoint Presentation</vt:lpstr>
      <vt:lpstr>PowerPoint Presentation</vt:lpstr>
      <vt:lpstr>PowerPoint Presentation</vt:lpstr>
      <vt:lpstr>CULTURALLY RESPONSIVE NEGIATION  STRATEGIES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NEGOTIATING ACROSS CULTURES</dc:title>
  <cp:lastModifiedBy>Shweta Lalwani</cp:lastModifiedBy>
  <cp:revision>1</cp:revision>
  <dcterms:created xsi:type="dcterms:W3CDTF">2023-03-02T06:37:02Z</dcterms:created>
  <dcterms:modified xsi:type="dcterms:W3CDTF">2023-03-02T06:37:45Z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2023-03-02T00:00:00Z</vt:filetime>
  </property>
</Properties>
</file>