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1426" y="53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75690" y="991869"/>
            <a:ext cx="7592618" cy="124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10/17/2021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Carlito"/>
                <a:cs typeface="Carlito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1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10/17/2021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Carlito"/>
                <a:cs typeface="Carlito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1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10/17/2021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Carlito"/>
                <a:cs typeface="Carlito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1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10/17/2021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Carlito"/>
                <a:cs typeface="Carlito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10/17/2021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Carlito"/>
                <a:cs typeface="Carlito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9144000" cy="6857997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260475" y="428066"/>
            <a:ext cx="6623050" cy="7575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800" b="1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50850" y="1517650"/>
            <a:ext cx="8401050" cy="44323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10/17/2021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401557" y="6464909"/>
            <a:ext cx="231775" cy="1778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888888"/>
                </a:solidFill>
                <a:latin typeface="Carlito"/>
                <a:cs typeface="Carlito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linkedin.com/company/964968?trk=tyah" TargetMode="Externa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4.png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linkedin.com/company/964968?trk=tyah" TargetMode="Externa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4.png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p://www.twitter.com/sanvelsinfo" TargetMode="External"/><Relationship Id="rId2" Type="http://schemas.openxmlformats.org/officeDocument/2006/relationships/hyperlink" Target="http://www.linkedin.com/company/964968?trk=tyah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6.png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://www.linkedin.com/company/964968?trk=tyah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linkedin.com/company/964968?trk=tyah" TargetMode="Externa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4.png"/><Relationship Id="rId4" Type="http://schemas.openxmlformats.org/officeDocument/2006/relationships/image" Target="../media/image6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p://www.twitter.com/sanvelsinfo" TargetMode="External"/><Relationship Id="rId2" Type="http://schemas.openxmlformats.org/officeDocument/2006/relationships/hyperlink" Target="http://www.facebook.com/sanvelsinfo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6.png"/><Relationship Id="rId4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acebook.com/sanvelsinfo" TargetMode="Externa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linkedin.com/company/964968?trk=tyah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linkedin.com/company/964968?trk=tyah" TargetMode="Externa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4.png"/><Relationship Id="rId4" Type="http://schemas.openxmlformats.org/officeDocument/2006/relationships/image" Target="../media/image6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linkedin.com/company/964968?trk=tyah" TargetMode="Externa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4.png"/><Relationship Id="rId4" Type="http://schemas.openxmlformats.org/officeDocument/2006/relationships/image" Target="../media/image6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://www.linkedin.com/company/964968?trk=tyah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6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linkedin.com/company/964968?trk=tyah" TargetMode="Externa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4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linkedin.com/company/964968?trk=tyah" TargetMode="Externa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4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linkedin.com/company/964968?trk=tyah" TargetMode="Externa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4.png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linkedin.com/company/964968?trk=tyah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linkedin.com/company/964968?trk=tyah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linkedin.com/company/964968?trk=tyah" TargetMode="Externa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4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xfrm>
            <a:off x="1032350" y="2806700"/>
            <a:ext cx="7592618" cy="1244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61925">
              <a:lnSpc>
                <a:spcPct val="100000"/>
              </a:lnSpc>
              <a:spcBef>
                <a:spcPts val="95"/>
              </a:spcBef>
            </a:pPr>
            <a:r>
              <a:rPr spc="-330" dirty="0"/>
              <a:t>The </a:t>
            </a:r>
            <a:r>
              <a:rPr spc="-355" dirty="0"/>
              <a:t>Employee’s </a:t>
            </a:r>
            <a:r>
              <a:rPr spc="-260" dirty="0"/>
              <a:t>Provident </a:t>
            </a:r>
            <a:r>
              <a:rPr spc="-380" dirty="0"/>
              <a:t>Fund</a:t>
            </a:r>
            <a:r>
              <a:rPr spc="95" dirty="0"/>
              <a:t> </a:t>
            </a:r>
            <a:r>
              <a:rPr spc="-325" dirty="0"/>
              <a:t>Act</a:t>
            </a:r>
          </a:p>
          <a:p>
            <a:pPr marL="495300" algn="ctr">
              <a:lnSpc>
                <a:spcPct val="100000"/>
              </a:lnSpc>
            </a:pPr>
            <a:r>
              <a:rPr spc="-5" dirty="0">
                <a:latin typeface="Carlito"/>
                <a:cs typeface="Carlito"/>
              </a:rPr>
              <a:t>1952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504681" y="6426809"/>
            <a:ext cx="10287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888888"/>
                </a:solidFill>
                <a:latin typeface="Carlito"/>
                <a:cs typeface="Carlito"/>
              </a:rPr>
              <a:t>1</a:t>
            </a:r>
            <a:endParaRPr sz="12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88340" y="262280"/>
            <a:ext cx="6328410" cy="27635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308610" indent="1286510">
              <a:lnSpc>
                <a:spcPct val="133300"/>
              </a:lnSpc>
              <a:spcBef>
                <a:spcPts val="100"/>
              </a:spcBef>
            </a:pPr>
            <a:r>
              <a:rPr sz="2200" u="heavy" spc="-55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200" b="1" u="heavy" spc="-18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"/>
              </a:rPr>
              <a:t>The </a:t>
            </a:r>
            <a:r>
              <a:rPr sz="2200" b="1" u="heavy" spc="-20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"/>
              </a:rPr>
              <a:t>Employee’s </a:t>
            </a:r>
            <a:r>
              <a:rPr sz="2200" b="1" u="heavy" spc="-15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"/>
              </a:rPr>
              <a:t>Provident </a:t>
            </a:r>
            <a:r>
              <a:rPr sz="2200" b="1" u="heavy" spc="-2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"/>
              </a:rPr>
              <a:t>Fund </a:t>
            </a:r>
            <a:r>
              <a:rPr sz="2200" b="1" u="heavy" spc="-18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"/>
              </a:rPr>
              <a:t>Act </a:t>
            </a:r>
            <a:r>
              <a:rPr sz="2200" b="1" u="heavy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rlito"/>
                <a:cs typeface="Carlito"/>
                <a:hlinkClick r:id="rId2"/>
              </a:rPr>
              <a:t>1952 </a:t>
            </a:r>
            <a:r>
              <a:rPr sz="2200" b="1" spc="-5" dirty="0">
                <a:solidFill>
                  <a:srgbClr val="0000FF"/>
                </a:solidFill>
                <a:latin typeface="Carlito"/>
                <a:cs typeface="Carlito"/>
              </a:rPr>
              <a:t> </a:t>
            </a:r>
            <a:r>
              <a:rPr sz="2200" b="1" spc="-5" dirty="0">
                <a:latin typeface="Carlito"/>
                <a:cs typeface="Carlito"/>
              </a:rPr>
              <a:t>Full</a:t>
            </a:r>
            <a:r>
              <a:rPr sz="2200" b="1" spc="-15" dirty="0">
                <a:latin typeface="Carlito"/>
                <a:cs typeface="Carlito"/>
              </a:rPr>
              <a:t> Settlement</a:t>
            </a:r>
            <a:endParaRPr sz="220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26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200" dirty="0">
                <a:latin typeface="Carlito"/>
                <a:cs typeface="Carlito"/>
              </a:rPr>
              <a:t>PF </a:t>
            </a:r>
            <a:r>
              <a:rPr sz="2200" spc="-15" dirty="0">
                <a:latin typeface="Carlito"/>
                <a:cs typeface="Carlito"/>
              </a:rPr>
              <a:t>A/c </a:t>
            </a:r>
            <a:r>
              <a:rPr sz="2200" spc="-10" dirty="0">
                <a:latin typeface="Carlito"/>
                <a:cs typeface="Carlito"/>
              </a:rPr>
              <a:t>settled immediately under </a:t>
            </a:r>
            <a:r>
              <a:rPr sz="2200" spc="-5" dirty="0">
                <a:latin typeface="Carlito"/>
                <a:cs typeface="Carlito"/>
              </a:rPr>
              <a:t>the</a:t>
            </a:r>
            <a:r>
              <a:rPr sz="2200" spc="70" dirty="0">
                <a:latin typeface="Carlito"/>
                <a:cs typeface="Carlito"/>
              </a:rPr>
              <a:t> </a:t>
            </a:r>
            <a:r>
              <a:rPr sz="2200" spc="-10" dirty="0">
                <a:latin typeface="Carlito"/>
                <a:cs typeface="Carlito"/>
              </a:rPr>
              <a:t>circumstances;</a:t>
            </a:r>
            <a:endParaRPr sz="2200">
              <a:latin typeface="Carlito"/>
              <a:cs typeface="Carlito"/>
            </a:endParaRPr>
          </a:p>
          <a:p>
            <a:pPr marL="756285" lvl="1" indent="-287020">
              <a:lnSpc>
                <a:spcPct val="100000"/>
              </a:lnSpc>
              <a:spcBef>
                <a:spcPts val="265"/>
              </a:spcBef>
              <a:buFont typeface="Arial"/>
              <a:buChar char="–"/>
              <a:tabLst>
                <a:tab pos="756285" algn="l"/>
                <a:tab pos="756920" algn="l"/>
              </a:tabLst>
            </a:pPr>
            <a:r>
              <a:rPr sz="2200" spc="-15" dirty="0">
                <a:latin typeface="Carlito"/>
                <a:cs typeface="Carlito"/>
              </a:rPr>
              <a:t>Retirement after </a:t>
            </a:r>
            <a:r>
              <a:rPr sz="2200" spc="-5" dirty="0">
                <a:latin typeface="Carlito"/>
                <a:cs typeface="Carlito"/>
              </a:rPr>
              <a:t>58</a:t>
            </a:r>
            <a:r>
              <a:rPr sz="2200" spc="50" dirty="0">
                <a:latin typeface="Carlito"/>
                <a:cs typeface="Carlito"/>
              </a:rPr>
              <a:t> </a:t>
            </a:r>
            <a:r>
              <a:rPr sz="2200" spc="-15" dirty="0">
                <a:latin typeface="Carlito"/>
                <a:cs typeface="Carlito"/>
              </a:rPr>
              <a:t>years</a:t>
            </a:r>
            <a:endParaRPr sz="2200">
              <a:latin typeface="Carlito"/>
              <a:cs typeface="Carlito"/>
            </a:endParaRPr>
          </a:p>
          <a:p>
            <a:pPr marL="756285" lvl="1" indent="-287020">
              <a:lnSpc>
                <a:spcPct val="100000"/>
              </a:lnSpc>
              <a:spcBef>
                <a:spcPts val="265"/>
              </a:spcBef>
              <a:buFont typeface="Arial"/>
              <a:buChar char="–"/>
              <a:tabLst>
                <a:tab pos="756285" algn="l"/>
                <a:tab pos="756920" algn="l"/>
              </a:tabLst>
            </a:pPr>
            <a:r>
              <a:rPr sz="2200" spc="-15" dirty="0">
                <a:latin typeface="Carlito"/>
                <a:cs typeface="Carlito"/>
              </a:rPr>
              <a:t>Retirement </a:t>
            </a:r>
            <a:r>
              <a:rPr sz="2200" dirty="0">
                <a:latin typeface="Carlito"/>
                <a:cs typeface="Carlito"/>
              </a:rPr>
              <a:t>on </a:t>
            </a:r>
            <a:r>
              <a:rPr sz="2200" spc="-15" dirty="0">
                <a:latin typeface="Carlito"/>
                <a:cs typeface="Carlito"/>
              </a:rPr>
              <a:t>account </a:t>
            </a:r>
            <a:r>
              <a:rPr sz="2200" dirty="0">
                <a:latin typeface="Carlito"/>
                <a:cs typeface="Carlito"/>
              </a:rPr>
              <a:t>of </a:t>
            </a:r>
            <a:r>
              <a:rPr sz="2200" spc="-10" dirty="0">
                <a:latin typeface="Carlito"/>
                <a:cs typeface="Carlito"/>
              </a:rPr>
              <a:t>permanent</a:t>
            </a:r>
            <a:r>
              <a:rPr sz="2200" spc="80" dirty="0">
                <a:latin typeface="Carlito"/>
                <a:cs typeface="Carlito"/>
              </a:rPr>
              <a:t> </a:t>
            </a:r>
            <a:r>
              <a:rPr sz="2200" spc="-10" dirty="0">
                <a:latin typeface="Carlito"/>
                <a:cs typeface="Carlito"/>
              </a:rPr>
              <a:t>incapacity</a:t>
            </a:r>
            <a:endParaRPr sz="2200">
              <a:latin typeface="Carlito"/>
              <a:cs typeface="Carlito"/>
            </a:endParaRPr>
          </a:p>
          <a:p>
            <a:pPr marL="756285" lvl="1" indent="-287020">
              <a:lnSpc>
                <a:spcPct val="100000"/>
              </a:lnSpc>
              <a:spcBef>
                <a:spcPts val="265"/>
              </a:spcBef>
              <a:buFont typeface="Arial"/>
              <a:buChar char="–"/>
              <a:tabLst>
                <a:tab pos="756285" algn="l"/>
                <a:tab pos="756920" algn="l"/>
              </a:tabLst>
            </a:pPr>
            <a:r>
              <a:rPr sz="2200" spc="-25" dirty="0">
                <a:latin typeface="Carlito"/>
                <a:cs typeface="Carlito"/>
              </a:rPr>
              <a:t>Termination </a:t>
            </a:r>
            <a:r>
              <a:rPr sz="2200" dirty="0">
                <a:latin typeface="Carlito"/>
                <a:cs typeface="Carlito"/>
              </a:rPr>
              <a:t>of service on</a:t>
            </a:r>
            <a:r>
              <a:rPr sz="2200" spc="10" dirty="0">
                <a:latin typeface="Carlito"/>
                <a:cs typeface="Carlito"/>
              </a:rPr>
              <a:t> </a:t>
            </a:r>
            <a:r>
              <a:rPr sz="2200" spc="-15" dirty="0">
                <a:latin typeface="Carlito"/>
                <a:cs typeface="Carlito"/>
              </a:rPr>
              <a:t>retrenchment</a:t>
            </a:r>
            <a:endParaRPr sz="2200">
              <a:latin typeface="Carlito"/>
              <a:cs typeface="Carlito"/>
            </a:endParaRPr>
          </a:p>
          <a:p>
            <a:pPr marL="756285" lvl="1" indent="-287020">
              <a:lnSpc>
                <a:spcPct val="100000"/>
              </a:lnSpc>
              <a:spcBef>
                <a:spcPts val="265"/>
              </a:spcBef>
              <a:buFont typeface="Arial"/>
              <a:buChar char="–"/>
              <a:tabLst>
                <a:tab pos="756285" algn="l"/>
                <a:tab pos="756920" algn="l"/>
              </a:tabLst>
            </a:pPr>
            <a:r>
              <a:rPr sz="2200" spc="-20" dirty="0">
                <a:latin typeface="Carlito"/>
                <a:cs typeface="Carlito"/>
              </a:rPr>
              <a:t>Voluntary </a:t>
            </a:r>
            <a:r>
              <a:rPr sz="2200" spc="-15" dirty="0">
                <a:latin typeface="Carlito"/>
                <a:cs typeface="Carlito"/>
              </a:rPr>
              <a:t>Retirement </a:t>
            </a:r>
            <a:r>
              <a:rPr sz="2200" spc="-10" dirty="0">
                <a:latin typeface="Carlito"/>
                <a:cs typeface="Carlito"/>
              </a:rPr>
              <a:t>Scheme</a:t>
            </a:r>
            <a:r>
              <a:rPr sz="2200" spc="80" dirty="0">
                <a:latin typeface="Carlito"/>
                <a:cs typeface="Carlito"/>
              </a:rPr>
              <a:t> </a:t>
            </a:r>
            <a:r>
              <a:rPr sz="2200" spc="-15" dirty="0">
                <a:latin typeface="Carlito"/>
                <a:cs typeface="Carlito"/>
              </a:rPr>
              <a:t>(VRS)</a:t>
            </a:r>
            <a:endParaRPr sz="2200">
              <a:latin typeface="Carlito"/>
              <a:cs typeface="Carlito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829550" y="3034411"/>
            <a:ext cx="1005840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00355" algn="l"/>
              </a:tabLst>
            </a:pPr>
            <a:r>
              <a:rPr sz="2200" spc="-5" dirty="0">
                <a:latin typeface="Carlito"/>
                <a:cs typeface="Carlito"/>
              </a:rPr>
              <a:t>/	</a:t>
            </a:r>
            <a:r>
              <a:rPr sz="2200" spc="-35" dirty="0">
                <a:latin typeface="Carlito"/>
                <a:cs typeface="Carlito"/>
              </a:rPr>
              <a:t>t</a:t>
            </a:r>
            <a:r>
              <a:rPr sz="2200" spc="-5" dirty="0">
                <a:latin typeface="Carlito"/>
                <a:cs typeface="Carlito"/>
              </a:rPr>
              <a:t>aking</a:t>
            </a:r>
            <a:endParaRPr sz="2200">
              <a:latin typeface="Carlito"/>
              <a:cs typeface="Carlito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45844" y="3034411"/>
            <a:ext cx="6589395" cy="1031240"/>
          </a:xfrm>
          <a:prstGeom prst="rect">
            <a:avLst/>
          </a:prstGeom>
        </p:spPr>
        <p:txBody>
          <a:bodyPr vert="horz" wrap="square" lIns="0" tIns="49530" rIns="0" bIns="0" rtlCol="0">
            <a:spAutoFit/>
          </a:bodyPr>
          <a:lstStyle/>
          <a:p>
            <a:pPr marL="299085" marR="65405" indent="-287020">
              <a:lnSpc>
                <a:spcPts val="2380"/>
              </a:lnSpc>
              <a:spcBef>
                <a:spcPts val="390"/>
              </a:spcBef>
              <a:buFont typeface="Arial"/>
              <a:buChar char="–"/>
              <a:tabLst>
                <a:tab pos="299085" algn="l"/>
                <a:tab pos="299720" algn="l"/>
                <a:tab pos="1736089" algn="l"/>
                <a:tab pos="3008630" algn="l"/>
                <a:tab pos="3738879" algn="l"/>
                <a:tab pos="4479925" algn="l"/>
                <a:tab pos="4899025" algn="l"/>
                <a:tab pos="5714365" algn="l"/>
              </a:tabLst>
            </a:pPr>
            <a:r>
              <a:rPr sz="2200" spc="-50" dirty="0">
                <a:latin typeface="Carlito"/>
                <a:cs typeface="Carlito"/>
              </a:rPr>
              <a:t>P</a:t>
            </a:r>
            <a:r>
              <a:rPr sz="2200" spc="-5" dirty="0">
                <a:latin typeface="Carlito"/>
                <a:cs typeface="Carlito"/>
              </a:rPr>
              <a:t>ermane</a:t>
            </a:r>
            <a:r>
              <a:rPr sz="2200" spc="-20" dirty="0">
                <a:latin typeface="Carlito"/>
                <a:cs typeface="Carlito"/>
              </a:rPr>
              <a:t>n</a:t>
            </a:r>
            <a:r>
              <a:rPr sz="2200" spc="-5" dirty="0">
                <a:latin typeface="Carlito"/>
                <a:cs typeface="Carlito"/>
              </a:rPr>
              <a:t>t</a:t>
            </a:r>
            <a:r>
              <a:rPr sz="2200" dirty="0">
                <a:latin typeface="Carlito"/>
                <a:cs typeface="Carlito"/>
              </a:rPr>
              <a:t>	</a:t>
            </a:r>
            <a:r>
              <a:rPr sz="2200" spc="-5" dirty="0">
                <a:latin typeface="Carlito"/>
                <a:cs typeface="Carlito"/>
              </a:rPr>
              <a:t>mig</a:t>
            </a:r>
            <a:r>
              <a:rPr sz="2200" spc="-60" dirty="0">
                <a:latin typeface="Carlito"/>
                <a:cs typeface="Carlito"/>
              </a:rPr>
              <a:t>r</a:t>
            </a:r>
            <a:r>
              <a:rPr sz="2200" spc="-25" dirty="0">
                <a:latin typeface="Carlito"/>
                <a:cs typeface="Carlito"/>
              </a:rPr>
              <a:t>a</a:t>
            </a:r>
            <a:r>
              <a:rPr sz="2200" spc="-5" dirty="0">
                <a:latin typeface="Carlito"/>
                <a:cs typeface="Carlito"/>
              </a:rPr>
              <a:t>tion</a:t>
            </a:r>
            <a:r>
              <a:rPr sz="2200" dirty="0">
                <a:latin typeface="Carlito"/>
                <a:cs typeface="Carlito"/>
              </a:rPr>
              <a:t>	</a:t>
            </a:r>
            <a:r>
              <a:rPr sz="2200" spc="-10" dirty="0">
                <a:latin typeface="Carlito"/>
                <a:cs typeface="Carlito"/>
              </a:rPr>
              <a:t>f</a:t>
            </a:r>
            <a:r>
              <a:rPr sz="2200" spc="-40" dirty="0">
                <a:latin typeface="Carlito"/>
                <a:cs typeface="Carlito"/>
              </a:rPr>
              <a:t>r</a:t>
            </a:r>
            <a:r>
              <a:rPr sz="2200" spc="-5" dirty="0">
                <a:latin typeface="Carlito"/>
                <a:cs typeface="Carlito"/>
              </a:rPr>
              <a:t>om</a:t>
            </a:r>
            <a:r>
              <a:rPr sz="2200" dirty="0">
                <a:latin typeface="Carlito"/>
                <a:cs typeface="Carlito"/>
              </a:rPr>
              <a:t>	</a:t>
            </a:r>
            <a:r>
              <a:rPr sz="2200" spc="-10" dirty="0">
                <a:latin typeface="Carlito"/>
                <a:cs typeface="Carlito"/>
              </a:rPr>
              <a:t>Indi</a:t>
            </a:r>
            <a:r>
              <a:rPr sz="2200" spc="-5" dirty="0">
                <a:latin typeface="Carlito"/>
                <a:cs typeface="Carlito"/>
              </a:rPr>
              <a:t>a</a:t>
            </a:r>
            <a:r>
              <a:rPr sz="2200" dirty="0">
                <a:latin typeface="Carlito"/>
                <a:cs typeface="Carlito"/>
              </a:rPr>
              <a:t>	</a:t>
            </a:r>
            <a:r>
              <a:rPr sz="2200" spc="-35" dirty="0">
                <a:latin typeface="Carlito"/>
                <a:cs typeface="Carlito"/>
              </a:rPr>
              <a:t>t</a:t>
            </a:r>
            <a:r>
              <a:rPr sz="2200" spc="-5" dirty="0">
                <a:latin typeface="Carlito"/>
                <a:cs typeface="Carlito"/>
              </a:rPr>
              <a:t>o</a:t>
            </a:r>
            <a:r>
              <a:rPr sz="2200" dirty="0">
                <a:latin typeface="Carlito"/>
                <a:cs typeface="Carlito"/>
              </a:rPr>
              <a:t>	</a:t>
            </a:r>
            <a:r>
              <a:rPr sz="2200" spc="10" dirty="0">
                <a:latin typeface="Carlito"/>
                <a:cs typeface="Carlito"/>
              </a:rPr>
              <a:t>s</a:t>
            </a:r>
            <a:r>
              <a:rPr sz="2200" spc="-20" dirty="0">
                <a:latin typeface="Carlito"/>
                <a:cs typeface="Carlito"/>
              </a:rPr>
              <a:t>e</a:t>
            </a:r>
            <a:r>
              <a:rPr sz="2200" spc="-35" dirty="0">
                <a:latin typeface="Carlito"/>
                <a:cs typeface="Carlito"/>
              </a:rPr>
              <a:t>t</a:t>
            </a:r>
            <a:r>
              <a:rPr sz="2200" spc="-5" dirty="0">
                <a:latin typeface="Carlito"/>
                <a:cs typeface="Carlito"/>
              </a:rPr>
              <a:t>tle</a:t>
            </a:r>
            <a:r>
              <a:rPr sz="2200" dirty="0">
                <a:latin typeface="Carlito"/>
                <a:cs typeface="Carlito"/>
              </a:rPr>
              <a:t>	</a:t>
            </a:r>
            <a:r>
              <a:rPr sz="2200" spc="-5" dirty="0">
                <a:latin typeface="Carlito"/>
                <a:cs typeface="Carlito"/>
              </a:rPr>
              <a:t>ab</a:t>
            </a:r>
            <a:r>
              <a:rPr sz="2200" spc="-40" dirty="0">
                <a:latin typeface="Carlito"/>
                <a:cs typeface="Carlito"/>
              </a:rPr>
              <a:t>r</a:t>
            </a:r>
            <a:r>
              <a:rPr sz="2200" spc="-5" dirty="0">
                <a:latin typeface="Carlito"/>
                <a:cs typeface="Carlito"/>
              </a:rPr>
              <a:t>oad  </a:t>
            </a:r>
            <a:r>
              <a:rPr sz="2200" spc="-10" dirty="0">
                <a:latin typeface="Carlito"/>
                <a:cs typeface="Carlito"/>
              </a:rPr>
              <a:t>employment</a:t>
            </a:r>
            <a:endParaRPr sz="2200">
              <a:latin typeface="Carlito"/>
              <a:cs typeface="Carlito"/>
            </a:endParaRPr>
          </a:p>
          <a:p>
            <a:pPr marL="299085" indent="-287020">
              <a:lnSpc>
                <a:spcPct val="100000"/>
              </a:lnSpc>
              <a:spcBef>
                <a:spcPts val="225"/>
              </a:spcBef>
              <a:buFont typeface="Arial"/>
              <a:buChar char="–"/>
              <a:tabLst>
                <a:tab pos="299085" algn="l"/>
                <a:tab pos="299720" algn="l"/>
              </a:tabLst>
            </a:pPr>
            <a:r>
              <a:rPr sz="2200" spc="-15" dirty="0">
                <a:latin typeface="Carlito"/>
                <a:cs typeface="Carlito"/>
              </a:rPr>
              <a:t>For female </a:t>
            </a:r>
            <a:r>
              <a:rPr sz="2200" spc="-10" dirty="0">
                <a:latin typeface="Carlito"/>
                <a:cs typeface="Carlito"/>
              </a:rPr>
              <a:t>members leaving </a:t>
            </a:r>
            <a:r>
              <a:rPr sz="2200" dirty="0">
                <a:latin typeface="Carlito"/>
                <a:cs typeface="Carlito"/>
              </a:rPr>
              <a:t>service </a:t>
            </a:r>
            <a:r>
              <a:rPr sz="2200" spc="-20" dirty="0">
                <a:latin typeface="Carlito"/>
                <a:cs typeface="Carlito"/>
              </a:rPr>
              <a:t>for </a:t>
            </a:r>
            <a:r>
              <a:rPr sz="2200" spc="-15" dirty="0">
                <a:latin typeface="Carlito"/>
                <a:cs typeface="Carlito"/>
              </a:rPr>
              <a:t>getting</a:t>
            </a:r>
            <a:r>
              <a:rPr sz="2200" spc="114" dirty="0">
                <a:latin typeface="Carlito"/>
                <a:cs typeface="Carlito"/>
              </a:rPr>
              <a:t> </a:t>
            </a:r>
            <a:r>
              <a:rPr sz="2200" spc="-5" dirty="0">
                <a:latin typeface="Carlito"/>
                <a:cs typeface="Carlito"/>
              </a:rPr>
              <a:t>married</a:t>
            </a:r>
            <a:endParaRPr sz="2200">
              <a:latin typeface="Carlito"/>
              <a:cs typeface="Carlito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88340" y="4291355"/>
            <a:ext cx="6891020" cy="763270"/>
          </a:xfrm>
          <a:prstGeom prst="rect">
            <a:avLst/>
          </a:prstGeom>
        </p:spPr>
        <p:txBody>
          <a:bodyPr vert="horz" wrap="square" lIns="0" tIns="4635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36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200" dirty="0">
                <a:latin typeface="Carlito"/>
                <a:cs typeface="Carlito"/>
              </a:rPr>
              <a:t>PF </a:t>
            </a:r>
            <a:r>
              <a:rPr sz="2200" spc="-15" dirty="0">
                <a:latin typeface="Carlito"/>
                <a:cs typeface="Carlito"/>
              </a:rPr>
              <a:t>A/c </a:t>
            </a:r>
            <a:r>
              <a:rPr sz="2200" spc="-10" dirty="0">
                <a:latin typeface="Carlito"/>
                <a:cs typeface="Carlito"/>
              </a:rPr>
              <a:t>settled </a:t>
            </a:r>
            <a:r>
              <a:rPr sz="2200" spc="-15" dirty="0">
                <a:latin typeface="Carlito"/>
                <a:cs typeface="Carlito"/>
              </a:rPr>
              <a:t>after two </a:t>
            </a:r>
            <a:r>
              <a:rPr sz="2200" spc="-10" dirty="0">
                <a:latin typeface="Carlito"/>
                <a:cs typeface="Carlito"/>
              </a:rPr>
              <a:t>months under </a:t>
            </a:r>
            <a:r>
              <a:rPr sz="2200" spc="-5" dirty="0">
                <a:latin typeface="Carlito"/>
                <a:cs typeface="Carlito"/>
              </a:rPr>
              <a:t>the</a:t>
            </a:r>
            <a:r>
              <a:rPr sz="2200" spc="140" dirty="0">
                <a:latin typeface="Carlito"/>
                <a:cs typeface="Carlito"/>
              </a:rPr>
              <a:t> </a:t>
            </a:r>
            <a:r>
              <a:rPr sz="2200" spc="-10" dirty="0">
                <a:latin typeface="Carlito"/>
                <a:cs typeface="Carlito"/>
              </a:rPr>
              <a:t>circumstances;</a:t>
            </a:r>
            <a:endParaRPr sz="2200">
              <a:latin typeface="Carlito"/>
              <a:cs typeface="Carlito"/>
            </a:endParaRPr>
          </a:p>
          <a:p>
            <a:pPr marL="469900">
              <a:lnSpc>
                <a:spcPct val="100000"/>
              </a:lnSpc>
              <a:spcBef>
                <a:spcPts val="260"/>
              </a:spcBef>
              <a:tabLst>
                <a:tab pos="756285" algn="l"/>
              </a:tabLst>
            </a:pPr>
            <a:r>
              <a:rPr sz="2200" spc="-5" dirty="0">
                <a:latin typeface="Arial"/>
                <a:cs typeface="Arial"/>
              </a:rPr>
              <a:t>–	</a:t>
            </a:r>
            <a:r>
              <a:rPr sz="2200" spc="-10" dirty="0">
                <a:latin typeface="Carlito"/>
                <a:cs typeface="Carlito"/>
              </a:rPr>
              <a:t>Resignation </a:t>
            </a:r>
            <a:r>
              <a:rPr sz="2200" spc="-15" dirty="0">
                <a:latin typeface="Carlito"/>
                <a:cs typeface="Carlito"/>
              </a:rPr>
              <a:t>from </a:t>
            </a:r>
            <a:r>
              <a:rPr sz="2200" spc="-5" dirty="0">
                <a:latin typeface="Carlito"/>
                <a:cs typeface="Carlito"/>
              </a:rPr>
              <a:t>the</a:t>
            </a:r>
            <a:r>
              <a:rPr sz="2200" spc="20" dirty="0">
                <a:latin typeface="Carlito"/>
                <a:cs typeface="Carlito"/>
              </a:rPr>
              <a:t> </a:t>
            </a:r>
            <a:r>
              <a:rPr sz="2200" dirty="0">
                <a:latin typeface="Carlito"/>
                <a:cs typeface="Carlito"/>
              </a:rPr>
              <a:t>services</a:t>
            </a:r>
            <a:endParaRPr sz="2200">
              <a:latin typeface="Carlito"/>
              <a:cs typeface="Carlito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6553200" y="6229355"/>
            <a:ext cx="2286635" cy="628650"/>
            <a:chOff x="6553200" y="6229355"/>
            <a:chExt cx="2286635" cy="628650"/>
          </a:xfrm>
        </p:grpSpPr>
        <p:sp>
          <p:nvSpPr>
            <p:cNvPr id="7" name="object 7"/>
            <p:cNvSpPr/>
            <p:nvPr/>
          </p:nvSpPr>
          <p:spPr>
            <a:xfrm>
              <a:off x="6553200" y="6287731"/>
              <a:ext cx="641680" cy="570265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7239000" y="6248399"/>
              <a:ext cx="812800" cy="609597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8086597" y="6229355"/>
              <a:ext cx="752640" cy="564476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10</a:t>
            </a:fld>
            <a:endParaRPr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64540" y="298196"/>
            <a:ext cx="7919084" cy="514223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R="142875" algn="ctr">
              <a:lnSpc>
                <a:spcPct val="100000"/>
              </a:lnSpc>
              <a:spcBef>
                <a:spcPts val="95"/>
              </a:spcBef>
            </a:pPr>
            <a:r>
              <a:rPr sz="2200" u="heavy" spc="-55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200" b="1" u="heavy" spc="-18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"/>
              </a:rPr>
              <a:t>The </a:t>
            </a:r>
            <a:r>
              <a:rPr sz="2200" b="1" u="heavy" spc="-20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"/>
              </a:rPr>
              <a:t>Employee’s </a:t>
            </a:r>
            <a:r>
              <a:rPr sz="2200" b="1" u="heavy" spc="-15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"/>
              </a:rPr>
              <a:t>Provident </a:t>
            </a:r>
            <a:r>
              <a:rPr sz="2200" b="1" u="heavy" spc="-2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"/>
              </a:rPr>
              <a:t>Fund </a:t>
            </a:r>
            <a:r>
              <a:rPr sz="2200" b="1" u="heavy" spc="-18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"/>
              </a:rPr>
              <a:t>Act</a:t>
            </a:r>
            <a:r>
              <a:rPr sz="2200" b="1" u="heavy" spc="24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"/>
              </a:rPr>
              <a:t> </a:t>
            </a:r>
            <a:r>
              <a:rPr sz="2200" b="1" u="heavy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rlito"/>
                <a:cs typeface="Carlito"/>
                <a:hlinkClick r:id="rId2"/>
              </a:rPr>
              <a:t>1952</a:t>
            </a:r>
            <a:endParaRPr sz="220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spcBef>
                <a:spcPts val="1739"/>
              </a:spcBef>
            </a:pPr>
            <a:r>
              <a:rPr sz="2200" b="1" spc="-10" dirty="0">
                <a:latin typeface="Carlito"/>
                <a:cs typeface="Carlito"/>
              </a:rPr>
              <a:t>Advances </a:t>
            </a:r>
            <a:r>
              <a:rPr sz="2200" b="1" spc="-5" dirty="0">
                <a:latin typeface="Carlito"/>
                <a:cs typeface="Carlito"/>
              </a:rPr>
              <a:t>/</a:t>
            </a:r>
            <a:r>
              <a:rPr sz="2200" b="1" spc="15" dirty="0">
                <a:latin typeface="Carlito"/>
                <a:cs typeface="Carlito"/>
              </a:rPr>
              <a:t> </a:t>
            </a:r>
            <a:r>
              <a:rPr sz="2200" b="1" spc="-15" dirty="0">
                <a:latin typeface="Carlito"/>
                <a:cs typeface="Carlito"/>
              </a:rPr>
              <a:t>Withdrawals</a:t>
            </a:r>
            <a:endParaRPr sz="2200">
              <a:latin typeface="Carlito"/>
              <a:cs typeface="Carlito"/>
            </a:endParaRPr>
          </a:p>
          <a:p>
            <a:pPr marL="355600" indent="-343535">
              <a:lnSpc>
                <a:spcPct val="100000"/>
              </a:lnSpc>
              <a:spcBef>
                <a:spcPts val="53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200" spc="-10" dirty="0">
                <a:latin typeface="Carlito"/>
                <a:cs typeface="Carlito"/>
              </a:rPr>
              <a:t>Purchase</a:t>
            </a:r>
            <a:r>
              <a:rPr sz="2200" spc="75" dirty="0">
                <a:latin typeface="Carlito"/>
                <a:cs typeface="Carlito"/>
              </a:rPr>
              <a:t> </a:t>
            </a:r>
            <a:r>
              <a:rPr sz="2200" dirty="0">
                <a:latin typeface="Carlito"/>
                <a:cs typeface="Carlito"/>
              </a:rPr>
              <a:t>of</a:t>
            </a:r>
            <a:r>
              <a:rPr sz="2200" spc="85" dirty="0">
                <a:latin typeface="Carlito"/>
                <a:cs typeface="Carlito"/>
              </a:rPr>
              <a:t> </a:t>
            </a:r>
            <a:r>
              <a:rPr sz="2200" spc="-15" dirty="0">
                <a:latin typeface="Carlito"/>
                <a:cs typeface="Carlito"/>
              </a:rPr>
              <a:t>site</a:t>
            </a:r>
            <a:r>
              <a:rPr sz="2200" spc="95" dirty="0">
                <a:latin typeface="Carlito"/>
                <a:cs typeface="Carlito"/>
              </a:rPr>
              <a:t> </a:t>
            </a:r>
            <a:r>
              <a:rPr sz="2200" spc="-20" dirty="0">
                <a:latin typeface="Carlito"/>
                <a:cs typeface="Carlito"/>
              </a:rPr>
              <a:t>for</a:t>
            </a:r>
            <a:r>
              <a:rPr sz="2200" spc="90" dirty="0">
                <a:latin typeface="Carlito"/>
                <a:cs typeface="Carlito"/>
              </a:rPr>
              <a:t> </a:t>
            </a:r>
            <a:r>
              <a:rPr sz="2200" spc="-10" dirty="0">
                <a:latin typeface="Carlito"/>
                <a:cs typeface="Carlito"/>
              </a:rPr>
              <a:t>construction</a:t>
            </a:r>
            <a:r>
              <a:rPr sz="2200" spc="90" dirty="0">
                <a:latin typeface="Carlito"/>
                <a:cs typeface="Carlito"/>
              </a:rPr>
              <a:t> </a:t>
            </a:r>
            <a:r>
              <a:rPr sz="2200" dirty="0">
                <a:latin typeface="Carlito"/>
                <a:cs typeface="Carlito"/>
              </a:rPr>
              <a:t>of</a:t>
            </a:r>
            <a:r>
              <a:rPr sz="2200" spc="80" dirty="0">
                <a:latin typeface="Carlito"/>
                <a:cs typeface="Carlito"/>
              </a:rPr>
              <a:t> </a:t>
            </a:r>
            <a:r>
              <a:rPr sz="2200" spc="-5" dirty="0">
                <a:latin typeface="Carlito"/>
                <a:cs typeface="Carlito"/>
              </a:rPr>
              <a:t>house</a:t>
            </a:r>
            <a:r>
              <a:rPr sz="2200" spc="85" dirty="0">
                <a:latin typeface="Carlito"/>
                <a:cs typeface="Carlito"/>
              </a:rPr>
              <a:t> </a:t>
            </a:r>
            <a:r>
              <a:rPr sz="2200" spc="-5" dirty="0">
                <a:latin typeface="Carlito"/>
                <a:cs typeface="Carlito"/>
              </a:rPr>
              <a:t>/</a:t>
            </a:r>
            <a:r>
              <a:rPr sz="2200" spc="95" dirty="0">
                <a:latin typeface="Carlito"/>
                <a:cs typeface="Carlito"/>
              </a:rPr>
              <a:t> </a:t>
            </a:r>
            <a:r>
              <a:rPr sz="2200" spc="-10" dirty="0">
                <a:latin typeface="Carlito"/>
                <a:cs typeface="Carlito"/>
              </a:rPr>
              <a:t>construction</a:t>
            </a:r>
            <a:r>
              <a:rPr sz="2200" spc="90" dirty="0">
                <a:latin typeface="Carlito"/>
                <a:cs typeface="Carlito"/>
              </a:rPr>
              <a:t> </a:t>
            </a:r>
            <a:r>
              <a:rPr sz="2200" dirty="0">
                <a:latin typeface="Carlito"/>
                <a:cs typeface="Carlito"/>
              </a:rPr>
              <a:t>of</a:t>
            </a:r>
            <a:r>
              <a:rPr sz="2200" spc="85" dirty="0">
                <a:latin typeface="Carlito"/>
                <a:cs typeface="Carlito"/>
              </a:rPr>
              <a:t> </a:t>
            </a:r>
            <a:r>
              <a:rPr sz="2200" spc="-5" dirty="0">
                <a:latin typeface="Carlito"/>
                <a:cs typeface="Carlito"/>
              </a:rPr>
              <a:t>House</a:t>
            </a:r>
            <a:endParaRPr sz="2200">
              <a:latin typeface="Carlito"/>
              <a:cs typeface="Carlito"/>
            </a:endParaRPr>
          </a:p>
          <a:p>
            <a:pPr marL="355600">
              <a:lnSpc>
                <a:spcPct val="100000"/>
              </a:lnSpc>
            </a:pPr>
            <a:r>
              <a:rPr sz="2200" spc="-5" dirty="0">
                <a:latin typeface="Carlito"/>
                <a:cs typeface="Carlito"/>
              </a:rPr>
              <a:t>/ </a:t>
            </a:r>
            <a:r>
              <a:rPr sz="2200" spc="-10" dirty="0">
                <a:latin typeface="Carlito"/>
                <a:cs typeface="Carlito"/>
              </a:rPr>
              <a:t>purchase </a:t>
            </a:r>
            <a:r>
              <a:rPr sz="2200" dirty="0">
                <a:latin typeface="Carlito"/>
                <a:cs typeface="Carlito"/>
              </a:rPr>
              <a:t>of</a:t>
            </a:r>
            <a:r>
              <a:rPr sz="2200" spc="-5" dirty="0">
                <a:latin typeface="Carlito"/>
                <a:cs typeface="Carlito"/>
              </a:rPr>
              <a:t> </a:t>
            </a:r>
            <a:r>
              <a:rPr sz="2200" spc="-15" dirty="0">
                <a:latin typeface="Carlito"/>
                <a:cs typeface="Carlito"/>
              </a:rPr>
              <a:t>flat</a:t>
            </a:r>
            <a:endParaRPr sz="2200">
              <a:latin typeface="Carlito"/>
              <a:cs typeface="Carlito"/>
            </a:endParaRPr>
          </a:p>
          <a:p>
            <a:pPr marL="355600" indent="-343535">
              <a:lnSpc>
                <a:spcPct val="100000"/>
              </a:lnSpc>
              <a:spcBef>
                <a:spcPts val="52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200" spc="-5" dirty="0">
                <a:latin typeface="Carlito"/>
                <a:cs typeface="Carlito"/>
              </a:rPr>
              <a:t>Additions / </a:t>
            </a:r>
            <a:r>
              <a:rPr sz="2200" spc="-15" dirty="0">
                <a:latin typeface="Carlito"/>
                <a:cs typeface="Carlito"/>
              </a:rPr>
              <a:t>alterations </a:t>
            </a:r>
            <a:r>
              <a:rPr sz="2200" spc="-5" dirty="0">
                <a:latin typeface="Carlito"/>
                <a:cs typeface="Carlito"/>
              </a:rPr>
              <a:t>/ </a:t>
            </a:r>
            <a:r>
              <a:rPr sz="2200" spc="-15" dirty="0">
                <a:latin typeface="Carlito"/>
                <a:cs typeface="Carlito"/>
              </a:rPr>
              <a:t>improvements </a:t>
            </a:r>
            <a:r>
              <a:rPr sz="2200" spc="-20" dirty="0">
                <a:latin typeface="Carlito"/>
                <a:cs typeface="Carlito"/>
              </a:rPr>
              <a:t>to </a:t>
            </a:r>
            <a:r>
              <a:rPr sz="2200" spc="-5" dirty="0">
                <a:latin typeface="Carlito"/>
                <a:cs typeface="Carlito"/>
              </a:rPr>
              <a:t>the</a:t>
            </a:r>
            <a:r>
              <a:rPr sz="2200" spc="105" dirty="0">
                <a:latin typeface="Carlito"/>
                <a:cs typeface="Carlito"/>
              </a:rPr>
              <a:t> </a:t>
            </a:r>
            <a:r>
              <a:rPr sz="2200" spc="-5" dirty="0">
                <a:latin typeface="Carlito"/>
                <a:cs typeface="Carlito"/>
              </a:rPr>
              <a:t>house</a:t>
            </a:r>
            <a:endParaRPr sz="2200">
              <a:latin typeface="Carlito"/>
              <a:cs typeface="Carlito"/>
            </a:endParaRPr>
          </a:p>
          <a:p>
            <a:pPr marL="355600" indent="-343535">
              <a:lnSpc>
                <a:spcPct val="100000"/>
              </a:lnSpc>
              <a:spcBef>
                <a:spcPts val="53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200" spc="-15" dirty="0">
                <a:latin typeface="Carlito"/>
                <a:cs typeface="Carlito"/>
              </a:rPr>
              <a:t>Repayment </a:t>
            </a:r>
            <a:r>
              <a:rPr sz="2200" dirty="0">
                <a:latin typeface="Carlito"/>
                <a:cs typeface="Carlito"/>
              </a:rPr>
              <a:t>of</a:t>
            </a:r>
            <a:r>
              <a:rPr sz="2200" spc="25" dirty="0">
                <a:latin typeface="Carlito"/>
                <a:cs typeface="Carlito"/>
              </a:rPr>
              <a:t> </a:t>
            </a:r>
            <a:r>
              <a:rPr sz="2200" spc="-5" dirty="0">
                <a:latin typeface="Carlito"/>
                <a:cs typeface="Carlito"/>
              </a:rPr>
              <a:t>loan</a:t>
            </a:r>
            <a:endParaRPr sz="2200">
              <a:latin typeface="Carlito"/>
              <a:cs typeface="Carlito"/>
            </a:endParaRPr>
          </a:p>
          <a:p>
            <a:pPr marL="355600" indent="-343535">
              <a:lnSpc>
                <a:spcPct val="100000"/>
              </a:lnSpc>
              <a:spcBef>
                <a:spcPts val="52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200" spc="-10" dirty="0">
                <a:latin typeface="Carlito"/>
                <a:cs typeface="Carlito"/>
              </a:rPr>
              <a:t>Hospitalisation </a:t>
            </a:r>
            <a:r>
              <a:rPr sz="2200" spc="-20" dirty="0">
                <a:latin typeface="Carlito"/>
                <a:cs typeface="Carlito"/>
              </a:rPr>
              <a:t>for </a:t>
            </a:r>
            <a:r>
              <a:rPr sz="2200" spc="-10" dirty="0">
                <a:latin typeface="Carlito"/>
                <a:cs typeface="Carlito"/>
              </a:rPr>
              <a:t>more </a:t>
            </a:r>
            <a:r>
              <a:rPr sz="2200" spc="-5" dirty="0">
                <a:latin typeface="Carlito"/>
                <a:cs typeface="Carlito"/>
              </a:rPr>
              <a:t>than a month / major </a:t>
            </a:r>
            <a:r>
              <a:rPr sz="2200" spc="-10" dirty="0">
                <a:latin typeface="Carlito"/>
                <a:cs typeface="Carlito"/>
              </a:rPr>
              <a:t>surgical</a:t>
            </a:r>
            <a:r>
              <a:rPr sz="2200" spc="-114" dirty="0">
                <a:latin typeface="Carlito"/>
                <a:cs typeface="Carlito"/>
              </a:rPr>
              <a:t> </a:t>
            </a:r>
            <a:r>
              <a:rPr sz="2200" spc="-15" dirty="0">
                <a:latin typeface="Carlito"/>
                <a:cs typeface="Carlito"/>
              </a:rPr>
              <a:t>operation</a:t>
            </a:r>
            <a:endParaRPr sz="2200">
              <a:latin typeface="Carlito"/>
              <a:cs typeface="Carlito"/>
            </a:endParaRPr>
          </a:p>
          <a:p>
            <a:pPr marL="355600">
              <a:lnSpc>
                <a:spcPct val="100000"/>
              </a:lnSpc>
            </a:pPr>
            <a:r>
              <a:rPr sz="2200" spc="-5" dirty="0">
                <a:latin typeface="Carlito"/>
                <a:cs typeface="Carlito"/>
              </a:rPr>
              <a:t>/ </a:t>
            </a:r>
            <a:r>
              <a:rPr sz="2200" spc="-15" dirty="0">
                <a:latin typeface="Carlito"/>
                <a:cs typeface="Carlito"/>
              </a:rPr>
              <a:t>suffering from TB, </a:t>
            </a:r>
            <a:r>
              <a:rPr sz="2200" spc="-35" dirty="0">
                <a:latin typeface="Carlito"/>
                <a:cs typeface="Carlito"/>
              </a:rPr>
              <a:t>Leprosy, </a:t>
            </a:r>
            <a:r>
              <a:rPr sz="2200" spc="-15" dirty="0">
                <a:latin typeface="Carlito"/>
                <a:cs typeface="Carlito"/>
              </a:rPr>
              <a:t>Paralysis, </a:t>
            </a:r>
            <a:r>
              <a:rPr sz="2200" spc="-35" dirty="0">
                <a:latin typeface="Carlito"/>
                <a:cs typeface="Carlito"/>
              </a:rPr>
              <a:t>Cancer, </a:t>
            </a:r>
            <a:r>
              <a:rPr sz="2200" spc="-10" dirty="0">
                <a:latin typeface="Carlito"/>
                <a:cs typeface="Carlito"/>
              </a:rPr>
              <a:t>Heart ailment</a:t>
            </a:r>
            <a:r>
              <a:rPr sz="2200" spc="229" dirty="0">
                <a:latin typeface="Carlito"/>
                <a:cs typeface="Carlito"/>
              </a:rPr>
              <a:t> </a:t>
            </a:r>
            <a:r>
              <a:rPr sz="2200" spc="-20" dirty="0">
                <a:latin typeface="Carlito"/>
                <a:cs typeface="Carlito"/>
              </a:rPr>
              <a:t>etc</a:t>
            </a:r>
            <a:endParaRPr sz="2200">
              <a:latin typeface="Carlito"/>
              <a:cs typeface="Carlito"/>
            </a:endParaRPr>
          </a:p>
          <a:p>
            <a:pPr marL="355600" indent="-343535">
              <a:lnSpc>
                <a:spcPct val="100000"/>
              </a:lnSpc>
              <a:spcBef>
                <a:spcPts val="53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200" spc="-5" dirty="0">
                <a:latin typeface="Carlito"/>
                <a:cs typeface="Carlito"/>
              </a:rPr>
              <a:t>Marriage </a:t>
            </a:r>
            <a:r>
              <a:rPr sz="2200" dirty="0">
                <a:latin typeface="Carlito"/>
                <a:cs typeface="Carlito"/>
              </a:rPr>
              <a:t>of </a:t>
            </a:r>
            <a:r>
              <a:rPr sz="2200" spc="-10" dirty="0">
                <a:latin typeface="Carlito"/>
                <a:cs typeface="Carlito"/>
              </a:rPr>
              <a:t>self </a:t>
            </a:r>
            <a:r>
              <a:rPr sz="2200" spc="-5" dirty="0">
                <a:latin typeface="Carlito"/>
                <a:cs typeface="Carlito"/>
              </a:rPr>
              <a:t>/ son / </a:t>
            </a:r>
            <a:r>
              <a:rPr sz="2200" spc="-15" dirty="0">
                <a:latin typeface="Carlito"/>
                <a:cs typeface="Carlito"/>
              </a:rPr>
              <a:t>daughter </a:t>
            </a:r>
            <a:r>
              <a:rPr sz="2200" spc="-5" dirty="0">
                <a:latin typeface="Carlito"/>
                <a:cs typeface="Carlito"/>
              </a:rPr>
              <a:t>/ </a:t>
            </a:r>
            <a:r>
              <a:rPr sz="2200" spc="-15" dirty="0">
                <a:latin typeface="Carlito"/>
                <a:cs typeface="Carlito"/>
              </a:rPr>
              <a:t>sister </a:t>
            </a:r>
            <a:r>
              <a:rPr sz="2200" spc="-5" dirty="0">
                <a:latin typeface="Carlito"/>
                <a:cs typeface="Carlito"/>
              </a:rPr>
              <a:t>/</a:t>
            </a:r>
            <a:r>
              <a:rPr sz="2200" spc="85" dirty="0">
                <a:latin typeface="Carlito"/>
                <a:cs typeface="Carlito"/>
              </a:rPr>
              <a:t> </a:t>
            </a:r>
            <a:r>
              <a:rPr sz="2200" spc="-10" dirty="0">
                <a:latin typeface="Carlito"/>
                <a:cs typeface="Carlito"/>
              </a:rPr>
              <a:t>brother</a:t>
            </a:r>
            <a:endParaRPr sz="2200">
              <a:latin typeface="Carlito"/>
              <a:cs typeface="Carlito"/>
            </a:endParaRPr>
          </a:p>
          <a:p>
            <a:pPr marL="355600" indent="-343535">
              <a:lnSpc>
                <a:spcPct val="100000"/>
              </a:lnSpc>
              <a:spcBef>
                <a:spcPts val="53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200" spc="-15" dirty="0">
                <a:latin typeface="Carlito"/>
                <a:cs typeface="Carlito"/>
              </a:rPr>
              <a:t>Education </a:t>
            </a:r>
            <a:r>
              <a:rPr sz="2200" dirty="0">
                <a:latin typeface="Carlito"/>
                <a:cs typeface="Carlito"/>
              </a:rPr>
              <a:t>of </a:t>
            </a:r>
            <a:r>
              <a:rPr sz="2200" spc="-5" dirty="0">
                <a:latin typeface="Carlito"/>
                <a:cs typeface="Carlito"/>
              </a:rPr>
              <a:t>son /</a:t>
            </a:r>
            <a:r>
              <a:rPr sz="2200" spc="20" dirty="0">
                <a:latin typeface="Carlito"/>
                <a:cs typeface="Carlito"/>
              </a:rPr>
              <a:t> </a:t>
            </a:r>
            <a:r>
              <a:rPr sz="2200" spc="-15" dirty="0">
                <a:latin typeface="Carlito"/>
                <a:cs typeface="Carlito"/>
              </a:rPr>
              <a:t>daughter</a:t>
            </a:r>
            <a:endParaRPr sz="2200">
              <a:latin typeface="Carlito"/>
              <a:cs typeface="Carlito"/>
            </a:endParaRPr>
          </a:p>
          <a:p>
            <a:pPr marL="355600" indent="-343535">
              <a:lnSpc>
                <a:spcPct val="100000"/>
              </a:lnSpc>
              <a:spcBef>
                <a:spcPts val="52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200" spc="-5" dirty="0">
                <a:latin typeface="Carlito"/>
                <a:cs typeface="Carlito"/>
              </a:rPr>
              <a:t>Abnormal </a:t>
            </a:r>
            <a:r>
              <a:rPr sz="2200" spc="-10" dirty="0">
                <a:latin typeface="Carlito"/>
                <a:cs typeface="Carlito"/>
              </a:rPr>
              <a:t>conditions </a:t>
            </a:r>
            <a:r>
              <a:rPr sz="2200" spc="-25" dirty="0">
                <a:latin typeface="Carlito"/>
                <a:cs typeface="Carlito"/>
              </a:rPr>
              <a:t>like </a:t>
            </a:r>
            <a:r>
              <a:rPr sz="2200" spc="-15" dirty="0">
                <a:latin typeface="Carlito"/>
                <a:cs typeface="Carlito"/>
              </a:rPr>
              <a:t>natural</a:t>
            </a:r>
            <a:r>
              <a:rPr sz="2200" spc="30" dirty="0">
                <a:latin typeface="Carlito"/>
                <a:cs typeface="Carlito"/>
              </a:rPr>
              <a:t> </a:t>
            </a:r>
            <a:r>
              <a:rPr sz="2200" spc="-10" dirty="0">
                <a:latin typeface="Carlito"/>
                <a:cs typeface="Carlito"/>
              </a:rPr>
              <a:t>calamities</a:t>
            </a:r>
            <a:endParaRPr sz="2200">
              <a:latin typeface="Carlito"/>
              <a:cs typeface="Carlito"/>
            </a:endParaRPr>
          </a:p>
          <a:p>
            <a:pPr marL="355600" marR="5080" indent="-343535">
              <a:lnSpc>
                <a:spcPct val="100000"/>
              </a:lnSpc>
              <a:spcBef>
                <a:spcPts val="53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200" spc="-15" dirty="0">
                <a:latin typeface="Carlito"/>
                <a:cs typeface="Carlito"/>
              </a:rPr>
              <a:t>Physically </a:t>
            </a:r>
            <a:r>
              <a:rPr sz="2200" spc="-10" dirty="0">
                <a:latin typeface="Carlito"/>
                <a:cs typeface="Carlito"/>
              </a:rPr>
              <a:t>handicapped </a:t>
            </a:r>
            <a:r>
              <a:rPr sz="2200" spc="-5" dirty="0">
                <a:latin typeface="Carlito"/>
                <a:cs typeface="Carlito"/>
              </a:rPr>
              <a:t>member </a:t>
            </a:r>
            <a:r>
              <a:rPr sz="2200" spc="-20" dirty="0">
                <a:latin typeface="Carlito"/>
                <a:cs typeface="Carlito"/>
              </a:rPr>
              <a:t>for </a:t>
            </a:r>
            <a:r>
              <a:rPr sz="2200" spc="-10" dirty="0">
                <a:latin typeface="Carlito"/>
                <a:cs typeface="Carlito"/>
              </a:rPr>
              <a:t>purchasing </a:t>
            </a:r>
            <a:r>
              <a:rPr sz="2200" spc="-5" dirty="0">
                <a:latin typeface="Carlito"/>
                <a:cs typeface="Carlito"/>
              </a:rPr>
              <a:t>an equipment </a:t>
            </a:r>
            <a:r>
              <a:rPr sz="2200" spc="-25" dirty="0">
                <a:latin typeface="Carlito"/>
                <a:cs typeface="Carlito"/>
              </a:rPr>
              <a:t>to  </a:t>
            </a:r>
            <a:r>
              <a:rPr sz="2200" spc="-10" dirty="0">
                <a:latin typeface="Carlito"/>
                <a:cs typeface="Carlito"/>
              </a:rPr>
              <a:t>minimize </a:t>
            </a:r>
            <a:r>
              <a:rPr sz="2200" spc="-5" dirty="0">
                <a:latin typeface="Carlito"/>
                <a:cs typeface="Carlito"/>
              </a:rPr>
              <a:t>the </a:t>
            </a:r>
            <a:r>
              <a:rPr sz="2200" spc="-10" dirty="0">
                <a:latin typeface="Carlito"/>
                <a:cs typeface="Carlito"/>
              </a:rPr>
              <a:t>hardship due </a:t>
            </a:r>
            <a:r>
              <a:rPr sz="2200" spc="-20" dirty="0">
                <a:latin typeface="Carlito"/>
                <a:cs typeface="Carlito"/>
              </a:rPr>
              <a:t>to</a:t>
            </a:r>
            <a:r>
              <a:rPr sz="2200" spc="50" dirty="0">
                <a:latin typeface="Carlito"/>
                <a:cs typeface="Carlito"/>
              </a:rPr>
              <a:t> </a:t>
            </a:r>
            <a:r>
              <a:rPr sz="2200" spc="-10" dirty="0">
                <a:latin typeface="Carlito"/>
                <a:cs typeface="Carlito"/>
              </a:rPr>
              <a:t>handicap</a:t>
            </a:r>
            <a:endParaRPr sz="2200">
              <a:latin typeface="Carlito"/>
              <a:cs typeface="Carlito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6553200" y="6229355"/>
            <a:ext cx="2286635" cy="628650"/>
            <a:chOff x="6553200" y="6229355"/>
            <a:chExt cx="2286635" cy="628650"/>
          </a:xfrm>
        </p:grpSpPr>
        <p:sp>
          <p:nvSpPr>
            <p:cNvPr id="4" name="object 4"/>
            <p:cNvSpPr/>
            <p:nvPr/>
          </p:nvSpPr>
          <p:spPr>
            <a:xfrm>
              <a:off x="6553200" y="6287731"/>
              <a:ext cx="641680" cy="570265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7239000" y="6248399"/>
              <a:ext cx="812800" cy="609597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8086597" y="6229355"/>
              <a:ext cx="752640" cy="564476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11</a:t>
            </a:fld>
            <a:endParaRPr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746885" y="298196"/>
            <a:ext cx="4737100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b="1" spc="-185" dirty="0">
                <a:latin typeface="Arial"/>
                <a:cs typeface="Arial"/>
              </a:rPr>
              <a:t>The </a:t>
            </a:r>
            <a:r>
              <a:rPr sz="2200" b="1" spc="-200" dirty="0">
                <a:latin typeface="Arial"/>
                <a:cs typeface="Arial"/>
              </a:rPr>
              <a:t>Employee’s </a:t>
            </a:r>
            <a:r>
              <a:rPr sz="2200" b="1" spc="-150" dirty="0">
                <a:latin typeface="Arial"/>
                <a:cs typeface="Arial"/>
              </a:rPr>
              <a:t>Provident </a:t>
            </a:r>
            <a:r>
              <a:rPr sz="2200" b="1" spc="-210" dirty="0">
                <a:latin typeface="Arial"/>
                <a:cs typeface="Arial"/>
              </a:rPr>
              <a:t>Fund </a:t>
            </a:r>
            <a:r>
              <a:rPr sz="2200" b="1" spc="-180" dirty="0">
                <a:latin typeface="Arial"/>
                <a:cs typeface="Arial"/>
              </a:rPr>
              <a:t>Act</a:t>
            </a:r>
            <a:r>
              <a:rPr sz="2200" b="1" spc="220" dirty="0">
                <a:latin typeface="Arial"/>
                <a:cs typeface="Arial"/>
              </a:rPr>
              <a:t> </a:t>
            </a:r>
            <a:r>
              <a:rPr sz="2200" b="1" spc="-5" dirty="0">
                <a:latin typeface="Carlito"/>
                <a:cs typeface="Carlito"/>
              </a:rPr>
              <a:t>1952</a:t>
            </a:r>
            <a:endParaRPr sz="2200">
              <a:latin typeface="Carlito"/>
              <a:cs typeface="Carlito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12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2399157" y="3133471"/>
            <a:ext cx="4953635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b="1" spc="-15" dirty="0">
                <a:latin typeface="Carlito"/>
                <a:cs typeface="Carlito"/>
              </a:rPr>
              <a:t>Employer Role </a:t>
            </a:r>
            <a:r>
              <a:rPr sz="3000" b="1" dirty="0">
                <a:latin typeface="Carlito"/>
                <a:cs typeface="Carlito"/>
              </a:rPr>
              <a:t>&amp;</a:t>
            </a:r>
            <a:r>
              <a:rPr sz="3000" b="1" spc="-10" dirty="0">
                <a:latin typeface="Carlito"/>
                <a:cs typeface="Carlito"/>
              </a:rPr>
              <a:t> Responsibility</a:t>
            </a:r>
            <a:endParaRPr sz="30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64540" y="152552"/>
            <a:ext cx="5795645" cy="9861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1057910">
              <a:lnSpc>
                <a:spcPct val="143300"/>
              </a:lnSpc>
              <a:spcBef>
                <a:spcPts val="100"/>
              </a:spcBef>
            </a:pPr>
            <a:r>
              <a:rPr sz="2200" b="0" u="heavy" spc="-55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200" u="heavy" spc="-18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"/>
              </a:rPr>
              <a:t>The </a:t>
            </a:r>
            <a:r>
              <a:rPr sz="2200" u="heavy" spc="-20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"/>
              </a:rPr>
              <a:t>Employee’s </a:t>
            </a:r>
            <a:r>
              <a:rPr sz="2200" u="heavy" spc="-15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"/>
              </a:rPr>
              <a:t>Provident </a:t>
            </a:r>
            <a:r>
              <a:rPr sz="2200" u="heavy" spc="-2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"/>
              </a:rPr>
              <a:t>Fund </a:t>
            </a:r>
            <a:r>
              <a:rPr sz="2200" u="heavy" spc="-18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"/>
              </a:rPr>
              <a:t>Act </a:t>
            </a:r>
            <a:r>
              <a:rPr sz="2200" u="heavy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2"/>
              </a:rPr>
              <a:t>1952 </a:t>
            </a:r>
            <a:r>
              <a:rPr sz="2200" spc="-5" dirty="0">
                <a:solidFill>
                  <a:srgbClr val="0000FF"/>
                </a:solidFill>
              </a:rPr>
              <a:t> </a:t>
            </a:r>
            <a:r>
              <a:rPr sz="2200" spc="-10" dirty="0"/>
              <a:t>Monthly</a:t>
            </a:r>
            <a:r>
              <a:rPr sz="2200" dirty="0"/>
              <a:t> </a:t>
            </a:r>
            <a:r>
              <a:rPr sz="2200" spc="-15" dirty="0"/>
              <a:t>Returns</a:t>
            </a:r>
            <a:endParaRPr sz="22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64540" y="1180846"/>
            <a:ext cx="7920355" cy="43173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6985" indent="-343535" algn="just">
              <a:lnSpc>
                <a:spcPct val="100000"/>
              </a:lnSpc>
              <a:spcBef>
                <a:spcPts val="95"/>
              </a:spcBef>
              <a:buFont typeface="Arial"/>
              <a:buChar char="•"/>
              <a:tabLst>
                <a:tab pos="356235" algn="l"/>
              </a:tabLst>
            </a:pPr>
            <a:r>
              <a:rPr sz="2200" spc="-10" dirty="0">
                <a:latin typeface="Carlito"/>
                <a:cs typeface="Carlito"/>
              </a:rPr>
              <a:t>Filing </a:t>
            </a:r>
            <a:r>
              <a:rPr sz="2200" spc="-5" dirty="0">
                <a:latin typeface="Carlito"/>
                <a:cs typeface="Carlito"/>
              </a:rPr>
              <a:t>monthly </a:t>
            </a:r>
            <a:r>
              <a:rPr sz="2200" dirty="0">
                <a:latin typeface="Carlito"/>
                <a:cs typeface="Carlito"/>
              </a:rPr>
              <a:t>PF </a:t>
            </a:r>
            <a:r>
              <a:rPr sz="2200" spc="-10" dirty="0">
                <a:latin typeface="Carlito"/>
                <a:cs typeface="Carlito"/>
              </a:rPr>
              <a:t>returns </a:t>
            </a:r>
            <a:r>
              <a:rPr sz="2200" spc="-5" dirty="0">
                <a:latin typeface="Carlito"/>
                <a:cs typeface="Carlito"/>
              </a:rPr>
              <a:t>with the EPFO within 15 </a:t>
            </a:r>
            <a:r>
              <a:rPr sz="2200" spc="-20" dirty="0">
                <a:latin typeface="Carlito"/>
                <a:cs typeface="Carlito"/>
              </a:rPr>
              <a:t>days </a:t>
            </a:r>
            <a:r>
              <a:rPr sz="2200" dirty="0">
                <a:latin typeface="Carlito"/>
                <a:cs typeface="Carlito"/>
              </a:rPr>
              <a:t>of </a:t>
            </a:r>
            <a:r>
              <a:rPr sz="2200" spc="-5" dirty="0">
                <a:latin typeface="Carlito"/>
                <a:cs typeface="Carlito"/>
              </a:rPr>
              <a:t>the  close </a:t>
            </a:r>
            <a:r>
              <a:rPr sz="2200" dirty="0">
                <a:latin typeface="Carlito"/>
                <a:cs typeface="Carlito"/>
              </a:rPr>
              <a:t>of </a:t>
            </a:r>
            <a:r>
              <a:rPr sz="2200" spc="-5" dirty="0">
                <a:latin typeface="Carlito"/>
                <a:cs typeface="Carlito"/>
              </a:rPr>
              <a:t>each</a:t>
            </a:r>
            <a:r>
              <a:rPr sz="2200" spc="-15" dirty="0">
                <a:latin typeface="Carlito"/>
                <a:cs typeface="Carlito"/>
              </a:rPr>
              <a:t> </a:t>
            </a:r>
            <a:r>
              <a:rPr sz="2200" spc="-10" dirty="0">
                <a:latin typeface="Carlito"/>
                <a:cs typeface="Carlito"/>
              </a:rPr>
              <a:t>month</a:t>
            </a:r>
            <a:endParaRPr sz="2200">
              <a:latin typeface="Carlito"/>
              <a:cs typeface="Carlito"/>
            </a:endParaRPr>
          </a:p>
          <a:p>
            <a:pPr marL="355600" marR="5080" indent="-343535" algn="just">
              <a:lnSpc>
                <a:spcPct val="100000"/>
              </a:lnSpc>
              <a:spcBef>
                <a:spcPts val="525"/>
              </a:spcBef>
              <a:buFont typeface="Arial"/>
              <a:buChar char="•"/>
              <a:tabLst>
                <a:tab pos="356235" algn="l"/>
              </a:tabLst>
            </a:pPr>
            <a:r>
              <a:rPr sz="2200" spc="-10" dirty="0">
                <a:latin typeface="Carlito"/>
                <a:cs typeface="Carlito"/>
              </a:rPr>
              <a:t>Provide list </a:t>
            </a:r>
            <a:r>
              <a:rPr sz="2200" dirty="0">
                <a:latin typeface="Carlito"/>
                <a:cs typeface="Carlito"/>
              </a:rPr>
              <a:t>of </a:t>
            </a:r>
            <a:r>
              <a:rPr sz="2200" spc="-10" dirty="0">
                <a:latin typeface="Carlito"/>
                <a:cs typeface="Carlito"/>
              </a:rPr>
              <a:t>new </a:t>
            </a:r>
            <a:r>
              <a:rPr sz="2200" spc="-5" dirty="0">
                <a:latin typeface="Carlito"/>
                <a:cs typeface="Carlito"/>
              </a:rPr>
              <a:t>employees joined in the </a:t>
            </a:r>
            <a:r>
              <a:rPr sz="2200" spc="-10" dirty="0">
                <a:latin typeface="Carlito"/>
                <a:cs typeface="Carlito"/>
              </a:rPr>
              <a:t>establishment during  </a:t>
            </a:r>
            <a:r>
              <a:rPr sz="2200" spc="-5" dirty="0">
                <a:latin typeface="Carlito"/>
                <a:cs typeface="Carlito"/>
              </a:rPr>
              <a:t>the </a:t>
            </a:r>
            <a:r>
              <a:rPr sz="2200" spc="-10" dirty="0">
                <a:latin typeface="Carlito"/>
                <a:cs typeface="Carlito"/>
              </a:rPr>
              <a:t>preceding month </a:t>
            </a:r>
            <a:r>
              <a:rPr sz="2200" spc="-5" dirty="0">
                <a:latin typeface="Carlito"/>
                <a:cs typeface="Carlito"/>
              </a:rPr>
              <a:t>&amp; </a:t>
            </a:r>
            <a:r>
              <a:rPr sz="2200" spc="-10" dirty="0">
                <a:latin typeface="Carlito"/>
                <a:cs typeface="Carlito"/>
              </a:rPr>
              <a:t>are qualified </a:t>
            </a:r>
            <a:r>
              <a:rPr sz="2200" spc="-15" dirty="0">
                <a:latin typeface="Carlito"/>
                <a:cs typeface="Carlito"/>
              </a:rPr>
              <a:t>to </a:t>
            </a:r>
            <a:r>
              <a:rPr sz="2200" spc="-10" dirty="0">
                <a:latin typeface="Carlito"/>
                <a:cs typeface="Carlito"/>
              </a:rPr>
              <a:t>become </a:t>
            </a:r>
            <a:r>
              <a:rPr sz="2200" spc="-5" dirty="0">
                <a:latin typeface="Carlito"/>
                <a:cs typeface="Carlito"/>
              </a:rPr>
              <a:t>member in </a:t>
            </a:r>
            <a:r>
              <a:rPr sz="2200" spc="-10" dirty="0">
                <a:latin typeface="Carlito"/>
                <a:cs typeface="Carlito"/>
              </a:rPr>
              <a:t>fund  (Form-5)</a:t>
            </a:r>
            <a:endParaRPr sz="2200">
              <a:latin typeface="Carlito"/>
              <a:cs typeface="Carlito"/>
            </a:endParaRPr>
          </a:p>
          <a:p>
            <a:pPr marL="355600" marR="6985" indent="-343535" algn="just">
              <a:lnSpc>
                <a:spcPct val="100000"/>
              </a:lnSpc>
              <a:spcBef>
                <a:spcPts val="535"/>
              </a:spcBef>
              <a:buFont typeface="Arial"/>
              <a:buChar char="•"/>
              <a:tabLst>
                <a:tab pos="356235" algn="l"/>
              </a:tabLst>
            </a:pPr>
            <a:r>
              <a:rPr sz="2200" spc="-10" dirty="0">
                <a:latin typeface="Carlito"/>
                <a:cs typeface="Carlito"/>
              </a:rPr>
              <a:t>Provide list </a:t>
            </a:r>
            <a:r>
              <a:rPr sz="2200" dirty="0">
                <a:latin typeface="Carlito"/>
                <a:cs typeface="Carlito"/>
              </a:rPr>
              <a:t>of </a:t>
            </a:r>
            <a:r>
              <a:rPr sz="2200" spc="-5" dirty="0">
                <a:latin typeface="Carlito"/>
                <a:cs typeface="Carlito"/>
              </a:rPr>
              <a:t>employees </a:t>
            </a:r>
            <a:r>
              <a:rPr sz="2200" spc="-10" dirty="0">
                <a:latin typeface="Carlito"/>
                <a:cs typeface="Carlito"/>
              </a:rPr>
              <a:t>leaving </a:t>
            </a:r>
            <a:r>
              <a:rPr sz="2200" dirty="0">
                <a:latin typeface="Carlito"/>
                <a:cs typeface="Carlito"/>
              </a:rPr>
              <a:t>service </a:t>
            </a:r>
            <a:r>
              <a:rPr sz="2200" spc="-10" dirty="0">
                <a:latin typeface="Carlito"/>
                <a:cs typeface="Carlito"/>
              </a:rPr>
              <a:t>during </a:t>
            </a:r>
            <a:r>
              <a:rPr sz="2200" spc="-5" dirty="0">
                <a:latin typeface="Carlito"/>
                <a:cs typeface="Carlito"/>
              </a:rPr>
              <a:t>the </a:t>
            </a:r>
            <a:r>
              <a:rPr sz="2200" spc="-10" dirty="0">
                <a:latin typeface="Carlito"/>
                <a:cs typeface="Carlito"/>
              </a:rPr>
              <a:t>preceding  month (Form-10)</a:t>
            </a:r>
            <a:endParaRPr sz="2200">
              <a:latin typeface="Carlito"/>
              <a:cs typeface="Carlito"/>
            </a:endParaRPr>
          </a:p>
          <a:p>
            <a:pPr marL="355600" indent="-343535" algn="just">
              <a:lnSpc>
                <a:spcPct val="100000"/>
              </a:lnSpc>
              <a:spcBef>
                <a:spcPts val="530"/>
              </a:spcBef>
              <a:buFont typeface="Arial"/>
              <a:buChar char="•"/>
              <a:tabLst>
                <a:tab pos="356235" algn="l"/>
              </a:tabLst>
            </a:pPr>
            <a:r>
              <a:rPr sz="2200" spc="-10" dirty="0">
                <a:latin typeface="Carlito"/>
                <a:cs typeface="Carlito"/>
              </a:rPr>
              <a:t>Employer</a:t>
            </a:r>
            <a:r>
              <a:rPr sz="2200" spc="235" dirty="0">
                <a:latin typeface="Carlito"/>
                <a:cs typeface="Carlito"/>
              </a:rPr>
              <a:t> </a:t>
            </a:r>
            <a:r>
              <a:rPr sz="2200" spc="-5" dirty="0">
                <a:latin typeface="Carlito"/>
                <a:cs typeface="Carlito"/>
              </a:rPr>
              <a:t>should</a:t>
            </a:r>
            <a:r>
              <a:rPr sz="2200" spc="229" dirty="0">
                <a:latin typeface="Carlito"/>
                <a:cs typeface="Carlito"/>
              </a:rPr>
              <a:t> </a:t>
            </a:r>
            <a:r>
              <a:rPr sz="2200" spc="-5" dirty="0">
                <a:latin typeface="Carlito"/>
                <a:cs typeface="Carlito"/>
              </a:rPr>
              <a:t>file</a:t>
            </a:r>
            <a:r>
              <a:rPr sz="2200" spc="229" dirty="0">
                <a:latin typeface="Carlito"/>
                <a:cs typeface="Carlito"/>
              </a:rPr>
              <a:t> </a:t>
            </a:r>
            <a:r>
              <a:rPr sz="2200" spc="-5" dirty="0">
                <a:latin typeface="Carlito"/>
                <a:cs typeface="Carlito"/>
              </a:rPr>
              <a:t>'Nil'</a:t>
            </a:r>
            <a:r>
              <a:rPr sz="2200" spc="240" dirty="0">
                <a:latin typeface="Carlito"/>
                <a:cs typeface="Carlito"/>
              </a:rPr>
              <a:t> </a:t>
            </a:r>
            <a:r>
              <a:rPr sz="2200" spc="-10" dirty="0">
                <a:latin typeface="Carlito"/>
                <a:cs typeface="Carlito"/>
              </a:rPr>
              <a:t>returns</a:t>
            </a:r>
            <a:r>
              <a:rPr sz="2200" spc="235" dirty="0">
                <a:latin typeface="Carlito"/>
                <a:cs typeface="Carlito"/>
              </a:rPr>
              <a:t> </a:t>
            </a:r>
            <a:r>
              <a:rPr sz="2200" spc="-5" dirty="0">
                <a:latin typeface="Carlito"/>
                <a:cs typeface="Carlito"/>
              </a:rPr>
              <a:t>if</a:t>
            </a:r>
            <a:r>
              <a:rPr sz="2200" spc="235" dirty="0">
                <a:latin typeface="Carlito"/>
                <a:cs typeface="Carlito"/>
              </a:rPr>
              <a:t> </a:t>
            </a:r>
            <a:r>
              <a:rPr sz="2200" spc="-5" dirty="0">
                <a:latin typeface="Carlito"/>
                <a:cs typeface="Carlito"/>
              </a:rPr>
              <a:t>there</a:t>
            </a:r>
            <a:r>
              <a:rPr sz="2200" spc="235" dirty="0">
                <a:latin typeface="Carlito"/>
                <a:cs typeface="Carlito"/>
              </a:rPr>
              <a:t> </a:t>
            </a:r>
            <a:r>
              <a:rPr sz="2200" spc="-5" dirty="0">
                <a:latin typeface="Carlito"/>
                <a:cs typeface="Carlito"/>
              </a:rPr>
              <a:t>is</a:t>
            </a:r>
            <a:r>
              <a:rPr sz="2200" spc="235" dirty="0">
                <a:latin typeface="Carlito"/>
                <a:cs typeface="Carlito"/>
              </a:rPr>
              <a:t> </a:t>
            </a:r>
            <a:r>
              <a:rPr sz="2200" spc="-5" dirty="0">
                <a:latin typeface="Carlito"/>
                <a:cs typeface="Carlito"/>
              </a:rPr>
              <a:t>no</a:t>
            </a:r>
            <a:r>
              <a:rPr sz="2200" spc="235" dirty="0">
                <a:latin typeface="Carlito"/>
                <a:cs typeface="Carlito"/>
              </a:rPr>
              <a:t> </a:t>
            </a:r>
            <a:r>
              <a:rPr sz="2200" spc="-5" dirty="0">
                <a:latin typeface="Carlito"/>
                <a:cs typeface="Carlito"/>
              </a:rPr>
              <a:t>new</a:t>
            </a:r>
            <a:r>
              <a:rPr sz="2200" spc="240" dirty="0">
                <a:latin typeface="Carlito"/>
                <a:cs typeface="Carlito"/>
              </a:rPr>
              <a:t> </a:t>
            </a:r>
            <a:r>
              <a:rPr sz="2200" spc="-10" dirty="0">
                <a:latin typeface="Carlito"/>
                <a:cs typeface="Carlito"/>
              </a:rPr>
              <a:t>employee</a:t>
            </a:r>
            <a:r>
              <a:rPr sz="2200" spc="245" dirty="0">
                <a:latin typeface="Carlito"/>
                <a:cs typeface="Carlito"/>
              </a:rPr>
              <a:t> </a:t>
            </a:r>
            <a:r>
              <a:rPr sz="2200" spc="-5" dirty="0">
                <a:latin typeface="Carlito"/>
                <a:cs typeface="Carlito"/>
              </a:rPr>
              <a:t>or</a:t>
            </a:r>
            <a:endParaRPr sz="2200">
              <a:latin typeface="Carlito"/>
              <a:cs typeface="Carlito"/>
            </a:endParaRPr>
          </a:p>
          <a:p>
            <a:pPr marL="355600" algn="just">
              <a:lnSpc>
                <a:spcPct val="100000"/>
              </a:lnSpc>
            </a:pPr>
            <a:r>
              <a:rPr sz="2200" spc="-5" dirty="0">
                <a:latin typeface="Carlito"/>
                <a:cs typeface="Carlito"/>
              </a:rPr>
              <a:t>no </a:t>
            </a:r>
            <a:r>
              <a:rPr sz="2200" spc="-10" dirty="0">
                <a:latin typeface="Carlito"/>
                <a:cs typeface="Carlito"/>
              </a:rPr>
              <a:t>employee leaving </a:t>
            </a:r>
            <a:r>
              <a:rPr sz="2200" spc="-5" dirty="0">
                <a:latin typeface="Carlito"/>
                <a:cs typeface="Carlito"/>
              </a:rPr>
              <a:t>the </a:t>
            </a:r>
            <a:r>
              <a:rPr sz="2200" dirty="0">
                <a:latin typeface="Carlito"/>
                <a:cs typeface="Carlito"/>
              </a:rPr>
              <a:t>service </a:t>
            </a:r>
            <a:r>
              <a:rPr sz="2200" spc="-10" dirty="0">
                <a:latin typeface="Carlito"/>
                <a:cs typeface="Carlito"/>
              </a:rPr>
              <a:t>during </a:t>
            </a:r>
            <a:r>
              <a:rPr sz="2200" spc="-5" dirty="0">
                <a:latin typeface="Carlito"/>
                <a:cs typeface="Carlito"/>
              </a:rPr>
              <a:t>the </a:t>
            </a:r>
            <a:r>
              <a:rPr sz="2200" spc="-10" dirty="0">
                <a:latin typeface="Carlito"/>
                <a:cs typeface="Carlito"/>
              </a:rPr>
              <a:t>preceding</a:t>
            </a:r>
            <a:r>
              <a:rPr sz="2200" spc="65" dirty="0">
                <a:latin typeface="Carlito"/>
                <a:cs typeface="Carlito"/>
              </a:rPr>
              <a:t> </a:t>
            </a:r>
            <a:r>
              <a:rPr sz="2200" spc="-10" dirty="0">
                <a:latin typeface="Carlito"/>
                <a:cs typeface="Carlito"/>
              </a:rPr>
              <a:t>month</a:t>
            </a:r>
            <a:endParaRPr sz="2200">
              <a:latin typeface="Carlito"/>
              <a:cs typeface="Carlito"/>
            </a:endParaRPr>
          </a:p>
          <a:p>
            <a:pPr marL="355600" marR="5715" indent="-343535" algn="just">
              <a:lnSpc>
                <a:spcPct val="100000"/>
              </a:lnSpc>
              <a:spcBef>
                <a:spcPts val="525"/>
              </a:spcBef>
              <a:buFont typeface="Arial"/>
              <a:buChar char="•"/>
              <a:tabLst>
                <a:tab pos="356235" algn="l"/>
                <a:tab pos="5871210" algn="l"/>
              </a:tabLst>
            </a:pPr>
            <a:r>
              <a:rPr sz="2200" spc="-10" dirty="0">
                <a:latin typeface="Carlito"/>
                <a:cs typeface="Carlito"/>
              </a:rPr>
              <a:t>Provide </a:t>
            </a:r>
            <a:r>
              <a:rPr sz="2200" spc="-5" dirty="0">
                <a:latin typeface="Carlito"/>
                <a:cs typeface="Carlito"/>
              </a:rPr>
              <a:t>the </a:t>
            </a:r>
            <a:r>
              <a:rPr sz="2200" spc="-15" dirty="0">
                <a:latin typeface="Carlito"/>
                <a:cs typeface="Carlito"/>
              </a:rPr>
              <a:t>total </a:t>
            </a:r>
            <a:r>
              <a:rPr sz="2200" spc="-5" dirty="0">
                <a:latin typeface="Carlito"/>
                <a:cs typeface="Carlito"/>
              </a:rPr>
              <a:t>no. </a:t>
            </a:r>
            <a:r>
              <a:rPr sz="2200" dirty="0">
                <a:latin typeface="Carlito"/>
                <a:cs typeface="Carlito"/>
              </a:rPr>
              <a:t>of </a:t>
            </a:r>
            <a:r>
              <a:rPr sz="2200" spc="-10" dirty="0">
                <a:latin typeface="Carlito"/>
                <a:cs typeface="Carlito"/>
              </a:rPr>
              <a:t>members last month, </a:t>
            </a:r>
            <a:r>
              <a:rPr sz="2200" spc="-15" dirty="0">
                <a:latin typeface="Carlito"/>
                <a:cs typeface="Carlito"/>
              </a:rPr>
              <a:t>new </a:t>
            </a:r>
            <a:r>
              <a:rPr sz="2200" spc="-10" dirty="0">
                <a:latin typeface="Carlito"/>
                <a:cs typeface="Carlito"/>
              </a:rPr>
              <a:t>members  </a:t>
            </a:r>
            <a:r>
              <a:rPr sz="2200" spc="-5" dirty="0">
                <a:latin typeface="Carlito"/>
                <a:cs typeface="Carlito"/>
              </a:rPr>
              <a:t>joined and </a:t>
            </a:r>
            <a:r>
              <a:rPr sz="2200" spc="-10" dirty="0">
                <a:latin typeface="Carlito"/>
                <a:cs typeface="Carlito"/>
              </a:rPr>
              <a:t>existing members </a:t>
            </a:r>
            <a:r>
              <a:rPr sz="2200" spc="-5" dirty="0">
                <a:latin typeface="Carlito"/>
                <a:cs typeface="Carlito"/>
              </a:rPr>
              <a:t>resigned in the </a:t>
            </a:r>
            <a:r>
              <a:rPr sz="2200" spc="-10" dirty="0">
                <a:latin typeface="Carlito"/>
                <a:cs typeface="Carlito"/>
              </a:rPr>
              <a:t>preceding month </a:t>
            </a:r>
            <a:r>
              <a:rPr sz="2200" spc="-5" dirty="0">
                <a:latin typeface="Carlito"/>
                <a:cs typeface="Carlito"/>
              </a:rPr>
              <a:t>&amp;  </a:t>
            </a:r>
            <a:r>
              <a:rPr sz="2200" spc="-15" dirty="0">
                <a:latin typeface="Carlito"/>
                <a:cs typeface="Carlito"/>
              </a:rPr>
              <a:t>total </a:t>
            </a:r>
            <a:r>
              <a:rPr sz="2200" spc="-5" dirty="0">
                <a:latin typeface="Carlito"/>
                <a:cs typeface="Carlito"/>
              </a:rPr>
              <a:t>no. </a:t>
            </a:r>
            <a:r>
              <a:rPr sz="2200" dirty="0">
                <a:latin typeface="Carlito"/>
                <a:cs typeface="Carlito"/>
              </a:rPr>
              <a:t>of </a:t>
            </a:r>
            <a:r>
              <a:rPr sz="2200" spc="-10" dirty="0">
                <a:latin typeface="Carlito"/>
                <a:cs typeface="Carlito"/>
              </a:rPr>
              <a:t>present subscribers </a:t>
            </a:r>
            <a:r>
              <a:rPr sz="2200" spc="-20" dirty="0">
                <a:latin typeface="Carlito"/>
                <a:cs typeface="Carlito"/>
              </a:rPr>
              <a:t>to</a:t>
            </a:r>
            <a:r>
              <a:rPr sz="2200" spc="70" dirty="0">
                <a:latin typeface="Carlito"/>
                <a:cs typeface="Carlito"/>
              </a:rPr>
              <a:t> </a:t>
            </a:r>
            <a:r>
              <a:rPr sz="2200" spc="-5" dirty="0">
                <a:latin typeface="Carlito"/>
                <a:cs typeface="Carlito"/>
              </a:rPr>
              <a:t>be</a:t>
            </a:r>
            <a:r>
              <a:rPr sz="2200" spc="10" dirty="0">
                <a:latin typeface="Carlito"/>
                <a:cs typeface="Carlito"/>
              </a:rPr>
              <a:t> </a:t>
            </a:r>
            <a:r>
              <a:rPr sz="2200" spc="-10" dirty="0">
                <a:latin typeface="Carlito"/>
                <a:cs typeface="Carlito"/>
              </a:rPr>
              <a:t>fund	(Form-12A)</a:t>
            </a:r>
            <a:endParaRPr sz="2200">
              <a:latin typeface="Carlito"/>
              <a:cs typeface="Carlito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426957" y="6426809"/>
            <a:ext cx="18097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888888"/>
                </a:solidFill>
                <a:latin typeface="Carlito"/>
                <a:cs typeface="Carlito"/>
                <a:hlinkClick r:id="rId3"/>
              </a:rPr>
              <a:t>13</a:t>
            </a:r>
            <a:endParaRPr sz="1200">
              <a:latin typeface="Carlito"/>
              <a:cs typeface="Carlito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6553200" y="6229355"/>
            <a:ext cx="2286635" cy="628650"/>
            <a:chOff x="6553200" y="6229355"/>
            <a:chExt cx="2286635" cy="628650"/>
          </a:xfrm>
        </p:grpSpPr>
        <p:sp>
          <p:nvSpPr>
            <p:cNvPr id="6" name="object 6"/>
            <p:cNvSpPr/>
            <p:nvPr/>
          </p:nvSpPr>
          <p:spPr>
            <a:xfrm>
              <a:off x="6553200" y="6287731"/>
              <a:ext cx="641680" cy="570265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7239000" y="6248399"/>
              <a:ext cx="812800" cy="609597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8086597" y="6229355"/>
              <a:ext cx="752640" cy="564476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64540" y="171729"/>
            <a:ext cx="5871845" cy="9480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1134110">
              <a:lnSpc>
                <a:spcPct val="137500"/>
              </a:lnSpc>
              <a:spcBef>
                <a:spcPts val="100"/>
              </a:spcBef>
            </a:pPr>
            <a:r>
              <a:rPr sz="2200" b="0" u="heavy" spc="-55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200" u="heavy" spc="-18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"/>
              </a:rPr>
              <a:t>The </a:t>
            </a:r>
            <a:r>
              <a:rPr sz="2200" u="heavy" spc="-20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"/>
              </a:rPr>
              <a:t>Employee’s </a:t>
            </a:r>
            <a:r>
              <a:rPr sz="2200" u="heavy" spc="-15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"/>
              </a:rPr>
              <a:t>Provident </a:t>
            </a:r>
            <a:r>
              <a:rPr sz="2200" u="heavy" spc="-2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"/>
              </a:rPr>
              <a:t>Fund </a:t>
            </a:r>
            <a:r>
              <a:rPr sz="2200" u="heavy" spc="-18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"/>
              </a:rPr>
              <a:t>Act </a:t>
            </a:r>
            <a:r>
              <a:rPr sz="2200" u="heavy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2"/>
              </a:rPr>
              <a:t>1952 </a:t>
            </a:r>
            <a:r>
              <a:rPr sz="2200" spc="-5" dirty="0">
                <a:solidFill>
                  <a:srgbClr val="0000FF"/>
                </a:solidFill>
              </a:rPr>
              <a:t> </a:t>
            </a:r>
            <a:r>
              <a:rPr sz="2200" spc="-5" dirty="0"/>
              <a:t>Annual</a:t>
            </a:r>
            <a:r>
              <a:rPr sz="2200" spc="-15" dirty="0"/>
              <a:t> Returns</a:t>
            </a:r>
            <a:endParaRPr sz="22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64540" y="1161668"/>
            <a:ext cx="7996555" cy="34518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5080" indent="-343535" algn="just">
              <a:lnSpc>
                <a:spcPct val="100000"/>
              </a:lnSpc>
              <a:spcBef>
                <a:spcPts val="95"/>
              </a:spcBef>
              <a:buFont typeface="Arial"/>
              <a:buChar char="•"/>
              <a:tabLst>
                <a:tab pos="356235" algn="l"/>
              </a:tabLst>
            </a:pPr>
            <a:r>
              <a:rPr sz="2200" spc="-10" dirty="0">
                <a:latin typeface="Carlito"/>
                <a:cs typeface="Carlito"/>
              </a:rPr>
              <a:t>Employer </a:t>
            </a:r>
            <a:r>
              <a:rPr sz="2200" spc="-5" dirty="0">
                <a:latin typeface="Carlito"/>
                <a:cs typeface="Carlito"/>
              </a:rPr>
              <a:t>shall </a:t>
            </a:r>
            <a:r>
              <a:rPr sz="2200" spc="-10" dirty="0">
                <a:latin typeface="Carlito"/>
                <a:cs typeface="Carlito"/>
              </a:rPr>
              <a:t>send </a:t>
            </a:r>
            <a:r>
              <a:rPr sz="2200" spc="-20" dirty="0">
                <a:latin typeface="Carlito"/>
                <a:cs typeface="Carlito"/>
              </a:rPr>
              <a:t>to </a:t>
            </a:r>
            <a:r>
              <a:rPr sz="2200" spc="-5" dirty="0">
                <a:latin typeface="Carlito"/>
                <a:cs typeface="Carlito"/>
              </a:rPr>
              <a:t>the Commissioner within one month </a:t>
            </a:r>
            <a:r>
              <a:rPr sz="2200" dirty="0">
                <a:latin typeface="Carlito"/>
                <a:cs typeface="Carlito"/>
              </a:rPr>
              <a:t>of </a:t>
            </a:r>
            <a:r>
              <a:rPr sz="2200" spc="-5" dirty="0">
                <a:latin typeface="Carlito"/>
                <a:cs typeface="Carlito"/>
              </a:rPr>
              <a:t>the  close </a:t>
            </a:r>
            <a:r>
              <a:rPr sz="2200" dirty="0">
                <a:latin typeface="Carlito"/>
                <a:cs typeface="Carlito"/>
              </a:rPr>
              <a:t>of </a:t>
            </a:r>
            <a:r>
              <a:rPr sz="2200" spc="-5" dirty="0">
                <a:latin typeface="Carlito"/>
                <a:cs typeface="Carlito"/>
              </a:rPr>
              <a:t>the </a:t>
            </a:r>
            <a:r>
              <a:rPr sz="2200" spc="-45" dirty="0">
                <a:latin typeface="Carlito"/>
                <a:cs typeface="Carlito"/>
              </a:rPr>
              <a:t>year, </a:t>
            </a:r>
            <a:r>
              <a:rPr sz="2200" spc="-5" dirty="0">
                <a:latin typeface="Carlito"/>
                <a:cs typeface="Carlito"/>
              </a:rPr>
              <a:t>a </a:t>
            </a:r>
            <a:r>
              <a:rPr sz="2200" spc="-10" dirty="0">
                <a:latin typeface="Carlito"/>
                <a:cs typeface="Carlito"/>
              </a:rPr>
              <a:t>consolidated </a:t>
            </a:r>
            <a:r>
              <a:rPr sz="2200" spc="-5" dirty="0">
                <a:latin typeface="Carlito"/>
                <a:cs typeface="Carlito"/>
              </a:rPr>
              <a:t>Annual Contribution </a:t>
            </a:r>
            <a:r>
              <a:rPr sz="2200" spc="-15" dirty="0">
                <a:latin typeface="Carlito"/>
                <a:cs typeface="Carlito"/>
              </a:rPr>
              <a:t>Statement  </a:t>
            </a:r>
            <a:r>
              <a:rPr sz="2200" spc="-10" dirty="0">
                <a:latin typeface="Carlito"/>
                <a:cs typeface="Carlito"/>
              </a:rPr>
              <a:t>(Form-6A) </a:t>
            </a:r>
            <a:r>
              <a:rPr sz="2200" dirty="0">
                <a:latin typeface="Carlito"/>
                <a:cs typeface="Carlito"/>
              </a:rPr>
              <a:t>and </a:t>
            </a:r>
            <a:r>
              <a:rPr sz="2200" spc="-5" dirty="0">
                <a:latin typeface="Carlito"/>
                <a:cs typeface="Carlito"/>
              </a:rPr>
              <a:t>individual </a:t>
            </a:r>
            <a:r>
              <a:rPr sz="2200" spc="-10" dirty="0">
                <a:latin typeface="Carlito"/>
                <a:cs typeface="Carlito"/>
              </a:rPr>
              <a:t>employee </a:t>
            </a:r>
            <a:r>
              <a:rPr sz="2200" spc="-5" dirty="0">
                <a:latin typeface="Carlito"/>
                <a:cs typeface="Carlito"/>
              </a:rPr>
              <a:t>sheet (Form-3A) </a:t>
            </a:r>
            <a:r>
              <a:rPr sz="2200" spc="-10" dirty="0">
                <a:latin typeface="Carlito"/>
                <a:cs typeface="Carlito"/>
              </a:rPr>
              <a:t>showing </a:t>
            </a:r>
            <a:r>
              <a:rPr sz="2200" spc="-5" dirty="0">
                <a:latin typeface="Carlito"/>
                <a:cs typeface="Carlito"/>
              </a:rPr>
              <a:t>the  </a:t>
            </a:r>
            <a:r>
              <a:rPr sz="2200" spc="-10" dirty="0">
                <a:latin typeface="Carlito"/>
                <a:cs typeface="Carlito"/>
              </a:rPr>
              <a:t>contributions </a:t>
            </a:r>
            <a:r>
              <a:rPr sz="2200" spc="-5" dirty="0">
                <a:latin typeface="Carlito"/>
                <a:cs typeface="Carlito"/>
              </a:rPr>
              <a:t>made </a:t>
            </a:r>
            <a:r>
              <a:rPr sz="2200" spc="-10" dirty="0">
                <a:latin typeface="Carlito"/>
                <a:cs typeface="Carlito"/>
              </a:rPr>
              <a:t>by </a:t>
            </a:r>
            <a:r>
              <a:rPr sz="2200" spc="-5" dirty="0">
                <a:latin typeface="Carlito"/>
                <a:cs typeface="Carlito"/>
              </a:rPr>
              <a:t>the employees and employer </a:t>
            </a:r>
            <a:r>
              <a:rPr sz="2200" spc="-10" dirty="0">
                <a:latin typeface="Carlito"/>
                <a:cs typeface="Carlito"/>
              </a:rPr>
              <a:t>during </a:t>
            </a:r>
            <a:r>
              <a:rPr sz="2200" spc="-5" dirty="0">
                <a:latin typeface="Carlito"/>
                <a:cs typeface="Carlito"/>
              </a:rPr>
              <a:t>the   </a:t>
            </a:r>
            <a:r>
              <a:rPr sz="2200" spc="-10" dirty="0">
                <a:latin typeface="Carlito"/>
                <a:cs typeface="Carlito"/>
              </a:rPr>
              <a:t>year</a:t>
            </a:r>
            <a:endParaRPr sz="22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Arial"/>
              <a:buChar char="•"/>
            </a:pPr>
            <a:endParaRPr sz="220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</a:pPr>
            <a:r>
              <a:rPr sz="2200" b="1" spc="-15" dirty="0">
                <a:latin typeface="Carlito"/>
                <a:cs typeface="Carlito"/>
              </a:rPr>
              <a:t>Penalty</a:t>
            </a:r>
            <a:endParaRPr sz="2200">
              <a:latin typeface="Carlito"/>
              <a:cs typeface="Carlito"/>
            </a:endParaRPr>
          </a:p>
          <a:p>
            <a:pPr marL="355600" marR="5715" indent="-343535" algn="just">
              <a:lnSpc>
                <a:spcPct val="100000"/>
              </a:lnSpc>
              <a:spcBef>
                <a:spcPts val="530"/>
              </a:spcBef>
              <a:buFont typeface="Arial"/>
              <a:buChar char="•"/>
              <a:tabLst>
                <a:tab pos="356235" algn="l"/>
              </a:tabLst>
            </a:pPr>
            <a:r>
              <a:rPr sz="2200" spc="-25" dirty="0">
                <a:latin typeface="Carlito"/>
                <a:cs typeface="Carlito"/>
              </a:rPr>
              <a:t>12</a:t>
            </a:r>
            <a:r>
              <a:rPr sz="2200" spc="-25" dirty="0">
                <a:latin typeface="Arial"/>
                <a:cs typeface="Arial"/>
              </a:rPr>
              <a:t>–</a:t>
            </a:r>
            <a:r>
              <a:rPr sz="2200" spc="-25" dirty="0">
                <a:latin typeface="Carlito"/>
                <a:cs typeface="Carlito"/>
              </a:rPr>
              <a:t>37% </a:t>
            </a:r>
            <a:r>
              <a:rPr sz="2200" spc="-15" dirty="0">
                <a:latin typeface="Carlito"/>
                <a:cs typeface="Carlito"/>
              </a:rPr>
              <a:t>interest </a:t>
            </a:r>
            <a:r>
              <a:rPr sz="2200" spc="-5" dirty="0">
                <a:latin typeface="Carlito"/>
                <a:cs typeface="Carlito"/>
              </a:rPr>
              <a:t>is </a:t>
            </a:r>
            <a:r>
              <a:rPr sz="2200" spc="-15" dirty="0">
                <a:latin typeface="Carlito"/>
                <a:cs typeface="Carlito"/>
              </a:rPr>
              <a:t>payable </a:t>
            </a:r>
            <a:r>
              <a:rPr sz="2200" spc="-20" dirty="0">
                <a:latin typeface="Carlito"/>
                <a:cs typeface="Carlito"/>
              </a:rPr>
              <a:t>for </a:t>
            </a:r>
            <a:r>
              <a:rPr sz="2200" spc="-5" dirty="0">
                <a:latin typeface="Carlito"/>
                <a:cs typeface="Carlito"/>
              </a:rPr>
              <a:t>the </a:t>
            </a:r>
            <a:r>
              <a:rPr sz="2200" spc="-15" dirty="0">
                <a:latin typeface="Carlito"/>
                <a:cs typeface="Carlito"/>
              </a:rPr>
              <a:t>delayed </a:t>
            </a:r>
            <a:r>
              <a:rPr sz="2200" spc="-10" dirty="0">
                <a:latin typeface="Carlito"/>
                <a:cs typeface="Carlito"/>
              </a:rPr>
              <a:t>period </a:t>
            </a:r>
            <a:r>
              <a:rPr sz="2200" spc="-5" dirty="0">
                <a:latin typeface="Carlito"/>
                <a:cs typeface="Carlito"/>
              </a:rPr>
              <a:t>in </a:t>
            </a:r>
            <a:r>
              <a:rPr sz="2200" spc="-10" dirty="0">
                <a:latin typeface="Carlito"/>
                <a:cs typeface="Carlito"/>
              </a:rPr>
              <a:t>remitting  contributions/ </a:t>
            </a:r>
            <a:r>
              <a:rPr sz="2200" spc="-15" dirty="0">
                <a:latin typeface="Carlito"/>
                <a:cs typeface="Carlito"/>
              </a:rPr>
              <a:t>administrative </a:t>
            </a:r>
            <a:r>
              <a:rPr sz="2200" spc="-10" dirty="0">
                <a:latin typeface="Carlito"/>
                <a:cs typeface="Carlito"/>
              </a:rPr>
              <a:t>charges </a:t>
            </a:r>
            <a:r>
              <a:rPr sz="2200" spc="-5" dirty="0">
                <a:latin typeface="Carlito"/>
                <a:cs typeface="Carlito"/>
              </a:rPr>
              <a:t>depending upon the </a:t>
            </a:r>
            <a:r>
              <a:rPr sz="2200" spc="-15" dirty="0">
                <a:latin typeface="Carlito"/>
                <a:cs typeface="Carlito"/>
              </a:rPr>
              <a:t>delayed  </a:t>
            </a:r>
            <a:r>
              <a:rPr sz="2200" spc="-10" dirty="0">
                <a:latin typeface="Carlito"/>
                <a:cs typeface="Carlito"/>
              </a:rPr>
              <a:t>period</a:t>
            </a:r>
            <a:endParaRPr sz="2200">
              <a:latin typeface="Carlito"/>
              <a:cs typeface="Carlito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64540" y="4862169"/>
            <a:ext cx="7996555" cy="1836420"/>
          </a:xfrm>
          <a:prstGeom prst="rect">
            <a:avLst/>
          </a:prstGeom>
        </p:spPr>
        <p:txBody>
          <a:bodyPr vert="horz" wrap="square" lIns="0" tIns="800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30"/>
              </a:spcBef>
            </a:pPr>
            <a:r>
              <a:rPr sz="2200" b="1" spc="-15" dirty="0">
                <a:latin typeface="Carlito"/>
                <a:cs typeface="Carlito"/>
              </a:rPr>
              <a:t>Exemption</a:t>
            </a:r>
            <a:endParaRPr sz="2200">
              <a:latin typeface="Carlito"/>
              <a:cs typeface="Carlito"/>
            </a:endParaRPr>
          </a:p>
          <a:p>
            <a:pPr marL="355600" marR="5080" indent="-343535" algn="just">
              <a:lnSpc>
                <a:spcPct val="100000"/>
              </a:lnSpc>
              <a:spcBef>
                <a:spcPts val="525"/>
              </a:spcBef>
              <a:buFont typeface="Arial"/>
              <a:buChar char="•"/>
              <a:tabLst>
                <a:tab pos="356235" algn="l"/>
              </a:tabLst>
            </a:pPr>
            <a:r>
              <a:rPr sz="2200" spc="-10" dirty="0">
                <a:latin typeface="Carlito"/>
                <a:cs typeface="Carlito"/>
              </a:rPr>
              <a:t>Employer can </a:t>
            </a:r>
            <a:r>
              <a:rPr sz="2200" spc="-5" dirty="0">
                <a:latin typeface="Carlito"/>
                <a:cs typeface="Carlito"/>
              </a:rPr>
              <a:t>seek </a:t>
            </a:r>
            <a:r>
              <a:rPr sz="2200" spc="-15" dirty="0">
                <a:latin typeface="Carlito"/>
                <a:cs typeface="Carlito"/>
              </a:rPr>
              <a:t>exemption from </a:t>
            </a:r>
            <a:r>
              <a:rPr sz="2200" spc="-5" dirty="0">
                <a:latin typeface="Carlito"/>
                <a:cs typeface="Carlito"/>
              </a:rPr>
              <a:t>the Scheme if </a:t>
            </a:r>
            <a:r>
              <a:rPr sz="2200" spc="-10" dirty="0">
                <a:latin typeface="Carlito"/>
                <a:cs typeface="Carlito"/>
              </a:rPr>
              <a:t>similar </a:t>
            </a:r>
            <a:r>
              <a:rPr sz="2200" spc="-5" dirty="0">
                <a:latin typeface="Carlito"/>
                <a:cs typeface="Carlito"/>
              </a:rPr>
              <a:t>/ </a:t>
            </a:r>
            <a:r>
              <a:rPr sz="2200" spc="-15" dirty="0">
                <a:latin typeface="Carlito"/>
                <a:cs typeface="Carlito"/>
              </a:rPr>
              <a:t>better  </a:t>
            </a:r>
            <a:r>
              <a:rPr sz="2200" spc="-10" dirty="0">
                <a:latin typeface="Carlito"/>
                <a:cs typeface="Carlito"/>
              </a:rPr>
              <a:t>benefits are </a:t>
            </a:r>
            <a:r>
              <a:rPr sz="2200" spc="-15" dirty="0">
                <a:latin typeface="Carlito"/>
                <a:cs typeface="Carlito"/>
              </a:rPr>
              <a:t>provided </a:t>
            </a:r>
            <a:r>
              <a:rPr sz="2200" dirty="0">
                <a:latin typeface="Carlito"/>
                <a:cs typeface="Carlito"/>
              </a:rPr>
              <a:t>other </a:t>
            </a:r>
            <a:r>
              <a:rPr sz="2200" spc="-5" dirty="0">
                <a:latin typeface="Carlito"/>
                <a:cs typeface="Carlito"/>
              </a:rPr>
              <a:t>than the Scheme </a:t>
            </a:r>
            <a:r>
              <a:rPr sz="2200" spc="-10" dirty="0">
                <a:latin typeface="Carlito"/>
                <a:cs typeface="Carlito"/>
              </a:rPr>
              <a:t>by forming </a:t>
            </a:r>
            <a:r>
              <a:rPr sz="2200" spc="-5" dirty="0">
                <a:latin typeface="Carlito"/>
                <a:cs typeface="Carlito"/>
              </a:rPr>
              <a:t>a  </a:t>
            </a:r>
            <a:r>
              <a:rPr sz="2200" spc="-20" dirty="0">
                <a:latin typeface="Carlito"/>
                <a:cs typeface="Carlito"/>
              </a:rPr>
              <a:t>Voluntary </a:t>
            </a:r>
            <a:r>
              <a:rPr sz="2200" spc="-5" dirty="0">
                <a:latin typeface="Carlito"/>
                <a:cs typeface="Carlito"/>
              </a:rPr>
              <a:t>PF </a:t>
            </a:r>
            <a:r>
              <a:rPr sz="2200" spc="-35" dirty="0">
                <a:latin typeface="Carlito"/>
                <a:cs typeface="Carlito"/>
              </a:rPr>
              <a:t>Trust </a:t>
            </a:r>
            <a:r>
              <a:rPr sz="2200" spc="-5" dirty="0">
                <a:latin typeface="Carlito"/>
                <a:cs typeface="Carlito"/>
              </a:rPr>
              <a:t>which will </a:t>
            </a:r>
            <a:r>
              <a:rPr sz="2200" spc="-10" dirty="0">
                <a:latin typeface="Carlito"/>
                <a:cs typeface="Carlito"/>
              </a:rPr>
              <a:t>work </a:t>
            </a:r>
            <a:r>
              <a:rPr sz="2200" spc="-5" dirty="0">
                <a:latin typeface="Carlito"/>
                <a:cs typeface="Carlito"/>
              </a:rPr>
              <a:t>under the rules &amp; </a:t>
            </a:r>
            <a:r>
              <a:rPr sz="2200" spc="-10" dirty="0">
                <a:latin typeface="Carlito"/>
                <a:cs typeface="Carlito"/>
              </a:rPr>
              <a:t>regulations </a:t>
            </a:r>
            <a:r>
              <a:rPr sz="2200" spc="-5" dirty="0">
                <a:latin typeface="Carlito"/>
                <a:cs typeface="Carlito"/>
              </a:rPr>
              <a:t>of  </a:t>
            </a:r>
            <a:r>
              <a:rPr sz="2200" spc="-15" dirty="0">
                <a:latin typeface="Carlito"/>
                <a:cs typeface="Carlito"/>
              </a:rPr>
              <a:t>EPFO</a:t>
            </a:r>
            <a:endParaRPr sz="2200">
              <a:latin typeface="Carlito"/>
              <a:cs typeface="Carlito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884157" y="6517335"/>
            <a:ext cx="18097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888888"/>
                </a:solidFill>
                <a:latin typeface="Carlito"/>
                <a:cs typeface="Carlito"/>
              </a:rPr>
              <a:t>14</a:t>
            </a:r>
            <a:endParaRPr sz="1200">
              <a:latin typeface="Carlito"/>
              <a:cs typeface="Carlito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6858000" y="6451688"/>
            <a:ext cx="457200" cy="40630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7391400" y="6400800"/>
            <a:ext cx="1219200" cy="45719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899285" y="374396"/>
            <a:ext cx="4737100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b="1" spc="-185" dirty="0">
                <a:latin typeface="Arial"/>
                <a:cs typeface="Arial"/>
              </a:rPr>
              <a:t>The </a:t>
            </a:r>
            <a:r>
              <a:rPr sz="2200" b="1" spc="-200" dirty="0">
                <a:latin typeface="Arial"/>
                <a:cs typeface="Arial"/>
              </a:rPr>
              <a:t>Employee’s </a:t>
            </a:r>
            <a:r>
              <a:rPr sz="2200" b="1" spc="-150" dirty="0">
                <a:latin typeface="Arial"/>
                <a:cs typeface="Arial"/>
              </a:rPr>
              <a:t>Provident </a:t>
            </a:r>
            <a:r>
              <a:rPr sz="2200" b="1" spc="-210" dirty="0">
                <a:latin typeface="Arial"/>
                <a:cs typeface="Arial"/>
              </a:rPr>
              <a:t>Fund </a:t>
            </a:r>
            <a:r>
              <a:rPr sz="2200" b="1" spc="-180" dirty="0">
                <a:latin typeface="Arial"/>
                <a:cs typeface="Arial"/>
              </a:rPr>
              <a:t>Act</a:t>
            </a:r>
            <a:r>
              <a:rPr sz="2200" b="1" spc="220" dirty="0">
                <a:latin typeface="Arial"/>
                <a:cs typeface="Arial"/>
              </a:rPr>
              <a:t> </a:t>
            </a:r>
            <a:r>
              <a:rPr sz="2200" b="1" spc="-5" dirty="0">
                <a:latin typeface="Carlito"/>
                <a:cs typeface="Carlito"/>
              </a:rPr>
              <a:t>1952</a:t>
            </a:r>
            <a:endParaRPr sz="2200">
              <a:latin typeface="Carlito"/>
              <a:cs typeface="Carlito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217801" y="3057271"/>
            <a:ext cx="5011420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b="1" spc="-15" dirty="0">
                <a:latin typeface="Carlito"/>
                <a:cs typeface="Carlito"/>
              </a:rPr>
              <a:t>Employee Role </a:t>
            </a:r>
            <a:r>
              <a:rPr sz="3000" b="1" dirty="0">
                <a:latin typeface="Carlito"/>
                <a:cs typeface="Carlito"/>
              </a:rPr>
              <a:t>&amp; </a:t>
            </a:r>
            <a:r>
              <a:rPr sz="3000" b="1" spc="-10" dirty="0">
                <a:latin typeface="Carlito"/>
                <a:cs typeface="Carlito"/>
              </a:rPr>
              <a:t>Responsibility</a:t>
            </a:r>
            <a:endParaRPr sz="3000">
              <a:latin typeface="Carlito"/>
              <a:cs typeface="Carlito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6553200" y="6229355"/>
            <a:ext cx="2286635" cy="628650"/>
            <a:chOff x="6553200" y="6229355"/>
            <a:chExt cx="2286635" cy="628650"/>
          </a:xfrm>
        </p:grpSpPr>
        <p:sp>
          <p:nvSpPr>
            <p:cNvPr id="5" name="object 5"/>
            <p:cNvSpPr/>
            <p:nvPr/>
          </p:nvSpPr>
          <p:spPr>
            <a:xfrm>
              <a:off x="6553200" y="6287731"/>
              <a:ext cx="641680" cy="570265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7239000" y="6248399"/>
              <a:ext cx="812800" cy="609597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8086597" y="6229355"/>
              <a:ext cx="752640" cy="564476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15</a:t>
            </a:fld>
            <a:endParaRPr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841742" y="794385"/>
            <a:ext cx="918844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spc="-50" dirty="0">
                <a:latin typeface="Carlito"/>
                <a:cs typeface="Carlito"/>
              </a:rPr>
              <a:t>P</a:t>
            </a:r>
            <a:r>
              <a:rPr sz="2200" spc="-5" dirty="0">
                <a:latin typeface="Carlito"/>
                <a:cs typeface="Carlito"/>
              </a:rPr>
              <a:t>ens</a:t>
            </a:r>
            <a:r>
              <a:rPr sz="2200" spc="5" dirty="0">
                <a:latin typeface="Carlito"/>
                <a:cs typeface="Carlito"/>
              </a:rPr>
              <a:t>i</a:t>
            </a:r>
            <a:r>
              <a:rPr sz="2200" spc="-5" dirty="0">
                <a:latin typeface="Carlito"/>
                <a:cs typeface="Carlito"/>
              </a:rPr>
              <a:t>on</a:t>
            </a:r>
            <a:endParaRPr sz="2200">
              <a:latin typeface="Carlito"/>
              <a:cs typeface="Carlito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88340" y="136677"/>
            <a:ext cx="6906259" cy="1353185"/>
          </a:xfrm>
          <a:prstGeom prst="rect">
            <a:avLst/>
          </a:prstGeom>
        </p:spPr>
        <p:txBody>
          <a:bodyPr vert="horz" wrap="square" lIns="0" tIns="173355" rIns="0" bIns="0" rtlCol="0">
            <a:spAutoFit/>
          </a:bodyPr>
          <a:lstStyle/>
          <a:p>
            <a:pPr marL="99695" algn="ctr">
              <a:lnSpc>
                <a:spcPct val="100000"/>
              </a:lnSpc>
              <a:spcBef>
                <a:spcPts val="1365"/>
              </a:spcBef>
            </a:pPr>
            <a:r>
              <a:rPr sz="2200" u="heavy" spc="-55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200" b="1" u="heavy" spc="-18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"/>
              </a:rPr>
              <a:t>The </a:t>
            </a:r>
            <a:r>
              <a:rPr sz="2200" b="1" u="heavy" spc="-20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"/>
              </a:rPr>
              <a:t>Employee’s </a:t>
            </a:r>
            <a:r>
              <a:rPr sz="2200" b="1" u="heavy" spc="-15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"/>
              </a:rPr>
              <a:t>Provident </a:t>
            </a:r>
            <a:r>
              <a:rPr sz="2200" b="1" u="heavy" spc="-2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"/>
              </a:rPr>
              <a:t>Fund </a:t>
            </a:r>
            <a:r>
              <a:rPr sz="2200" b="1" u="heavy" spc="-18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"/>
              </a:rPr>
              <a:t>Act</a:t>
            </a:r>
            <a:r>
              <a:rPr sz="2200" b="1" u="heavy" spc="23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"/>
              </a:rPr>
              <a:t> </a:t>
            </a:r>
            <a:r>
              <a:rPr sz="2200" b="1" u="heavy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rlito"/>
                <a:cs typeface="Carlito"/>
                <a:hlinkClick r:id="rId2"/>
              </a:rPr>
              <a:t>1952</a:t>
            </a:r>
            <a:endParaRPr sz="2200">
              <a:latin typeface="Carlito"/>
              <a:cs typeface="Carlito"/>
            </a:endParaRPr>
          </a:p>
          <a:p>
            <a:pPr marL="355600" marR="5080" indent="-342900">
              <a:lnSpc>
                <a:spcPct val="100000"/>
              </a:lnSpc>
              <a:spcBef>
                <a:spcPts val="1270"/>
              </a:spcBef>
              <a:buFont typeface="Arial"/>
              <a:buChar char="•"/>
              <a:tabLst>
                <a:tab pos="354965" algn="l"/>
                <a:tab pos="355600" algn="l"/>
                <a:tab pos="1347470" algn="l"/>
                <a:tab pos="2228215" algn="l"/>
                <a:tab pos="2597785" algn="l"/>
                <a:tab pos="3131185" algn="l"/>
                <a:tab pos="3456940" algn="l"/>
                <a:tab pos="4710430" algn="l"/>
                <a:tab pos="5835015" algn="l"/>
                <a:tab pos="6295390" algn="l"/>
                <a:tab pos="6702425" algn="l"/>
              </a:tabLst>
            </a:pPr>
            <a:r>
              <a:rPr sz="2200" spc="-5" dirty="0">
                <a:latin typeface="Carlito"/>
                <a:cs typeface="Carlito"/>
              </a:rPr>
              <a:t>P</a:t>
            </a:r>
            <a:r>
              <a:rPr sz="2200" spc="-35" dirty="0">
                <a:latin typeface="Carlito"/>
                <a:cs typeface="Carlito"/>
              </a:rPr>
              <a:t>r</a:t>
            </a:r>
            <a:r>
              <a:rPr sz="2200" spc="-10" dirty="0">
                <a:latin typeface="Carlito"/>
                <a:cs typeface="Carlito"/>
              </a:rPr>
              <a:t>o</a:t>
            </a:r>
            <a:r>
              <a:rPr sz="2200" spc="-20" dirty="0">
                <a:latin typeface="Carlito"/>
                <a:cs typeface="Carlito"/>
              </a:rPr>
              <a:t>v</a:t>
            </a:r>
            <a:r>
              <a:rPr sz="2200" spc="-5" dirty="0">
                <a:latin typeface="Carlito"/>
                <a:cs typeface="Carlito"/>
              </a:rPr>
              <a:t>ide</a:t>
            </a:r>
            <a:r>
              <a:rPr sz="2200" dirty="0">
                <a:latin typeface="Carlito"/>
                <a:cs typeface="Carlito"/>
              </a:rPr>
              <a:t>	d</a:t>
            </a:r>
            <a:r>
              <a:rPr sz="2200" spc="-20" dirty="0">
                <a:latin typeface="Carlito"/>
                <a:cs typeface="Carlito"/>
              </a:rPr>
              <a:t>e</a:t>
            </a:r>
            <a:r>
              <a:rPr sz="2200" spc="-35" dirty="0">
                <a:latin typeface="Carlito"/>
                <a:cs typeface="Carlito"/>
              </a:rPr>
              <a:t>t</a:t>
            </a:r>
            <a:r>
              <a:rPr sz="2200" spc="-5" dirty="0">
                <a:latin typeface="Carlito"/>
                <a:cs typeface="Carlito"/>
              </a:rPr>
              <a:t>ails</a:t>
            </a:r>
            <a:r>
              <a:rPr sz="2200" dirty="0">
                <a:latin typeface="Carlito"/>
                <a:cs typeface="Carlito"/>
              </a:rPr>
              <a:t>	o</a:t>
            </a:r>
            <a:r>
              <a:rPr sz="2200" spc="-5" dirty="0">
                <a:latin typeface="Carlito"/>
                <a:cs typeface="Carlito"/>
              </a:rPr>
              <a:t>f</a:t>
            </a:r>
            <a:r>
              <a:rPr sz="2200" dirty="0">
                <a:latin typeface="Carlito"/>
                <a:cs typeface="Carlito"/>
              </a:rPr>
              <a:t>	</a:t>
            </a:r>
            <a:r>
              <a:rPr sz="2200" spc="-10" dirty="0">
                <a:latin typeface="Carlito"/>
                <a:cs typeface="Carlito"/>
              </a:rPr>
              <a:t>sel</a:t>
            </a:r>
            <a:r>
              <a:rPr sz="2200" spc="-5" dirty="0">
                <a:latin typeface="Carlito"/>
                <a:cs typeface="Carlito"/>
              </a:rPr>
              <a:t>f</a:t>
            </a:r>
            <a:r>
              <a:rPr sz="2200" dirty="0">
                <a:latin typeface="Carlito"/>
                <a:cs typeface="Carlito"/>
              </a:rPr>
              <a:t>	</a:t>
            </a:r>
            <a:r>
              <a:rPr sz="2200" spc="-5" dirty="0">
                <a:latin typeface="Carlito"/>
                <a:cs typeface="Carlito"/>
              </a:rPr>
              <a:t>&amp;</a:t>
            </a:r>
            <a:r>
              <a:rPr sz="2200" dirty="0">
                <a:latin typeface="Carlito"/>
                <a:cs typeface="Carlito"/>
              </a:rPr>
              <a:t>	</a:t>
            </a:r>
            <a:r>
              <a:rPr sz="2200" spc="-10" dirty="0">
                <a:latin typeface="Carlito"/>
                <a:cs typeface="Carlito"/>
              </a:rPr>
              <a:t>n</a:t>
            </a:r>
            <a:r>
              <a:rPr sz="2200" spc="5" dirty="0">
                <a:latin typeface="Carlito"/>
                <a:cs typeface="Carlito"/>
              </a:rPr>
              <a:t>o</a:t>
            </a:r>
            <a:r>
              <a:rPr sz="2200" spc="-5" dirty="0">
                <a:latin typeface="Carlito"/>
                <a:cs typeface="Carlito"/>
              </a:rPr>
              <a:t>minees</a:t>
            </a:r>
            <a:r>
              <a:rPr sz="2200" dirty="0">
                <a:latin typeface="Carlito"/>
                <a:cs typeface="Carlito"/>
              </a:rPr>
              <a:t>	</a:t>
            </a:r>
            <a:r>
              <a:rPr sz="2200" spc="-5" dirty="0">
                <a:latin typeface="Carlito"/>
                <a:cs typeface="Carlito"/>
              </a:rPr>
              <a:t>(</a:t>
            </a:r>
            <a:r>
              <a:rPr sz="2200" spc="-35" dirty="0">
                <a:latin typeface="Carlito"/>
                <a:cs typeface="Carlito"/>
              </a:rPr>
              <a:t>F</a:t>
            </a:r>
            <a:r>
              <a:rPr sz="2200" spc="-5" dirty="0">
                <a:latin typeface="Carlito"/>
                <a:cs typeface="Carlito"/>
              </a:rPr>
              <a:t>orm</a:t>
            </a:r>
            <a:r>
              <a:rPr sz="2200" spc="-10" dirty="0">
                <a:latin typeface="Carlito"/>
                <a:cs typeface="Carlito"/>
              </a:rPr>
              <a:t>-</a:t>
            </a:r>
            <a:r>
              <a:rPr sz="2200" spc="-5" dirty="0">
                <a:latin typeface="Carlito"/>
                <a:cs typeface="Carlito"/>
              </a:rPr>
              <a:t>2)</a:t>
            </a:r>
            <a:r>
              <a:rPr sz="2200" dirty="0">
                <a:latin typeface="Carlito"/>
                <a:cs typeface="Carlito"/>
              </a:rPr>
              <a:t>	</a:t>
            </a:r>
            <a:r>
              <a:rPr sz="2200" spc="-55" dirty="0">
                <a:latin typeface="Carlito"/>
                <a:cs typeface="Carlito"/>
              </a:rPr>
              <a:t>f</a:t>
            </a:r>
            <a:r>
              <a:rPr sz="2200" spc="-5" dirty="0">
                <a:latin typeface="Carlito"/>
                <a:cs typeface="Carlito"/>
              </a:rPr>
              <a:t>or</a:t>
            </a:r>
            <a:r>
              <a:rPr sz="2200" dirty="0">
                <a:latin typeface="Carlito"/>
                <a:cs typeface="Carlito"/>
              </a:rPr>
              <a:t>	P</a:t>
            </a:r>
            <a:r>
              <a:rPr sz="2200" spc="-5" dirty="0">
                <a:latin typeface="Carlito"/>
                <a:cs typeface="Carlito"/>
              </a:rPr>
              <a:t>F</a:t>
            </a:r>
            <a:r>
              <a:rPr sz="2200" dirty="0">
                <a:latin typeface="Carlito"/>
                <a:cs typeface="Carlito"/>
              </a:rPr>
              <a:t>	</a:t>
            </a:r>
            <a:r>
              <a:rPr sz="2200" spc="-5" dirty="0">
                <a:latin typeface="Carlito"/>
                <a:cs typeface="Carlito"/>
              </a:rPr>
              <a:t>&amp;  </a:t>
            </a:r>
            <a:r>
              <a:rPr sz="2200" spc="-10" dirty="0">
                <a:latin typeface="Carlito"/>
                <a:cs typeface="Carlito"/>
              </a:rPr>
              <a:t>Scheme </a:t>
            </a:r>
            <a:r>
              <a:rPr sz="2200" spc="-15" dirty="0">
                <a:latin typeface="Carlito"/>
                <a:cs typeface="Carlito"/>
              </a:rPr>
              <a:t>at </a:t>
            </a:r>
            <a:r>
              <a:rPr sz="2200" spc="-5" dirty="0">
                <a:latin typeface="Carlito"/>
                <a:cs typeface="Carlito"/>
              </a:rPr>
              <a:t>the time </a:t>
            </a:r>
            <a:r>
              <a:rPr sz="2200" dirty="0">
                <a:latin typeface="Carlito"/>
                <a:cs typeface="Carlito"/>
              </a:rPr>
              <a:t>of </a:t>
            </a:r>
            <a:r>
              <a:rPr sz="2200" spc="-5" dirty="0">
                <a:latin typeface="Carlito"/>
                <a:cs typeface="Carlito"/>
              </a:rPr>
              <a:t>joining the</a:t>
            </a:r>
            <a:r>
              <a:rPr sz="2200" spc="80" dirty="0">
                <a:latin typeface="Carlito"/>
                <a:cs typeface="Carlito"/>
              </a:rPr>
              <a:t> </a:t>
            </a:r>
            <a:r>
              <a:rPr sz="2200" spc="-10" dirty="0">
                <a:latin typeface="Carlito"/>
                <a:cs typeface="Carlito"/>
              </a:rPr>
              <a:t>establishment</a:t>
            </a:r>
            <a:endParaRPr sz="2200">
              <a:latin typeface="Carlito"/>
              <a:cs typeface="Carlito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88340" y="1532000"/>
            <a:ext cx="8072755" cy="109855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9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200" spc="-5" dirty="0">
                <a:latin typeface="Carlito"/>
                <a:cs typeface="Carlito"/>
              </a:rPr>
              <a:t>In </a:t>
            </a:r>
            <a:r>
              <a:rPr sz="2200" spc="-10" dirty="0">
                <a:latin typeface="Carlito"/>
                <a:cs typeface="Carlito"/>
              </a:rPr>
              <a:t>case </a:t>
            </a:r>
            <a:r>
              <a:rPr sz="2200" dirty="0">
                <a:latin typeface="Carlito"/>
                <a:cs typeface="Carlito"/>
              </a:rPr>
              <a:t>of </a:t>
            </a:r>
            <a:r>
              <a:rPr sz="2200" spc="-10" dirty="0">
                <a:latin typeface="Carlito"/>
                <a:cs typeface="Carlito"/>
              </a:rPr>
              <a:t>already having </a:t>
            </a:r>
            <a:r>
              <a:rPr sz="2200" dirty="0">
                <a:latin typeface="Carlito"/>
                <a:cs typeface="Carlito"/>
              </a:rPr>
              <a:t>PF </a:t>
            </a:r>
            <a:r>
              <a:rPr sz="2200" spc="-10" dirty="0">
                <a:latin typeface="Carlito"/>
                <a:cs typeface="Carlito"/>
              </a:rPr>
              <a:t>A/c, </a:t>
            </a:r>
            <a:r>
              <a:rPr sz="2200" spc="-5" dirty="0">
                <a:latin typeface="Carlito"/>
                <a:cs typeface="Carlito"/>
              </a:rPr>
              <a:t>apply </a:t>
            </a:r>
            <a:r>
              <a:rPr sz="2200" spc="-20" dirty="0">
                <a:latin typeface="Carlito"/>
                <a:cs typeface="Carlito"/>
              </a:rPr>
              <a:t>for transfer </a:t>
            </a:r>
            <a:r>
              <a:rPr sz="2200" dirty="0">
                <a:latin typeface="Carlito"/>
                <a:cs typeface="Carlito"/>
              </a:rPr>
              <a:t>of </a:t>
            </a:r>
            <a:r>
              <a:rPr sz="2200" spc="-10" dirty="0">
                <a:latin typeface="Carlito"/>
                <a:cs typeface="Carlito"/>
              </a:rPr>
              <a:t>previous </a:t>
            </a:r>
            <a:r>
              <a:rPr sz="2200" spc="-15" dirty="0">
                <a:latin typeface="Carlito"/>
                <a:cs typeface="Carlito"/>
              </a:rPr>
              <a:t>A/c  </a:t>
            </a:r>
            <a:r>
              <a:rPr sz="2200" spc="-20" dirty="0">
                <a:latin typeface="Carlito"/>
                <a:cs typeface="Carlito"/>
              </a:rPr>
              <a:t>to </a:t>
            </a:r>
            <a:r>
              <a:rPr sz="2200" spc="-5" dirty="0">
                <a:latin typeface="Carlito"/>
                <a:cs typeface="Carlito"/>
              </a:rPr>
              <a:t>the </a:t>
            </a:r>
            <a:r>
              <a:rPr sz="2200" spc="-10" dirty="0">
                <a:latin typeface="Carlito"/>
                <a:cs typeface="Carlito"/>
              </a:rPr>
              <a:t>present</a:t>
            </a:r>
            <a:r>
              <a:rPr sz="2200" spc="30" dirty="0">
                <a:latin typeface="Carlito"/>
                <a:cs typeface="Carlito"/>
              </a:rPr>
              <a:t> </a:t>
            </a:r>
            <a:r>
              <a:rPr sz="2200" spc="-15" dirty="0">
                <a:latin typeface="Carlito"/>
                <a:cs typeface="Carlito"/>
              </a:rPr>
              <a:t>A/c</a:t>
            </a:r>
            <a:endParaRPr sz="220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530"/>
              </a:spcBef>
              <a:buFont typeface="Arial"/>
              <a:buChar char="•"/>
              <a:tabLst>
                <a:tab pos="354965" algn="l"/>
                <a:tab pos="355600" algn="l"/>
                <a:tab pos="6532880" algn="l"/>
              </a:tabLst>
            </a:pPr>
            <a:r>
              <a:rPr sz="2200" spc="-5" dirty="0">
                <a:latin typeface="Carlito"/>
                <a:cs typeface="Carlito"/>
              </a:rPr>
              <a:t>If willing </a:t>
            </a:r>
            <a:r>
              <a:rPr sz="2200" spc="-20" dirty="0">
                <a:latin typeface="Carlito"/>
                <a:cs typeface="Carlito"/>
              </a:rPr>
              <a:t>to </a:t>
            </a:r>
            <a:r>
              <a:rPr sz="2200" spc="-10" dirty="0">
                <a:latin typeface="Carlito"/>
                <a:cs typeface="Carlito"/>
              </a:rPr>
              <a:t>increase contribution, </a:t>
            </a:r>
            <a:r>
              <a:rPr sz="2200" spc="-15" dirty="0">
                <a:latin typeface="Carlito"/>
                <a:cs typeface="Carlito"/>
              </a:rPr>
              <a:t>inform </a:t>
            </a:r>
            <a:r>
              <a:rPr sz="2200" spc="-5" dirty="0">
                <a:latin typeface="Carlito"/>
                <a:cs typeface="Carlito"/>
              </a:rPr>
              <a:t>the</a:t>
            </a:r>
            <a:r>
              <a:rPr sz="2200" spc="270" dirty="0">
                <a:latin typeface="Carlito"/>
                <a:cs typeface="Carlito"/>
              </a:rPr>
              <a:t> </a:t>
            </a:r>
            <a:r>
              <a:rPr sz="2200" spc="-5" dirty="0">
                <a:latin typeface="Carlito"/>
                <a:cs typeface="Carlito"/>
              </a:rPr>
              <a:t>same</a:t>
            </a:r>
            <a:r>
              <a:rPr sz="2200" spc="50" dirty="0">
                <a:latin typeface="Carlito"/>
                <a:cs typeface="Carlito"/>
              </a:rPr>
              <a:t> </a:t>
            </a:r>
            <a:r>
              <a:rPr sz="2200" spc="-15" dirty="0">
                <a:latin typeface="Carlito"/>
                <a:cs typeface="Carlito"/>
              </a:rPr>
              <a:t>to	</a:t>
            </a:r>
            <a:r>
              <a:rPr sz="2200" spc="-5" dirty="0">
                <a:latin typeface="Carlito"/>
                <a:cs typeface="Carlito"/>
              </a:rPr>
              <a:t>the</a:t>
            </a:r>
            <a:r>
              <a:rPr sz="2200" spc="-10" dirty="0">
                <a:latin typeface="Carlito"/>
                <a:cs typeface="Carlito"/>
              </a:rPr>
              <a:t> employer</a:t>
            </a:r>
            <a:endParaRPr sz="2200">
              <a:latin typeface="Carlito"/>
              <a:cs typeface="Carlito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552181" y="2605277"/>
            <a:ext cx="1206500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spc="-20" dirty="0">
                <a:latin typeface="Carlito"/>
                <a:cs typeface="Carlito"/>
              </a:rPr>
              <a:t>(Voluntary</a:t>
            </a:r>
            <a:endParaRPr sz="2200">
              <a:latin typeface="Carlito"/>
              <a:cs typeface="Carlito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88340" y="2605277"/>
            <a:ext cx="8072120" cy="264033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3255010">
              <a:lnSpc>
                <a:spcPct val="100000"/>
              </a:lnSpc>
              <a:spcBef>
                <a:spcPts val="95"/>
              </a:spcBef>
            </a:pPr>
            <a:r>
              <a:rPr sz="2200" spc="-20" dirty="0">
                <a:latin typeface="Carlito"/>
                <a:cs typeface="Carlito"/>
              </a:rPr>
              <a:t>to </a:t>
            </a:r>
            <a:r>
              <a:rPr sz="2200" spc="-5" dirty="0">
                <a:latin typeface="Carlito"/>
                <a:cs typeface="Carlito"/>
              </a:rPr>
              <a:t>deduct the amount </a:t>
            </a:r>
            <a:r>
              <a:rPr sz="2200" spc="-15" dirty="0">
                <a:latin typeface="Carlito"/>
                <a:cs typeface="Carlito"/>
              </a:rPr>
              <a:t>from </a:t>
            </a:r>
            <a:r>
              <a:rPr sz="2200" spc="-5" dirty="0">
                <a:latin typeface="Carlito"/>
                <a:cs typeface="Carlito"/>
              </a:rPr>
              <a:t>the </a:t>
            </a:r>
            <a:r>
              <a:rPr sz="2200" dirty="0">
                <a:latin typeface="Carlito"/>
                <a:cs typeface="Carlito"/>
              </a:rPr>
              <a:t>salary  </a:t>
            </a:r>
            <a:r>
              <a:rPr sz="2200" spc="-15" dirty="0">
                <a:latin typeface="Carlito"/>
                <a:cs typeface="Carlito"/>
              </a:rPr>
              <a:t>Provident</a:t>
            </a:r>
            <a:r>
              <a:rPr sz="2200" spc="-20" dirty="0">
                <a:latin typeface="Carlito"/>
                <a:cs typeface="Carlito"/>
              </a:rPr>
              <a:t> </a:t>
            </a:r>
            <a:r>
              <a:rPr sz="2200" spc="-10" dirty="0">
                <a:latin typeface="Carlito"/>
                <a:cs typeface="Carlito"/>
              </a:rPr>
              <a:t>Fund).</a:t>
            </a:r>
            <a:endParaRPr sz="220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52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200" spc="-20" dirty="0">
                <a:latin typeface="Carlito"/>
                <a:cs typeface="Carlito"/>
              </a:rPr>
              <a:t>Voluntary </a:t>
            </a:r>
            <a:r>
              <a:rPr sz="2200" dirty="0">
                <a:latin typeface="Carlito"/>
                <a:cs typeface="Carlito"/>
              </a:rPr>
              <a:t>PF </a:t>
            </a:r>
            <a:r>
              <a:rPr sz="2200" spc="-15" dirty="0">
                <a:latin typeface="Carlito"/>
                <a:cs typeface="Carlito"/>
              </a:rPr>
              <a:t>can </a:t>
            </a:r>
            <a:r>
              <a:rPr sz="2200" spc="-5" dirty="0">
                <a:latin typeface="Carlito"/>
                <a:cs typeface="Carlito"/>
              </a:rPr>
              <a:t>be </a:t>
            </a:r>
            <a:r>
              <a:rPr sz="2200" spc="-15" dirty="0">
                <a:latin typeface="Carlito"/>
                <a:cs typeface="Carlito"/>
              </a:rPr>
              <a:t>upto </a:t>
            </a:r>
            <a:r>
              <a:rPr sz="2200" spc="-5" dirty="0">
                <a:latin typeface="Carlito"/>
                <a:cs typeface="Carlito"/>
              </a:rPr>
              <a:t>100% </a:t>
            </a:r>
            <a:r>
              <a:rPr sz="2200" dirty="0">
                <a:latin typeface="Carlito"/>
                <a:cs typeface="Carlito"/>
              </a:rPr>
              <a:t>of</a:t>
            </a:r>
            <a:r>
              <a:rPr sz="2200" spc="70" dirty="0">
                <a:latin typeface="Carlito"/>
                <a:cs typeface="Carlito"/>
              </a:rPr>
              <a:t> </a:t>
            </a:r>
            <a:r>
              <a:rPr sz="2200" spc="-15" dirty="0">
                <a:latin typeface="Carlito"/>
                <a:cs typeface="Carlito"/>
              </a:rPr>
              <a:t>wages</a:t>
            </a:r>
            <a:endParaRPr sz="220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530"/>
              </a:spcBef>
              <a:buFont typeface="Arial"/>
              <a:buChar char="•"/>
              <a:tabLst>
                <a:tab pos="354965" algn="l"/>
                <a:tab pos="355600" algn="l"/>
                <a:tab pos="6174740" algn="l"/>
              </a:tabLst>
            </a:pPr>
            <a:r>
              <a:rPr sz="2200" spc="-15" dirty="0">
                <a:latin typeface="Carlito"/>
                <a:cs typeface="Carlito"/>
              </a:rPr>
              <a:t>Understand</a:t>
            </a:r>
            <a:r>
              <a:rPr sz="2200" spc="100" dirty="0">
                <a:latin typeface="Carlito"/>
                <a:cs typeface="Carlito"/>
              </a:rPr>
              <a:t> </a:t>
            </a:r>
            <a:r>
              <a:rPr sz="2200" spc="-10" dirty="0">
                <a:latin typeface="Carlito"/>
                <a:cs typeface="Carlito"/>
              </a:rPr>
              <a:t>that</a:t>
            </a:r>
            <a:r>
              <a:rPr sz="2200" spc="110" dirty="0">
                <a:latin typeface="Carlito"/>
                <a:cs typeface="Carlito"/>
              </a:rPr>
              <a:t> </a:t>
            </a:r>
            <a:r>
              <a:rPr sz="2200" spc="-5" dirty="0">
                <a:latin typeface="Carlito"/>
                <a:cs typeface="Carlito"/>
              </a:rPr>
              <a:t>the</a:t>
            </a:r>
            <a:r>
              <a:rPr sz="2200" spc="125" dirty="0">
                <a:latin typeface="Carlito"/>
                <a:cs typeface="Carlito"/>
              </a:rPr>
              <a:t> </a:t>
            </a:r>
            <a:r>
              <a:rPr sz="2200" spc="-10" dirty="0">
                <a:latin typeface="Carlito"/>
                <a:cs typeface="Carlito"/>
              </a:rPr>
              <a:t>employer</a:t>
            </a:r>
            <a:r>
              <a:rPr sz="2200" spc="95" dirty="0">
                <a:latin typeface="Carlito"/>
                <a:cs typeface="Carlito"/>
              </a:rPr>
              <a:t> </a:t>
            </a:r>
            <a:r>
              <a:rPr sz="2200" spc="-5" dirty="0">
                <a:latin typeface="Carlito"/>
                <a:cs typeface="Carlito"/>
              </a:rPr>
              <a:t>is</a:t>
            </a:r>
            <a:r>
              <a:rPr sz="2200" spc="120" dirty="0">
                <a:latin typeface="Carlito"/>
                <a:cs typeface="Carlito"/>
              </a:rPr>
              <a:t> </a:t>
            </a:r>
            <a:r>
              <a:rPr sz="2200" spc="-5" dirty="0">
                <a:latin typeface="Carlito"/>
                <a:cs typeface="Carlito"/>
              </a:rPr>
              <a:t>not</a:t>
            </a:r>
            <a:r>
              <a:rPr sz="2200" spc="110" dirty="0">
                <a:latin typeface="Carlito"/>
                <a:cs typeface="Carlito"/>
              </a:rPr>
              <a:t> </a:t>
            </a:r>
            <a:r>
              <a:rPr sz="2200" spc="-5" dirty="0">
                <a:latin typeface="Carlito"/>
                <a:cs typeface="Carlito"/>
              </a:rPr>
              <a:t>liable</a:t>
            </a:r>
            <a:r>
              <a:rPr sz="2200" spc="105" dirty="0">
                <a:latin typeface="Carlito"/>
                <a:cs typeface="Carlito"/>
              </a:rPr>
              <a:t> </a:t>
            </a:r>
            <a:r>
              <a:rPr sz="2200" spc="-20" dirty="0">
                <a:latin typeface="Carlito"/>
                <a:cs typeface="Carlito"/>
              </a:rPr>
              <a:t>to</a:t>
            </a:r>
            <a:r>
              <a:rPr sz="2200" spc="114" dirty="0">
                <a:latin typeface="Carlito"/>
                <a:cs typeface="Carlito"/>
              </a:rPr>
              <a:t> </a:t>
            </a:r>
            <a:r>
              <a:rPr sz="2200" spc="-20" dirty="0">
                <a:latin typeface="Carlito"/>
                <a:cs typeface="Carlito"/>
              </a:rPr>
              <a:t>pay	</a:t>
            </a:r>
            <a:r>
              <a:rPr sz="2200" spc="-15" dirty="0">
                <a:latin typeface="Carlito"/>
                <a:cs typeface="Carlito"/>
              </a:rPr>
              <a:t>any</a:t>
            </a:r>
            <a:r>
              <a:rPr sz="2200" spc="55" dirty="0">
                <a:latin typeface="Carlito"/>
                <a:cs typeface="Carlito"/>
              </a:rPr>
              <a:t> </a:t>
            </a:r>
            <a:r>
              <a:rPr sz="2200" spc="-10" dirty="0">
                <a:latin typeface="Carlito"/>
                <a:cs typeface="Carlito"/>
              </a:rPr>
              <a:t>contribution</a:t>
            </a:r>
            <a:endParaRPr sz="2200">
              <a:latin typeface="Carlito"/>
              <a:cs typeface="Carlito"/>
            </a:endParaRPr>
          </a:p>
          <a:p>
            <a:pPr marL="355600">
              <a:lnSpc>
                <a:spcPct val="100000"/>
              </a:lnSpc>
            </a:pPr>
            <a:r>
              <a:rPr sz="2200" dirty="0">
                <a:latin typeface="Carlito"/>
                <a:cs typeface="Carlito"/>
              </a:rPr>
              <a:t>on </a:t>
            </a:r>
            <a:r>
              <a:rPr sz="2200" spc="-10" dirty="0">
                <a:latin typeface="Carlito"/>
                <a:cs typeface="Carlito"/>
              </a:rPr>
              <a:t>voluntary</a:t>
            </a:r>
            <a:r>
              <a:rPr sz="2200" spc="-30" dirty="0">
                <a:latin typeface="Carlito"/>
                <a:cs typeface="Carlito"/>
              </a:rPr>
              <a:t> </a:t>
            </a:r>
            <a:r>
              <a:rPr sz="2200" dirty="0">
                <a:latin typeface="Carlito"/>
                <a:cs typeface="Carlito"/>
              </a:rPr>
              <a:t>PF</a:t>
            </a:r>
            <a:endParaRPr sz="220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53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200" spc="-10" dirty="0">
                <a:latin typeface="Carlito"/>
                <a:cs typeface="Carlito"/>
              </a:rPr>
              <a:t>Periodically </a:t>
            </a:r>
            <a:r>
              <a:rPr sz="2200" spc="-5" dirty="0">
                <a:latin typeface="Carlito"/>
                <a:cs typeface="Carlito"/>
              </a:rPr>
              <a:t>verify the </a:t>
            </a:r>
            <a:r>
              <a:rPr sz="2200" spc="-10" dirty="0">
                <a:latin typeface="Carlito"/>
                <a:cs typeface="Carlito"/>
              </a:rPr>
              <a:t>details maintained by </a:t>
            </a:r>
            <a:r>
              <a:rPr sz="2200" spc="-5" dirty="0">
                <a:latin typeface="Carlito"/>
                <a:cs typeface="Carlito"/>
              </a:rPr>
              <a:t>the</a:t>
            </a:r>
            <a:r>
              <a:rPr sz="2200" spc="60" dirty="0">
                <a:latin typeface="Carlito"/>
                <a:cs typeface="Carlito"/>
              </a:rPr>
              <a:t> </a:t>
            </a:r>
            <a:r>
              <a:rPr sz="2200" spc="-10" dirty="0">
                <a:latin typeface="Carlito"/>
                <a:cs typeface="Carlito"/>
              </a:rPr>
              <a:t>employer</a:t>
            </a:r>
            <a:endParaRPr sz="220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530"/>
              </a:spcBef>
              <a:buFont typeface="Arial"/>
              <a:buChar char="•"/>
              <a:tabLst>
                <a:tab pos="354965" algn="l"/>
                <a:tab pos="355600" algn="l"/>
                <a:tab pos="1184275" algn="l"/>
                <a:tab pos="2004695" algn="l"/>
                <a:tab pos="3294379" algn="l"/>
                <a:tab pos="3742054" algn="l"/>
                <a:tab pos="4742180" algn="l"/>
                <a:tab pos="5271135" algn="l"/>
                <a:tab pos="6102985" algn="l"/>
                <a:tab pos="6546850" algn="l"/>
              </a:tabLst>
            </a:pPr>
            <a:r>
              <a:rPr sz="2200" spc="-5" dirty="0">
                <a:latin typeface="Carlito"/>
                <a:cs typeface="Carlito"/>
              </a:rPr>
              <a:t>Don't	allow	</a:t>
            </a:r>
            <a:r>
              <a:rPr sz="2200" spc="-10" dirty="0">
                <a:latin typeface="Carlito"/>
                <a:cs typeface="Carlito"/>
              </a:rPr>
              <a:t>employer	</a:t>
            </a:r>
            <a:r>
              <a:rPr sz="2200" spc="-20" dirty="0">
                <a:latin typeface="Carlito"/>
                <a:cs typeface="Carlito"/>
              </a:rPr>
              <a:t>to	</a:t>
            </a:r>
            <a:r>
              <a:rPr sz="2200" spc="-10" dirty="0">
                <a:latin typeface="Carlito"/>
                <a:cs typeface="Carlito"/>
              </a:rPr>
              <a:t>deduct	</a:t>
            </a:r>
            <a:r>
              <a:rPr sz="2200" spc="-5" dirty="0">
                <a:latin typeface="Carlito"/>
                <a:cs typeface="Carlito"/>
              </a:rPr>
              <a:t>his	</a:t>
            </a:r>
            <a:r>
              <a:rPr sz="2200" spc="-10" dirty="0">
                <a:latin typeface="Carlito"/>
                <a:cs typeface="Carlito"/>
              </a:rPr>
              <a:t>share	</a:t>
            </a:r>
            <a:r>
              <a:rPr sz="2200" dirty="0">
                <a:latin typeface="Carlito"/>
                <a:cs typeface="Carlito"/>
              </a:rPr>
              <a:t>of	</a:t>
            </a:r>
            <a:r>
              <a:rPr sz="2200" spc="-10" dirty="0">
                <a:latin typeface="Carlito"/>
                <a:cs typeface="Carlito"/>
              </a:rPr>
              <a:t>contribution/</a:t>
            </a:r>
            <a:endParaRPr sz="2200">
              <a:latin typeface="Carlito"/>
              <a:cs typeface="Carlito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88340" y="5152935"/>
            <a:ext cx="8070215" cy="1165860"/>
          </a:xfrm>
          <a:prstGeom prst="rect">
            <a:avLst/>
          </a:prstGeom>
        </p:spPr>
        <p:txBody>
          <a:bodyPr vert="horz" wrap="square" lIns="0" tIns="80010" rIns="0" bIns="0" rtlCol="0">
            <a:spAutoFit/>
          </a:bodyPr>
          <a:lstStyle/>
          <a:p>
            <a:pPr marL="355600">
              <a:lnSpc>
                <a:spcPct val="100000"/>
              </a:lnSpc>
              <a:spcBef>
                <a:spcPts val="630"/>
              </a:spcBef>
            </a:pPr>
            <a:r>
              <a:rPr sz="2200" spc="-15" dirty="0">
                <a:latin typeface="Carlito"/>
                <a:cs typeface="Carlito"/>
              </a:rPr>
              <a:t>administrative </a:t>
            </a:r>
            <a:r>
              <a:rPr sz="2200" spc="-10" dirty="0">
                <a:latin typeface="Carlito"/>
                <a:cs typeface="Carlito"/>
              </a:rPr>
              <a:t>charges </a:t>
            </a:r>
            <a:r>
              <a:rPr sz="2200" spc="-15" dirty="0">
                <a:latin typeface="Carlito"/>
                <a:cs typeface="Carlito"/>
              </a:rPr>
              <a:t>payable by </a:t>
            </a:r>
            <a:r>
              <a:rPr sz="2200" spc="-5" dirty="0">
                <a:latin typeface="Carlito"/>
                <a:cs typeface="Carlito"/>
              </a:rPr>
              <a:t>him </a:t>
            </a:r>
            <a:r>
              <a:rPr sz="2200" spc="-15" dirty="0">
                <a:latin typeface="Carlito"/>
                <a:cs typeface="Carlito"/>
              </a:rPr>
              <a:t>from </a:t>
            </a:r>
            <a:r>
              <a:rPr sz="2200" spc="-5" dirty="0">
                <a:latin typeface="Carlito"/>
                <a:cs typeface="Carlito"/>
              </a:rPr>
              <a:t>the</a:t>
            </a:r>
            <a:r>
              <a:rPr sz="2200" spc="75" dirty="0">
                <a:latin typeface="Carlito"/>
                <a:cs typeface="Carlito"/>
              </a:rPr>
              <a:t> </a:t>
            </a:r>
            <a:r>
              <a:rPr sz="2200" spc="-15" dirty="0">
                <a:latin typeface="Carlito"/>
                <a:cs typeface="Carlito"/>
              </a:rPr>
              <a:t>wages</a:t>
            </a:r>
            <a:endParaRPr sz="2200">
              <a:latin typeface="Carlito"/>
              <a:cs typeface="Carlito"/>
            </a:endParaRPr>
          </a:p>
          <a:p>
            <a:pPr marL="355600" marR="5080" indent="-342900">
              <a:lnSpc>
                <a:spcPct val="100000"/>
              </a:lnSpc>
              <a:spcBef>
                <a:spcPts val="53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200" spc="-15" dirty="0">
                <a:latin typeface="Carlito"/>
                <a:cs typeface="Carlito"/>
              </a:rPr>
              <a:t>Understand </a:t>
            </a:r>
            <a:r>
              <a:rPr sz="2200" spc="-10" dirty="0">
                <a:latin typeface="Carlito"/>
                <a:cs typeface="Carlito"/>
              </a:rPr>
              <a:t>that </a:t>
            </a:r>
            <a:r>
              <a:rPr sz="2200" spc="-5" dirty="0">
                <a:latin typeface="Carlito"/>
                <a:cs typeface="Carlito"/>
              </a:rPr>
              <a:t>Employees' </a:t>
            </a:r>
            <a:r>
              <a:rPr sz="2200" spc="-15" dirty="0">
                <a:latin typeface="Carlito"/>
                <a:cs typeface="Carlito"/>
              </a:rPr>
              <a:t>Provident </a:t>
            </a:r>
            <a:r>
              <a:rPr sz="2200" spc="-10" dirty="0">
                <a:latin typeface="Carlito"/>
                <a:cs typeface="Carlito"/>
              </a:rPr>
              <a:t>Fund </a:t>
            </a:r>
            <a:r>
              <a:rPr sz="2200" spc="-15" dirty="0">
                <a:latin typeface="Carlito"/>
                <a:cs typeface="Carlito"/>
              </a:rPr>
              <a:t>Organization </a:t>
            </a:r>
            <a:r>
              <a:rPr sz="2200" spc="-5" dirty="0">
                <a:latin typeface="Carlito"/>
                <a:cs typeface="Carlito"/>
              </a:rPr>
              <a:t>does not  </a:t>
            </a:r>
            <a:r>
              <a:rPr sz="2200" spc="-20" dirty="0">
                <a:latin typeface="Carlito"/>
                <a:cs typeface="Carlito"/>
              </a:rPr>
              <a:t>have </a:t>
            </a:r>
            <a:r>
              <a:rPr sz="2200" spc="-15" dirty="0">
                <a:latin typeface="Carlito"/>
                <a:cs typeface="Carlito"/>
              </a:rPr>
              <a:t>any agent </a:t>
            </a:r>
            <a:r>
              <a:rPr sz="2200" spc="-5" dirty="0">
                <a:latin typeface="Carlito"/>
                <a:cs typeface="Carlito"/>
              </a:rPr>
              <a:t>/</a:t>
            </a:r>
            <a:r>
              <a:rPr sz="2200" spc="40" dirty="0">
                <a:latin typeface="Carlito"/>
                <a:cs typeface="Carlito"/>
              </a:rPr>
              <a:t> </a:t>
            </a:r>
            <a:r>
              <a:rPr sz="2200" spc="-5" dirty="0">
                <a:latin typeface="Carlito"/>
                <a:cs typeface="Carlito"/>
              </a:rPr>
              <a:t>middlemen</a:t>
            </a:r>
            <a:endParaRPr sz="2200">
              <a:latin typeface="Carlito"/>
              <a:cs typeface="Carlito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6553200" y="6229355"/>
            <a:ext cx="2286635" cy="628650"/>
            <a:chOff x="6553200" y="6229355"/>
            <a:chExt cx="2286635" cy="628650"/>
          </a:xfrm>
        </p:grpSpPr>
        <p:sp>
          <p:nvSpPr>
            <p:cNvPr id="9" name="object 9"/>
            <p:cNvSpPr/>
            <p:nvPr/>
          </p:nvSpPr>
          <p:spPr>
            <a:xfrm>
              <a:off x="6553200" y="6287731"/>
              <a:ext cx="641680" cy="570265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7239000" y="6248399"/>
              <a:ext cx="812800" cy="609597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8086597" y="6229355"/>
              <a:ext cx="752640" cy="564476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16</a:t>
            </a:fld>
            <a:endParaRPr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092832" y="298196"/>
            <a:ext cx="4351020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b="1" spc="-5" dirty="0">
                <a:latin typeface="Carlito"/>
                <a:cs typeface="Carlito"/>
              </a:rPr>
              <a:t>The </a:t>
            </a:r>
            <a:r>
              <a:rPr sz="2200" b="1" spc="-10" dirty="0">
                <a:latin typeface="Carlito"/>
                <a:cs typeface="Carlito"/>
              </a:rPr>
              <a:t>Employees </a:t>
            </a:r>
            <a:r>
              <a:rPr sz="2200" b="1" spc="-15" dirty="0">
                <a:latin typeface="Carlito"/>
                <a:cs typeface="Carlito"/>
              </a:rPr>
              <a:t>Pension </a:t>
            </a:r>
            <a:r>
              <a:rPr sz="2200" b="1" spc="-5" dirty="0">
                <a:latin typeface="Carlito"/>
                <a:cs typeface="Carlito"/>
              </a:rPr>
              <a:t>Scheme</a:t>
            </a:r>
            <a:r>
              <a:rPr sz="2200" b="1" spc="50" dirty="0">
                <a:latin typeface="Carlito"/>
                <a:cs typeface="Carlito"/>
              </a:rPr>
              <a:t> </a:t>
            </a:r>
            <a:r>
              <a:rPr sz="2200" b="1" dirty="0">
                <a:latin typeface="Carlito"/>
                <a:cs typeface="Carlito"/>
              </a:rPr>
              <a:t>1995</a:t>
            </a:r>
            <a:endParaRPr sz="2200">
              <a:latin typeface="Carlito"/>
              <a:cs typeface="Carlito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426957" y="6426809"/>
            <a:ext cx="18097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888888"/>
                </a:solidFill>
                <a:latin typeface="Carlito"/>
                <a:cs typeface="Carlito"/>
              </a:rPr>
              <a:t>17</a:t>
            </a:r>
            <a:endParaRPr sz="1200">
              <a:latin typeface="Carlito"/>
              <a:cs typeface="Carlito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137029" y="3057271"/>
            <a:ext cx="5252085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b="1" spc="-10" dirty="0">
                <a:latin typeface="Carlito"/>
                <a:cs typeface="Carlito"/>
              </a:rPr>
              <a:t>Employees </a:t>
            </a:r>
            <a:r>
              <a:rPr sz="3000" b="1" spc="-15" dirty="0">
                <a:latin typeface="Carlito"/>
                <a:cs typeface="Carlito"/>
              </a:rPr>
              <a:t>Pension </a:t>
            </a:r>
            <a:r>
              <a:rPr sz="3000" b="1" dirty="0">
                <a:latin typeface="Carlito"/>
                <a:cs typeface="Carlito"/>
              </a:rPr>
              <a:t>Scheme</a:t>
            </a:r>
            <a:r>
              <a:rPr sz="3000" b="1" spc="-35" dirty="0">
                <a:latin typeface="Carlito"/>
                <a:cs typeface="Carlito"/>
              </a:rPr>
              <a:t> </a:t>
            </a:r>
            <a:r>
              <a:rPr sz="3000" b="1" dirty="0">
                <a:latin typeface="Carlito"/>
                <a:cs typeface="Carlito"/>
              </a:rPr>
              <a:t>1995</a:t>
            </a:r>
            <a:endParaRPr sz="30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69032" y="374396"/>
            <a:ext cx="4351020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u="heavy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2"/>
              </a:rPr>
              <a:t>The </a:t>
            </a:r>
            <a:r>
              <a:rPr sz="2200" u="heavy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2"/>
              </a:rPr>
              <a:t>Employees </a:t>
            </a:r>
            <a:r>
              <a:rPr sz="2200" u="heavy" spc="-1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2"/>
              </a:rPr>
              <a:t>Pension </a:t>
            </a:r>
            <a:r>
              <a:rPr sz="2200" u="heavy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2"/>
              </a:rPr>
              <a:t>Scheme</a:t>
            </a:r>
            <a:r>
              <a:rPr sz="2200" u="heavy" spc="5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2"/>
              </a:rPr>
              <a:t> </a:t>
            </a:r>
            <a:r>
              <a:rPr sz="2200" u="heavy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2"/>
              </a:rPr>
              <a:t>1995</a:t>
            </a:r>
            <a:endParaRPr sz="2200"/>
          </a:p>
        </p:txBody>
      </p:sp>
      <p:sp>
        <p:nvSpPr>
          <p:cNvPr id="3" name="object 3"/>
          <p:cNvSpPr txBox="1"/>
          <p:nvPr/>
        </p:nvSpPr>
        <p:spPr>
          <a:xfrm>
            <a:off x="764540" y="752601"/>
            <a:ext cx="8072755" cy="5531485"/>
          </a:xfrm>
          <a:prstGeom prst="rect">
            <a:avLst/>
          </a:prstGeom>
        </p:spPr>
        <p:txBody>
          <a:bodyPr vert="horz" wrap="square" lIns="0" tIns="768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5"/>
              </a:spcBef>
            </a:pPr>
            <a:r>
              <a:rPr sz="2100" b="1" spc="-5" dirty="0">
                <a:latin typeface="Carlito"/>
                <a:cs typeface="Carlito"/>
              </a:rPr>
              <a:t>Introduction</a:t>
            </a:r>
            <a:endParaRPr sz="2100">
              <a:latin typeface="Carlito"/>
              <a:cs typeface="Carlito"/>
            </a:endParaRPr>
          </a:p>
          <a:p>
            <a:pPr marL="355600" marR="5080" indent="-343535" algn="just">
              <a:lnSpc>
                <a:spcPct val="100000"/>
              </a:lnSpc>
              <a:spcBef>
                <a:spcPts val="500"/>
              </a:spcBef>
              <a:buFont typeface="Arial"/>
              <a:buChar char="•"/>
              <a:tabLst>
                <a:tab pos="356235" algn="l"/>
              </a:tabLst>
            </a:pPr>
            <a:r>
              <a:rPr sz="2100" spc="-95" dirty="0">
                <a:latin typeface="Carlito"/>
                <a:cs typeface="Carlito"/>
              </a:rPr>
              <a:t>To </a:t>
            </a:r>
            <a:r>
              <a:rPr sz="2100" spc="-10" dirty="0">
                <a:latin typeface="Carlito"/>
                <a:cs typeface="Carlito"/>
              </a:rPr>
              <a:t>give </a:t>
            </a:r>
            <a:r>
              <a:rPr sz="2100" spc="-5" dirty="0">
                <a:latin typeface="Carlito"/>
                <a:cs typeface="Carlito"/>
              </a:rPr>
              <a:t>long term </a:t>
            </a:r>
            <a:r>
              <a:rPr sz="2100" spc="-10" dirty="0">
                <a:latin typeface="Carlito"/>
                <a:cs typeface="Carlito"/>
              </a:rPr>
              <a:t>protection </a:t>
            </a:r>
            <a:r>
              <a:rPr sz="2100" dirty="0">
                <a:latin typeface="Carlito"/>
                <a:cs typeface="Carlito"/>
              </a:rPr>
              <a:t>/ </a:t>
            </a:r>
            <a:r>
              <a:rPr sz="2100" spc="-5" dirty="0">
                <a:latin typeface="Carlito"/>
                <a:cs typeface="Carlito"/>
              </a:rPr>
              <a:t>financial security </a:t>
            </a:r>
            <a:r>
              <a:rPr sz="2100" spc="-10" dirty="0">
                <a:latin typeface="Carlito"/>
                <a:cs typeface="Carlito"/>
              </a:rPr>
              <a:t>to </a:t>
            </a:r>
            <a:r>
              <a:rPr sz="2100" spc="-5" dirty="0">
                <a:latin typeface="Carlito"/>
                <a:cs typeface="Carlito"/>
              </a:rPr>
              <a:t>employee upon  </a:t>
            </a:r>
            <a:r>
              <a:rPr sz="2100" spc="-10" dirty="0">
                <a:latin typeface="Carlito"/>
                <a:cs typeface="Carlito"/>
              </a:rPr>
              <a:t>retirement </a:t>
            </a:r>
            <a:r>
              <a:rPr sz="2100" dirty="0">
                <a:latin typeface="Carlito"/>
                <a:cs typeface="Carlito"/>
              </a:rPr>
              <a:t>and </a:t>
            </a:r>
            <a:r>
              <a:rPr sz="2100" spc="-5" dirty="0">
                <a:latin typeface="Carlito"/>
                <a:cs typeface="Carlito"/>
              </a:rPr>
              <a:t>his </a:t>
            </a:r>
            <a:r>
              <a:rPr sz="2100" spc="-10" dirty="0">
                <a:latin typeface="Carlito"/>
                <a:cs typeface="Carlito"/>
              </a:rPr>
              <a:t>family </a:t>
            </a:r>
            <a:r>
              <a:rPr sz="2100" spc="-5" dirty="0">
                <a:latin typeface="Carlito"/>
                <a:cs typeface="Carlito"/>
              </a:rPr>
              <a:t>in case of his </a:t>
            </a:r>
            <a:r>
              <a:rPr sz="2100" spc="-10" dirty="0">
                <a:latin typeface="Carlito"/>
                <a:cs typeface="Carlito"/>
              </a:rPr>
              <a:t>pre-mature death, </a:t>
            </a:r>
            <a:r>
              <a:rPr sz="2100" spc="-15" dirty="0">
                <a:latin typeface="Carlito"/>
                <a:cs typeface="Carlito"/>
              </a:rPr>
              <a:t>family  </a:t>
            </a:r>
            <a:r>
              <a:rPr sz="2100" spc="-5" dirty="0">
                <a:latin typeface="Carlito"/>
                <a:cs typeface="Carlito"/>
              </a:rPr>
              <a:t>pension scheme has </a:t>
            </a:r>
            <a:r>
              <a:rPr sz="2100" spc="-10" dirty="0">
                <a:latin typeface="Carlito"/>
                <a:cs typeface="Carlito"/>
              </a:rPr>
              <a:t>come </a:t>
            </a:r>
            <a:r>
              <a:rPr sz="2100" spc="-15" dirty="0">
                <a:latin typeface="Carlito"/>
                <a:cs typeface="Carlito"/>
              </a:rPr>
              <a:t>into </a:t>
            </a:r>
            <a:r>
              <a:rPr sz="2100" spc="-20" dirty="0">
                <a:latin typeface="Carlito"/>
                <a:cs typeface="Carlito"/>
              </a:rPr>
              <a:t>force </a:t>
            </a:r>
            <a:r>
              <a:rPr sz="2100" spc="-10" dirty="0">
                <a:latin typeface="Carlito"/>
                <a:cs typeface="Carlito"/>
              </a:rPr>
              <a:t>by </a:t>
            </a:r>
            <a:r>
              <a:rPr sz="2100" spc="-5" dirty="0">
                <a:latin typeface="Carlito"/>
                <a:cs typeface="Carlito"/>
              </a:rPr>
              <a:t>diverting 8.33% contribution  </a:t>
            </a:r>
            <a:r>
              <a:rPr sz="2100" dirty="0">
                <a:latin typeface="Carlito"/>
                <a:cs typeface="Carlito"/>
              </a:rPr>
              <a:t>made </a:t>
            </a:r>
            <a:r>
              <a:rPr sz="2100" spc="-10" dirty="0">
                <a:latin typeface="Carlito"/>
                <a:cs typeface="Carlito"/>
              </a:rPr>
              <a:t>by employer </a:t>
            </a:r>
            <a:r>
              <a:rPr sz="2100" spc="-15" dirty="0">
                <a:latin typeface="Carlito"/>
                <a:cs typeface="Carlito"/>
              </a:rPr>
              <a:t>towards </a:t>
            </a:r>
            <a:r>
              <a:rPr sz="2100" spc="-5" dirty="0">
                <a:latin typeface="Carlito"/>
                <a:cs typeface="Carlito"/>
              </a:rPr>
              <a:t>PF</a:t>
            </a:r>
            <a:r>
              <a:rPr sz="2100" spc="10" dirty="0">
                <a:latin typeface="Carlito"/>
                <a:cs typeface="Carlito"/>
              </a:rPr>
              <a:t> </a:t>
            </a:r>
            <a:r>
              <a:rPr sz="2100" spc="-5" dirty="0">
                <a:latin typeface="Carlito"/>
                <a:cs typeface="Carlito"/>
              </a:rPr>
              <a:t>scheme</a:t>
            </a:r>
            <a:endParaRPr sz="21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55"/>
              </a:spcBef>
              <a:buFont typeface="Arial"/>
              <a:buChar char="•"/>
            </a:pPr>
            <a:endParaRPr sz="285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</a:pPr>
            <a:r>
              <a:rPr sz="2100" b="1" spc="-5" dirty="0">
                <a:latin typeface="Carlito"/>
                <a:cs typeface="Carlito"/>
              </a:rPr>
              <a:t>Application</a:t>
            </a:r>
            <a:endParaRPr sz="2100">
              <a:latin typeface="Carlito"/>
              <a:cs typeface="Carlito"/>
            </a:endParaRPr>
          </a:p>
          <a:p>
            <a:pPr marL="355600" indent="-343535">
              <a:lnSpc>
                <a:spcPct val="100000"/>
              </a:lnSpc>
              <a:spcBef>
                <a:spcPts val="505"/>
              </a:spcBef>
              <a:buFont typeface="Arial"/>
              <a:buChar char="•"/>
              <a:tabLst>
                <a:tab pos="355600" algn="l"/>
                <a:tab pos="356235" algn="l"/>
                <a:tab pos="1353820" algn="l"/>
                <a:tab pos="1663064" algn="l"/>
                <a:tab pos="3075940" algn="l"/>
                <a:tab pos="3531870" algn="l"/>
                <a:tab pos="3926840" algn="l"/>
                <a:tab pos="4434205" algn="l"/>
                <a:tab pos="5403850" algn="l"/>
                <a:tab pos="6572884" algn="l"/>
                <a:tab pos="7188834" algn="l"/>
              </a:tabLst>
            </a:pPr>
            <a:r>
              <a:rPr sz="2100" spc="-5" dirty="0">
                <a:latin typeface="Carlito"/>
                <a:cs typeface="Carlito"/>
              </a:rPr>
              <a:t>Schem</a:t>
            </a:r>
            <a:r>
              <a:rPr sz="2100" dirty="0">
                <a:latin typeface="Carlito"/>
                <a:cs typeface="Carlito"/>
              </a:rPr>
              <a:t>e	</a:t>
            </a:r>
            <a:r>
              <a:rPr sz="2100" spc="-5" dirty="0">
                <a:latin typeface="Carlito"/>
                <a:cs typeface="Carlito"/>
              </a:rPr>
              <a:t>i</a:t>
            </a:r>
            <a:r>
              <a:rPr sz="2100" dirty="0">
                <a:latin typeface="Carlito"/>
                <a:cs typeface="Carlito"/>
              </a:rPr>
              <a:t>s	compulso</a:t>
            </a:r>
            <a:r>
              <a:rPr sz="2100" spc="10" dirty="0">
                <a:latin typeface="Carlito"/>
                <a:cs typeface="Carlito"/>
              </a:rPr>
              <a:t>r</a:t>
            </a:r>
            <a:r>
              <a:rPr sz="2100" dirty="0">
                <a:latin typeface="Carlito"/>
                <a:cs typeface="Carlito"/>
              </a:rPr>
              <a:t>y	</a:t>
            </a:r>
            <a:r>
              <a:rPr sz="2100" spc="-45" dirty="0">
                <a:latin typeface="Carlito"/>
                <a:cs typeface="Carlito"/>
              </a:rPr>
              <a:t>f</a:t>
            </a:r>
            <a:r>
              <a:rPr sz="2100" spc="5" dirty="0">
                <a:latin typeface="Carlito"/>
                <a:cs typeface="Carlito"/>
              </a:rPr>
              <a:t>o</a:t>
            </a:r>
            <a:r>
              <a:rPr sz="2100" dirty="0">
                <a:latin typeface="Carlito"/>
                <a:cs typeface="Carlito"/>
              </a:rPr>
              <a:t>r	all	the	</a:t>
            </a:r>
            <a:r>
              <a:rPr sz="2100" spc="-40" dirty="0">
                <a:latin typeface="Carlito"/>
                <a:cs typeface="Carlito"/>
              </a:rPr>
              <a:t>e</a:t>
            </a:r>
            <a:r>
              <a:rPr sz="2100" spc="-5" dirty="0">
                <a:latin typeface="Carlito"/>
                <a:cs typeface="Carlito"/>
              </a:rPr>
              <a:t>x</a:t>
            </a:r>
            <a:r>
              <a:rPr sz="2100" spc="10" dirty="0">
                <a:latin typeface="Carlito"/>
                <a:cs typeface="Carlito"/>
              </a:rPr>
              <a:t>i</a:t>
            </a:r>
            <a:r>
              <a:rPr sz="2100" spc="-20" dirty="0">
                <a:latin typeface="Carlito"/>
                <a:cs typeface="Carlito"/>
              </a:rPr>
              <a:t>s</a:t>
            </a:r>
            <a:r>
              <a:rPr sz="2100" dirty="0">
                <a:latin typeface="Carlito"/>
                <a:cs typeface="Carlito"/>
              </a:rPr>
              <a:t>ting	membe</a:t>
            </a:r>
            <a:r>
              <a:rPr sz="2100" spc="-40" dirty="0">
                <a:latin typeface="Carlito"/>
                <a:cs typeface="Carlito"/>
              </a:rPr>
              <a:t>r</a:t>
            </a:r>
            <a:r>
              <a:rPr sz="2100" dirty="0">
                <a:latin typeface="Carlito"/>
                <a:cs typeface="Carlito"/>
              </a:rPr>
              <a:t>s	who	</a:t>
            </a:r>
            <a:r>
              <a:rPr sz="2100" spc="-5" dirty="0">
                <a:latin typeface="Carlito"/>
                <a:cs typeface="Carlito"/>
              </a:rPr>
              <a:t>be</a:t>
            </a:r>
            <a:r>
              <a:rPr sz="2100" spc="-15" dirty="0">
                <a:latin typeface="Carlito"/>
                <a:cs typeface="Carlito"/>
              </a:rPr>
              <a:t>c</a:t>
            </a:r>
            <a:r>
              <a:rPr sz="2100" spc="5" dirty="0">
                <a:latin typeface="Carlito"/>
                <a:cs typeface="Carlito"/>
              </a:rPr>
              <a:t>o</a:t>
            </a:r>
            <a:r>
              <a:rPr sz="2100" dirty="0">
                <a:latin typeface="Carlito"/>
                <a:cs typeface="Carlito"/>
              </a:rPr>
              <a:t>me</a:t>
            </a:r>
            <a:endParaRPr sz="2100">
              <a:latin typeface="Carlito"/>
              <a:cs typeface="Carlito"/>
            </a:endParaRPr>
          </a:p>
          <a:p>
            <a:pPr marL="355600">
              <a:lnSpc>
                <a:spcPct val="100000"/>
              </a:lnSpc>
            </a:pPr>
            <a:r>
              <a:rPr sz="2100" spc="-10" dirty="0">
                <a:latin typeface="Carlito"/>
                <a:cs typeface="Carlito"/>
              </a:rPr>
              <a:t>members </a:t>
            </a:r>
            <a:r>
              <a:rPr sz="2100" spc="-5" dirty="0">
                <a:latin typeface="Carlito"/>
                <a:cs typeface="Carlito"/>
              </a:rPr>
              <a:t>of </a:t>
            </a:r>
            <a:r>
              <a:rPr sz="2100" dirty="0">
                <a:latin typeface="Carlito"/>
                <a:cs typeface="Carlito"/>
              </a:rPr>
              <a:t>the </a:t>
            </a:r>
            <a:r>
              <a:rPr sz="2100" spc="-10" dirty="0">
                <a:latin typeface="Carlito"/>
                <a:cs typeface="Carlito"/>
              </a:rPr>
              <a:t>Employees </a:t>
            </a:r>
            <a:r>
              <a:rPr sz="2100" spc="-15" dirty="0">
                <a:latin typeface="Carlito"/>
                <a:cs typeface="Carlito"/>
              </a:rPr>
              <a:t>Provident </a:t>
            </a:r>
            <a:r>
              <a:rPr sz="2100" spc="-5" dirty="0">
                <a:latin typeface="Carlito"/>
                <a:cs typeface="Carlito"/>
              </a:rPr>
              <a:t>Fund</a:t>
            </a:r>
            <a:r>
              <a:rPr sz="2100" spc="65" dirty="0">
                <a:latin typeface="Carlito"/>
                <a:cs typeface="Carlito"/>
              </a:rPr>
              <a:t> </a:t>
            </a:r>
            <a:r>
              <a:rPr sz="2100" spc="-5" dirty="0">
                <a:latin typeface="Carlito"/>
                <a:cs typeface="Carlito"/>
              </a:rPr>
              <a:t>Scheme</a:t>
            </a:r>
            <a:endParaRPr sz="21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85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</a:pPr>
            <a:r>
              <a:rPr sz="2100" b="1" spc="-5" dirty="0">
                <a:latin typeface="Carlito"/>
                <a:cs typeface="Carlito"/>
              </a:rPr>
              <a:t>Eligible</a:t>
            </a:r>
            <a:endParaRPr sz="2100">
              <a:latin typeface="Carlito"/>
              <a:cs typeface="Carlito"/>
            </a:endParaRPr>
          </a:p>
          <a:p>
            <a:pPr marL="355600" indent="-343535">
              <a:lnSpc>
                <a:spcPct val="100000"/>
              </a:lnSpc>
              <a:spcBef>
                <a:spcPts val="50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100" spc="-5" dirty="0">
                <a:latin typeface="Carlito"/>
                <a:cs typeface="Carlito"/>
              </a:rPr>
              <a:t>Monthly pension </a:t>
            </a:r>
            <a:r>
              <a:rPr sz="2100" spc="-10" dirty="0">
                <a:latin typeface="Carlito"/>
                <a:cs typeface="Carlito"/>
              </a:rPr>
              <a:t>to employees </a:t>
            </a:r>
            <a:r>
              <a:rPr sz="2100" spc="-5" dirty="0">
                <a:latin typeface="Carlito"/>
                <a:cs typeface="Carlito"/>
              </a:rPr>
              <a:t>on</a:t>
            </a:r>
            <a:r>
              <a:rPr sz="2100" spc="60" dirty="0">
                <a:latin typeface="Carlito"/>
                <a:cs typeface="Carlito"/>
              </a:rPr>
              <a:t> </a:t>
            </a:r>
            <a:r>
              <a:rPr sz="2100" spc="-10" dirty="0">
                <a:latin typeface="Carlito"/>
                <a:cs typeface="Carlito"/>
              </a:rPr>
              <a:t>retirement</a:t>
            </a:r>
            <a:endParaRPr sz="2100">
              <a:latin typeface="Carlito"/>
              <a:cs typeface="Carlito"/>
            </a:endParaRPr>
          </a:p>
          <a:p>
            <a:pPr marL="355600" indent="-343535">
              <a:lnSpc>
                <a:spcPct val="100000"/>
              </a:lnSpc>
              <a:spcBef>
                <a:spcPts val="509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100" spc="-10" dirty="0">
                <a:latin typeface="Carlito"/>
                <a:cs typeface="Carlito"/>
              </a:rPr>
              <a:t>Widows </a:t>
            </a:r>
            <a:r>
              <a:rPr sz="2100" spc="-5" dirty="0">
                <a:latin typeface="Carlito"/>
                <a:cs typeface="Carlito"/>
              </a:rPr>
              <a:t>on </a:t>
            </a:r>
            <a:r>
              <a:rPr sz="2100" spc="-10" dirty="0">
                <a:latin typeface="Carlito"/>
                <a:cs typeface="Carlito"/>
              </a:rPr>
              <a:t>death </a:t>
            </a:r>
            <a:r>
              <a:rPr sz="2100" spc="-5" dirty="0">
                <a:latin typeface="Carlito"/>
                <a:cs typeface="Carlito"/>
              </a:rPr>
              <a:t>of </a:t>
            </a:r>
            <a:r>
              <a:rPr sz="2100" dirty="0">
                <a:latin typeface="Carlito"/>
                <a:cs typeface="Carlito"/>
              </a:rPr>
              <a:t>the</a:t>
            </a:r>
            <a:r>
              <a:rPr sz="2100" spc="20" dirty="0">
                <a:latin typeface="Carlito"/>
                <a:cs typeface="Carlito"/>
              </a:rPr>
              <a:t> </a:t>
            </a:r>
            <a:r>
              <a:rPr sz="2100" dirty="0">
                <a:latin typeface="Carlito"/>
                <a:cs typeface="Carlito"/>
              </a:rPr>
              <a:t>member</a:t>
            </a:r>
            <a:endParaRPr sz="2100">
              <a:latin typeface="Carlito"/>
              <a:cs typeface="Carlito"/>
            </a:endParaRPr>
          </a:p>
          <a:p>
            <a:pPr marL="355600" indent="-343535">
              <a:lnSpc>
                <a:spcPct val="100000"/>
              </a:lnSpc>
              <a:spcBef>
                <a:spcPts val="50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100" spc="-10" dirty="0">
                <a:latin typeface="Carlito"/>
                <a:cs typeface="Carlito"/>
              </a:rPr>
              <a:t>Children </a:t>
            </a:r>
            <a:r>
              <a:rPr sz="2100" spc="-5" dirty="0">
                <a:latin typeface="Carlito"/>
                <a:cs typeface="Carlito"/>
              </a:rPr>
              <a:t>of </a:t>
            </a:r>
            <a:r>
              <a:rPr sz="2100" dirty="0">
                <a:latin typeface="Carlito"/>
                <a:cs typeface="Carlito"/>
              </a:rPr>
              <a:t>the member </a:t>
            </a:r>
            <a:r>
              <a:rPr sz="2100" spc="-10" dirty="0">
                <a:latin typeface="Carlito"/>
                <a:cs typeface="Carlito"/>
              </a:rPr>
              <a:t>below </a:t>
            </a:r>
            <a:r>
              <a:rPr sz="2100" dirty="0">
                <a:latin typeface="Carlito"/>
                <a:cs typeface="Carlito"/>
              </a:rPr>
              <a:t>25 </a:t>
            </a:r>
            <a:r>
              <a:rPr sz="2100" spc="-15" dirty="0">
                <a:latin typeface="Carlito"/>
                <a:cs typeface="Carlito"/>
              </a:rPr>
              <a:t>years</a:t>
            </a:r>
            <a:r>
              <a:rPr sz="2100" spc="45" dirty="0">
                <a:latin typeface="Carlito"/>
                <a:cs typeface="Carlito"/>
              </a:rPr>
              <a:t> </a:t>
            </a:r>
            <a:r>
              <a:rPr sz="2100" spc="-5" dirty="0">
                <a:latin typeface="Carlito"/>
                <a:cs typeface="Carlito"/>
              </a:rPr>
              <a:t>age</a:t>
            </a:r>
            <a:endParaRPr sz="2100">
              <a:latin typeface="Carlito"/>
              <a:cs typeface="Carlito"/>
            </a:endParaRPr>
          </a:p>
          <a:p>
            <a:pPr marL="355600" indent="-343535">
              <a:lnSpc>
                <a:spcPct val="100000"/>
              </a:lnSpc>
              <a:spcBef>
                <a:spcPts val="500"/>
              </a:spcBef>
              <a:buFont typeface="Arial"/>
              <a:buChar char="•"/>
              <a:tabLst>
                <a:tab pos="355600" algn="l"/>
                <a:tab pos="356235" algn="l"/>
                <a:tab pos="1425575" algn="l"/>
                <a:tab pos="2437765" algn="l"/>
                <a:tab pos="2816860" algn="l"/>
                <a:tab pos="3993515" algn="l"/>
                <a:tab pos="4707255" algn="l"/>
                <a:tab pos="6066790" algn="l"/>
                <a:tab pos="6718934" algn="l"/>
              </a:tabLst>
            </a:pPr>
            <a:r>
              <a:rPr sz="2100" spc="-5" dirty="0">
                <a:latin typeface="Carlito"/>
                <a:cs typeface="Carlito"/>
              </a:rPr>
              <a:t>Monthly	pension	</a:t>
            </a:r>
            <a:r>
              <a:rPr sz="2100" spc="-10" dirty="0">
                <a:latin typeface="Carlito"/>
                <a:cs typeface="Carlito"/>
              </a:rPr>
              <a:t>to	members	</a:t>
            </a:r>
            <a:r>
              <a:rPr sz="2100" spc="-5" dirty="0">
                <a:latin typeface="Carlito"/>
                <a:cs typeface="Carlito"/>
              </a:rPr>
              <a:t>upon	</a:t>
            </a:r>
            <a:r>
              <a:rPr sz="2100" spc="-10" dirty="0">
                <a:latin typeface="Carlito"/>
                <a:cs typeface="Carlito"/>
              </a:rPr>
              <a:t>permanent	</a:t>
            </a:r>
            <a:r>
              <a:rPr sz="2100" spc="-15" dirty="0">
                <a:latin typeface="Carlito"/>
                <a:cs typeface="Carlito"/>
              </a:rPr>
              <a:t>total	</a:t>
            </a:r>
            <a:r>
              <a:rPr sz="2100" spc="-5" dirty="0">
                <a:latin typeface="Carlito"/>
                <a:cs typeface="Carlito"/>
              </a:rPr>
              <a:t>disablement</a:t>
            </a:r>
            <a:endParaRPr sz="2100">
              <a:latin typeface="Carlito"/>
              <a:cs typeface="Carlito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07744" y="6258255"/>
            <a:ext cx="1544320" cy="345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100" spc="-5" dirty="0">
                <a:latin typeface="Carlito"/>
                <a:cs typeface="Carlito"/>
              </a:rPr>
              <a:t>during</a:t>
            </a:r>
            <a:r>
              <a:rPr sz="2100" spc="-80" dirty="0">
                <a:latin typeface="Carlito"/>
                <a:cs typeface="Carlito"/>
              </a:rPr>
              <a:t> </a:t>
            </a:r>
            <a:r>
              <a:rPr sz="2100" dirty="0">
                <a:latin typeface="Carlito"/>
                <a:cs typeface="Carlito"/>
              </a:rPr>
              <a:t>service</a:t>
            </a:r>
            <a:endParaRPr sz="2100">
              <a:latin typeface="Carlito"/>
              <a:cs typeface="Carlito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426957" y="6426809"/>
            <a:ext cx="18097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888888"/>
                </a:solidFill>
                <a:latin typeface="Carlito"/>
                <a:cs typeface="Carlito"/>
                <a:hlinkClick r:id="rId3"/>
              </a:rPr>
              <a:t>18</a:t>
            </a:r>
            <a:endParaRPr sz="1200">
              <a:latin typeface="Carlito"/>
              <a:cs typeface="Carlito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6553200" y="6229355"/>
            <a:ext cx="2286635" cy="628650"/>
            <a:chOff x="6553200" y="6229355"/>
            <a:chExt cx="2286635" cy="628650"/>
          </a:xfrm>
        </p:grpSpPr>
        <p:sp>
          <p:nvSpPr>
            <p:cNvPr id="7" name="object 7"/>
            <p:cNvSpPr/>
            <p:nvPr/>
          </p:nvSpPr>
          <p:spPr>
            <a:xfrm>
              <a:off x="6553200" y="6287731"/>
              <a:ext cx="641680" cy="570265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7239000" y="6248399"/>
              <a:ext cx="812800" cy="609597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8086597" y="6229355"/>
              <a:ext cx="752640" cy="564476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35558" y="488696"/>
            <a:ext cx="7092315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b="1" spc="-10" dirty="0">
                <a:latin typeface="Carlito"/>
                <a:cs typeface="Carlito"/>
              </a:rPr>
              <a:t>The </a:t>
            </a:r>
            <a:r>
              <a:rPr sz="2200" b="1" spc="-15" dirty="0">
                <a:latin typeface="Carlito"/>
                <a:cs typeface="Carlito"/>
              </a:rPr>
              <a:t>Employees </a:t>
            </a:r>
            <a:r>
              <a:rPr sz="2200" b="1" u="heavy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rlito"/>
                <a:cs typeface="Carlito"/>
                <a:hlinkClick r:id="rId2"/>
              </a:rPr>
              <a:t>Deposit-Linked</a:t>
            </a:r>
            <a:r>
              <a:rPr sz="2200" b="1" spc="-10" dirty="0">
                <a:solidFill>
                  <a:srgbClr val="0000FF"/>
                </a:solidFill>
                <a:latin typeface="Carlito"/>
                <a:cs typeface="Carlito"/>
                <a:hlinkClick r:id="rId2"/>
              </a:rPr>
              <a:t> </a:t>
            </a:r>
            <a:r>
              <a:rPr sz="2200" b="1" spc="-10" dirty="0">
                <a:latin typeface="Carlito"/>
                <a:cs typeface="Carlito"/>
              </a:rPr>
              <a:t>Insurance </a:t>
            </a:r>
            <a:r>
              <a:rPr sz="2200" b="1" spc="-5" dirty="0">
                <a:latin typeface="Carlito"/>
                <a:cs typeface="Carlito"/>
              </a:rPr>
              <a:t>Scheme 1976</a:t>
            </a:r>
            <a:r>
              <a:rPr sz="2200" b="1" spc="125" dirty="0">
                <a:latin typeface="Carlito"/>
                <a:cs typeface="Carlito"/>
              </a:rPr>
              <a:t> </a:t>
            </a:r>
            <a:r>
              <a:rPr sz="2200" b="1" spc="-5" dirty="0">
                <a:latin typeface="Carlito"/>
                <a:cs typeface="Carlito"/>
              </a:rPr>
              <a:t>(EDLI)</a:t>
            </a:r>
            <a:endParaRPr sz="2200">
              <a:latin typeface="Carlito"/>
              <a:cs typeface="Carlito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426957" y="6426809"/>
            <a:ext cx="18097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888888"/>
                </a:solidFill>
                <a:latin typeface="Carlito"/>
                <a:cs typeface="Carlito"/>
              </a:rPr>
              <a:t>19</a:t>
            </a:r>
            <a:endParaRPr sz="1200">
              <a:latin typeface="Carlito"/>
              <a:cs typeface="Carlito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525905" y="2676271"/>
            <a:ext cx="6473190" cy="14890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3000" b="1" spc="-5" dirty="0">
                <a:latin typeface="Carlito"/>
                <a:cs typeface="Carlito"/>
              </a:rPr>
              <a:t>The </a:t>
            </a:r>
            <a:r>
              <a:rPr sz="3000" b="1" spc="-10" dirty="0">
                <a:latin typeface="Carlito"/>
                <a:cs typeface="Carlito"/>
              </a:rPr>
              <a:t>Employees Deposit-Linked</a:t>
            </a:r>
            <a:r>
              <a:rPr sz="3000" b="1" spc="-45" dirty="0">
                <a:latin typeface="Carlito"/>
                <a:cs typeface="Carlito"/>
              </a:rPr>
              <a:t> </a:t>
            </a:r>
            <a:r>
              <a:rPr sz="3000" b="1" spc="-10" dirty="0">
                <a:latin typeface="Carlito"/>
                <a:cs typeface="Carlito"/>
              </a:rPr>
              <a:t>Insurance</a:t>
            </a:r>
            <a:endParaRPr sz="3000">
              <a:latin typeface="Carlito"/>
              <a:cs typeface="Carlito"/>
            </a:endParaRPr>
          </a:p>
          <a:p>
            <a:pPr marL="342900" algn="ctr">
              <a:lnSpc>
                <a:spcPct val="100000"/>
              </a:lnSpc>
            </a:pPr>
            <a:r>
              <a:rPr sz="3000" b="1" dirty="0">
                <a:latin typeface="Carlito"/>
                <a:cs typeface="Carlito"/>
              </a:rPr>
              <a:t>Scheme</a:t>
            </a:r>
            <a:r>
              <a:rPr sz="3000" b="1" spc="-35" dirty="0">
                <a:latin typeface="Carlito"/>
                <a:cs typeface="Carlito"/>
              </a:rPr>
              <a:t> </a:t>
            </a:r>
            <a:r>
              <a:rPr sz="3000" b="1" dirty="0">
                <a:latin typeface="Carlito"/>
                <a:cs typeface="Carlito"/>
              </a:rPr>
              <a:t>1976</a:t>
            </a:r>
            <a:endParaRPr sz="3000">
              <a:latin typeface="Carlito"/>
              <a:cs typeface="Carlito"/>
            </a:endParaRPr>
          </a:p>
          <a:p>
            <a:pPr marL="1270" algn="ctr">
              <a:lnSpc>
                <a:spcPct val="100000"/>
              </a:lnSpc>
              <a:spcBef>
                <a:spcPts val="720"/>
              </a:spcBef>
            </a:pPr>
            <a:r>
              <a:rPr sz="3000" b="1" dirty="0">
                <a:latin typeface="Carlito"/>
                <a:cs typeface="Carlito"/>
              </a:rPr>
              <a:t>(EDLI)</a:t>
            </a:r>
            <a:endParaRPr sz="30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29208" y="441401"/>
            <a:ext cx="6877050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b="0" u="heavy" spc="-80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3200" u="heavy" spc="-26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"/>
              </a:rPr>
              <a:t>The </a:t>
            </a:r>
            <a:r>
              <a:rPr sz="3200" u="heavy" spc="-28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"/>
              </a:rPr>
              <a:t>Employee’s </a:t>
            </a:r>
            <a:r>
              <a:rPr sz="3200" u="heavy" spc="-204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"/>
              </a:rPr>
              <a:t>Provident </a:t>
            </a:r>
            <a:r>
              <a:rPr sz="3200" u="heavy" spc="-30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"/>
              </a:rPr>
              <a:t>Fund </a:t>
            </a:r>
            <a:r>
              <a:rPr sz="3200" u="heavy" spc="-254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"/>
              </a:rPr>
              <a:t>Act</a:t>
            </a:r>
            <a:r>
              <a:rPr sz="3200" u="heavy" spc="9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"/>
              </a:rPr>
              <a:t> </a:t>
            </a:r>
            <a:r>
              <a:rPr sz="3200" u="heavy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2"/>
              </a:rPr>
              <a:t>1952</a:t>
            </a:r>
            <a:endParaRPr sz="32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40739" y="1884933"/>
            <a:ext cx="7574915" cy="33788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9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200" dirty="0">
                <a:latin typeface="Times New Roman"/>
                <a:cs typeface="Times New Roman"/>
              </a:rPr>
              <a:t>The </a:t>
            </a:r>
            <a:r>
              <a:rPr sz="2200" spc="-15" dirty="0">
                <a:latin typeface="Times New Roman"/>
                <a:cs typeface="Times New Roman"/>
              </a:rPr>
              <a:t>Employee’s </a:t>
            </a:r>
            <a:r>
              <a:rPr sz="2200" spc="-5" dirty="0">
                <a:latin typeface="Times New Roman"/>
                <a:cs typeface="Times New Roman"/>
              </a:rPr>
              <a:t>Provident </a:t>
            </a:r>
            <a:r>
              <a:rPr sz="2200" dirty="0">
                <a:latin typeface="Times New Roman"/>
                <a:cs typeface="Times New Roman"/>
              </a:rPr>
              <a:t>Funds </a:t>
            </a:r>
            <a:r>
              <a:rPr sz="2200" spc="-10" dirty="0">
                <a:latin typeface="Times New Roman"/>
                <a:cs typeface="Times New Roman"/>
              </a:rPr>
              <a:t>Act</a:t>
            </a:r>
            <a:r>
              <a:rPr sz="2200" spc="-16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1952</a:t>
            </a:r>
            <a:endParaRPr sz="2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Font typeface="Arial"/>
              <a:buChar char="•"/>
            </a:pPr>
            <a:endParaRPr sz="2450">
              <a:latin typeface="Times New Roman"/>
              <a:cs typeface="Times New Roman"/>
            </a:endParaRPr>
          </a:p>
          <a:p>
            <a:pPr marL="355600" indent="-343535">
              <a:lnSpc>
                <a:spcPct val="100000"/>
              </a:lnSpc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200" spc="-5" dirty="0">
                <a:latin typeface="Times New Roman"/>
                <a:cs typeface="Times New Roman"/>
              </a:rPr>
              <a:t>Employer role &amp;</a:t>
            </a:r>
            <a:r>
              <a:rPr sz="2200" spc="1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responsibility</a:t>
            </a:r>
            <a:endParaRPr sz="2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buFont typeface="Arial"/>
              <a:buChar char="•"/>
            </a:pPr>
            <a:endParaRPr sz="1900">
              <a:latin typeface="Times New Roman"/>
              <a:cs typeface="Times New Roman"/>
            </a:endParaRPr>
          </a:p>
          <a:p>
            <a:pPr marL="355600" indent="-343535">
              <a:lnSpc>
                <a:spcPct val="100000"/>
              </a:lnSpc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200" spc="-5" dirty="0">
                <a:latin typeface="Times New Roman"/>
                <a:cs typeface="Times New Roman"/>
              </a:rPr>
              <a:t>Employee role &amp; responsibility</a:t>
            </a:r>
            <a:endParaRPr sz="2200">
              <a:latin typeface="Times New Roman"/>
              <a:cs typeface="Times New Roman"/>
            </a:endParaRPr>
          </a:p>
          <a:p>
            <a:pPr marL="355600" indent="-343535">
              <a:lnSpc>
                <a:spcPct val="100000"/>
              </a:lnSpc>
              <a:spcBef>
                <a:spcPts val="185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200" dirty="0">
                <a:latin typeface="Times New Roman"/>
                <a:cs typeface="Times New Roman"/>
              </a:rPr>
              <a:t>The </a:t>
            </a:r>
            <a:r>
              <a:rPr sz="2200" spc="-5" dirty="0">
                <a:latin typeface="Times New Roman"/>
                <a:cs typeface="Times New Roman"/>
              </a:rPr>
              <a:t>Employees Pension Scheme </a:t>
            </a:r>
            <a:r>
              <a:rPr sz="2200" dirty="0">
                <a:latin typeface="Times New Roman"/>
                <a:cs typeface="Times New Roman"/>
              </a:rPr>
              <a:t>1995</a:t>
            </a:r>
            <a:endParaRPr sz="2200">
              <a:latin typeface="Times New Roman"/>
              <a:cs typeface="Times New Roman"/>
            </a:endParaRPr>
          </a:p>
          <a:p>
            <a:pPr marL="355600" indent="-343535">
              <a:lnSpc>
                <a:spcPct val="100000"/>
              </a:lnSpc>
              <a:spcBef>
                <a:spcPts val="185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200" dirty="0">
                <a:latin typeface="Times New Roman"/>
                <a:cs typeface="Times New Roman"/>
              </a:rPr>
              <a:t>The </a:t>
            </a:r>
            <a:r>
              <a:rPr sz="2200" spc="-5" dirty="0">
                <a:latin typeface="Times New Roman"/>
                <a:cs typeface="Times New Roman"/>
              </a:rPr>
              <a:t>Employees Deposit-Linked Insurance Scheme (EDLI)</a:t>
            </a:r>
            <a:r>
              <a:rPr sz="2200" spc="114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1976</a:t>
            </a:r>
            <a:endParaRPr sz="2200">
              <a:latin typeface="Times New Roman"/>
              <a:cs typeface="Times New Roman"/>
            </a:endParaRPr>
          </a:p>
          <a:p>
            <a:pPr marL="355600" indent="-343535">
              <a:lnSpc>
                <a:spcPct val="100000"/>
              </a:lnSpc>
              <a:spcBef>
                <a:spcPts val="184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200" spc="-5" dirty="0">
                <a:latin typeface="Times New Roman"/>
                <a:cs typeface="Times New Roman"/>
              </a:rPr>
              <a:t>List of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Forms</a:t>
            </a:r>
            <a:endParaRPr sz="2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6553200" y="6287731"/>
            <a:ext cx="641680" cy="57026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5" name="object 5"/>
          <p:cNvGrpSpPr/>
          <p:nvPr/>
        </p:nvGrpSpPr>
        <p:grpSpPr>
          <a:xfrm>
            <a:off x="7315200" y="6229356"/>
            <a:ext cx="1524635" cy="628650"/>
            <a:chOff x="7315200" y="6229356"/>
            <a:chExt cx="1524635" cy="628650"/>
          </a:xfrm>
        </p:grpSpPr>
        <p:sp>
          <p:nvSpPr>
            <p:cNvPr id="6" name="object 6"/>
            <p:cNvSpPr/>
            <p:nvPr/>
          </p:nvSpPr>
          <p:spPr>
            <a:xfrm>
              <a:off x="7315200" y="6286499"/>
              <a:ext cx="762000" cy="571497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8086598" y="6229356"/>
              <a:ext cx="752640" cy="564476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/>
          <p:nvPr/>
        </p:nvSpPr>
        <p:spPr>
          <a:xfrm>
            <a:off x="8479281" y="6464909"/>
            <a:ext cx="153670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sz="1200" dirty="0">
                <a:solidFill>
                  <a:srgbClr val="888888"/>
                </a:solidFill>
                <a:latin typeface="Carlito"/>
                <a:cs typeface="Carlito"/>
              </a:rPr>
              <a:t>2</a:t>
            </a:fld>
            <a:endParaRPr sz="12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68553" y="201244"/>
            <a:ext cx="8115934" cy="53155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b="1" u="heavy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rlito"/>
                <a:cs typeface="Carlito"/>
                <a:hlinkClick r:id="rId2"/>
              </a:rPr>
              <a:t>The </a:t>
            </a:r>
            <a:r>
              <a:rPr sz="2200" b="1" u="heavy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rlito"/>
                <a:cs typeface="Carlito"/>
                <a:hlinkClick r:id="rId2"/>
              </a:rPr>
              <a:t>Employees Deposit-Linked Insurance </a:t>
            </a:r>
            <a:r>
              <a:rPr sz="2200" b="1" u="heavy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rlito"/>
                <a:cs typeface="Carlito"/>
                <a:hlinkClick r:id="rId2"/>
              </a:rPr>
              <a:t>Scheme </a:t>
            </a:r>
            <a:r>
              <a:rPr sz="2200" b="1" u="heavy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rlito"/>
                <a:cs typeface="Carlito"/>
                <a:hlinkClick r:id="rId2"/>
              </a:rPr>
              <a:t>1976</a:t>
            </a:r>
            <a:r>
              <a:rPr sz="2200" b="1" u="heavy" spc="7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rlito"/>
                <a:cs typeface="Carlito"/>
                <a:hlinkClick r:id="rId2"/>
              </a:rPr>
              <a:t> </a:t>
            </a:r>
            <a:r>
              <a:rPr sz="2200" b="1" u="heavy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rlito"/>
                <a:cs typeface="Carlito"/>
                <a:hlinkClick r:id="rId2"/>
              </a:rPr>
              <a:t>(EDLI)</a:t>
            </a:r>
            <a:endParaRPr sz="22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500">
              <a:latin typeface="Carlito"/>
              <a:cs typeface="Carlito"/>
            </a:endParaRPr>
          </a:p>
          <a:p>
            <a:pPr marL="208279">
              <a:lnSpc>
                <a:spcPct val="100000"/>
              </a:lnSpc>
              <a:spcBef>
                <a:spcPts val="5"/>
              </a:spcBef>
            </a:pPr>
            <a:r>
              <a:rPr sz="2200" b="1" spc="-10" dirty="0">
                <a:latin typeface="Carlito"/>
                <a:cs typeface="Carlito"/>
              </a:rPr>
              <a:t>Application</a:t>
            </a:r>
            <a:endParaRPr sz="2200">
              <a:latin typeface="Carlito"/>
              <a:cs typeface="Carlito"/>
            </a:endParaRPr>
          </a:p>
          <a:p>
            <a:pPr marL="551815" marR="6985" indent="-343535">
              <a:lnSpc>
                <a:spcPct val="100000"/>
              </a:lnSpc>
              <a:spcBef>
                <a:spcPts val="525"/>
              </a:spcBef>
              <a:buFont typeface="Arial"/>
              <a:buChar char="•"/>
              <a:tabLst>
                <a:tab pos="551815" algn="l"/>
                <a:tab pos="552450" algn="l"/>
                <a:tab pos="1188720" algn="l"/>
                <a:tab pos="2207895" algn="l"/>
                <a:tab pos="2525395" algn="l"/>
                <a:tab pos="3992879" algn="l"/>
                <a:tab pos="4459605" algn="l"/>
                <a:tab pos="4863465" algn="l"/>
                <a:tab pos="5386070" algn="l"/>
                <a:tab pos="6390640" algn="l"/>
                <a:tab pos="7607300" algn="l"/>
              </a:tabLst>
            </a:pPr>
            <a:r>
              <a:rPr sz="2200" spc="-10" dirty="0">
                <a:latin typeface="Carlito"/>
                <a:cs typeface="Carlito"/>
              </a:rPr>
              <a:t>EDL</a:t>
            </a:r>
            <a:r>
              <a:rPr sz="2200" spc="-5" dirty="0">
                <a:latin typeface="Carlito"/>
                <a:cs typeface="Carlito"/>
              </a:rPr>
              <a:t>I</a:t>
            </a:r>
            <a:r>
              <a:rPr sz="2200" dirty="0">
                <a:latin typeface="Carlito"/>
                <a:cs typeface="Carlito"/>
              </a:rPr>
              <a:t>	</a:t>
            </a:r>
            <a:r>
              <a:rPr sz="2200" spc="-10" dirty="0">
                <a:latin typeface="Carlito"/>
                <a:cs typeface="Carlito"/>
              </a:rPr>
              <a:t>sch</a:t>
            </a:r>
            <a:r>
              <a:rPr sz="2200" dirty="0">
                <a:latin typeface="Carlito"/>
                <a:cs typeface="Carlito"/>
              </a:rPr>
              <a:t>em</a:t>
            </a:r>
            <a:r>
              <a:rPr sz="2200" spc="-5" dirty="0">
                <a:latin typeface="Carlito"/>
                <a:cs typeface="Carlito"/>
              </a:rPr>
              <a:t>e</a:t>
            </a:r>
            <a:r>
              <a:rPr sz="2200" dirty="0">
                <a:latin typeface="Carlito"/>
                <a:cs typeface="Carlito"/>
              </a:rPr>
              <a:t>	</a:t>
            </a:r>
            <a:r>
              <a:rPr sz="2200" spc="-5" dirty="0">
                <a:latin typeface="Carlito"/>
                <a:cs typeface="Carlito"/>
              </a:rPr>
              <a:t>is</a:t>
            </a:r>
            <a:r>
              <a:rPr sz="2200" dirty="0">
                <a:latin typeface="Carlito"/>
                <a:cs typeface="Carlito"/>
              </a:rPr>
              <a:t>	</a:t>
            </a:r>
            <a:r>
              <a:rPr sz="2200" spc="-35" dirty="0">
                <a:latin typeface="Carlito"/>
                <a:cs typeface="Carlito"/>
              </a:rPr>
              <a:t>c</a:t>
            </a:r>
            <a:r>
              <a:rPr sz="2200" spc="10" dirty="0">
                <a:latin typeface="Carlito"/>
                <a:cs typeface="Carlito"/>
              </a:rPr>
              <a:t>o</a:t>
            </a:r>
            <a:r>
              <a:rPr sz="2200" spc="-5" dirty="0">
                <a:latin typeface="Carlito"/>
                <a:cs typeface="Carlito"/>
              </a:rPr>
              <a:t>mpulso</a:t>
            </a:r>
            <a:r>
              <a:rPr sz="2200" spc="5" dirty="0">
                <a:latin typeface="Carlito"/>
                <a:cs typeface="Carlito"/>
              </a:rPr>
              <a:t>r</a:t>
            </a:r>
            <a:r>
              <a:rPr sz="2200" spc="-5" dirty="0">
                <a:latin typeface="Carlito"/>
                <a:cs typeface="Carlito"/>
              </a:rPr>
              <a:t>y</a:t>
            </a:r>
            <a:r>
              <a:rPr sz="2200" dirty="0">
                <a:latin typeface="Carlito"/>
                <a:cs typeface="Carlito"/>
              </a:rPr>
              <a:t>	</a:t>
            </a:r>
            <a:r>
              <a:rPr sz="2200" spc="-55" dirty="0">
                <a:latin typeface="Carlito"/>
                <a:cs typeface="Carlito"/>
              </a:rPr>
              <a:t>f</a:t>
            </a:r>
            <a:r>
              <a:rPr sz="2200" spc="-5" dirty="0">
                <a:latin typeface="Carlito"/>
                <a:cs typeface="Carlito"/>
              </a:rPr>
              <a:t>or</a:t>
            </a:r>
            <a:r>
              <a:rPr sz="2200" dirty="0">
                <a:latin typeface="Carlito"/>
                <a:cs typeface="Carlito"/>
              </a:rPr>
              <a:t>	</a:t>
            </a:r>
            <a:r>
              <a:rPr sz="2200" spc="-5" dirty="0">
                <a:latin typeface="Carlito"/>
                <a:cs typeface="Carlito"/>
              </a:rPr>
              <a:t>all</a:t>
            </a:r>
            <a:r>
              <a:rPr sz="2200" dirty="0">
                <a:latin typeface="Carlito"/>
                <a:cs typeface="Carlito"/>
              </a:rPr>
              <a:t>	</a:t>
            </a:r>
            <a:r>
              <a:rPr sz="2200" spc="-5" dirty="0">
                <a:latin typeface="Carlito"/>
                <a:cs typeface="Carlito"/>
              </a:rPr>
              <a:t>the</a:t>
            </a:r>
            <a:r>
              <a:rPr sz="2200" dirty="0">
                <a:latin typeface="Carlito"/>
                <a:cs typeface="Carlito"/>
              </a:rPr>
              <a:t>	</a:t>
            </a:r>
            <a:r>
              <a:rPr sz="2200" spc="-35" dirty="0">
                <a:latin typeface="Carlito"/>
                <a:cs typeface="Carlito"/>
              </a:rPr>
              <a:t>e</a:t>
            </a:r>
            <a:r>
              <a:rPr sz="2200" spc="-10" dirty="0">
                <a:latin typeface="Carlito"/>
                <a:cs typeface="Carlito"/>
              </a:rPr>
              <a:t>xi</a:t>
            </a:r>
            <a:r>
              <a:rPr sz="2200" spc="-30" dirty="0">
                <a:latin typeface="Carlito"/>
                <a:cs typeface="Carlito"/>
              </a:rPr>
              <a:t>s</a:t>
            </a:r>
            <a:r>
              <a:rPr sz="2200" spc="-5" dirty="0">
                <a:latin typeface="Carlito"/>
                <a:cs typeface="Carlito"/>
              </a:rPr>
              <a:t>ting</a:t>
            </a:r>
            <a:r>
              <a:rPr sz="2200" dirty="0">
                <a:latin typeface="Carlito"/>
                <a:cs typeface="Carlito"/>
              </a:rPr>
              <a:t>	me</a:t>
            </a:r>
            <a:r>
              <a:rPr sz="2200" spc="-5" dirty="0">
                <a:latin typeface="Carlito"/>
                <a:cs typeface="Carlito"/>
              </a:rPr>
              <a:t>mbe</a:t>
            </a:r>
            <a:r>
              <a:rPr sz="2200" spc="-45" dirty="0">
                <a:latin typeface="Carlito"/>
                <a:cs typeface="Carlito"/>
              </a:rPr>
              <a:t>r</a:t>
            </a:r>
            <a:r>
              <a:rPr sz="2200" spc="-5" dirty="0">
                <a:latin typeface="Carlito"/>
                <a:cs typeface="Carlito"/>
              </a:rPr>
              <a:t>s</a:t>
            </a:r>
            <a:r>
              <a:rPr sz="2200" dirty="0">
                <a:latin typeface="Carlito"/>
                <a:cs typeface="Carlito"/>
              </a:rPr>
              <a:t>	</a:t>
            </a:r>
            <a:r>
              <a:rPr sz="2200" spc="-5" dirty="0">
                <a:latin typeface="Carlito"/>
                <a:cs typeface="Carlito"/>
              </a:rPr>
              <a:t>who  </a:t>
            </a:r>
            <a:r>
              <a:rPr sz="2200" spc="-10" dirty="0">
                <a:latin typeface="Carlito"/>
                <a:cs typeface="Carlito"/>
              </a:rPr>
              <a:t>become </a:t>
            </a:r>
            <a:r>
              <a:rPr sz="2200" spc="-15" dirty="0">
                <a:latin typeface="Carlito"/>
                <a:cs typeface="Carlito"/>
              </a:rPr>
              <a:t>members </a:t>
            </a:r>
            <a:r>
              <a:rPr sz="2200" dirty="0">
                <a:latin typeface="Carlito"/>
                <a:cs typeface="Carlito"/>
              </a:rPr>
              <a:t>of </a:t>
            </a:r>
            <a:r>
              <a:rPr sz="2200" spc="-5" dirty="0">
                <a:latin typeface="Carlito"/>
                <a:cs typeface="Carlito"/>
              </a:rPr>
              <a:t>the </a:t>
            </a:r>
            <a:r>
              <a:rPr sz="2200" dirty="0">
                <a:latin typeface="Carlito"/>
                <a:cs typeface="Carlito"/>
              </a:rPr>
              <a:t>PF</a:t>
            </a:r>
            <a:r>
              <a:rPr sz="2200" spc="90" dirty="0">
                <a:latin typeface="Carlito"/>
                <a:cs typeface="Carlito"/>
              </a:rPr>
              <a:t> </a:t>
            </a:r>
            <a:r>
              <a:rPr sz="2200" spc="-10" dirty="0">
                <a:latin typeface="Carlito"/>
                <a:cs typeface="Carlito"/>
              </a:rPr>
              <a:t>Scheme</a:t>
            </a:r>
            <a:endParaRPr sz="2200">
              <a:latin typeface="Carlito"/>
              <a:cs typeface="Carlito"/>
            </a:endParaRPr>
          </a:p>
          <a:p>
            <a:pPr marL="551815" marR="5080" indent="-343535">
              <a:lnSpc>
                <a:spcPct val="100000"/>
              </a:lnSpc>
              <a:spcBef>
                <a:spcPts val="530"/>
              </a:spcBef>
              <a:buFont typeface="Arial"/>
              <a:buChar char="•"/>
              <a:tabLst>
                <a:tab pos="551815" algn="l"/>
                <a:tab pos="552450" algn="l"/>
                <a:tab pos="1136650" algn="l"/>
                <a:tab pos="2415540" algn="l"/>
                <a:tab pos="3415665" algn="l"/>
                <a:tab pos="4343400" algn="l"/>
                <a:tab pos="5631815" algn="l"/>
                <a:tab pos="6053455" algn="l"/>
                <a:tab pos="6620509" algn="l"/>
                <a:tab pos="7928609" algn="l"/>
              </a:tabLst>
            </a:pPr>
            <a:r>
              <a:rPr sz="2200" spc="-10" dirty="0">
                <a:latin typeface="Carlito"/>
                <a:cs typeface="Carlito"/>
              </a:rPr>
              <a:t>Li</a:t>
            </a:r>
            <a:r>
              <a:rPr sz="2200" spc="-65" dirty="0">
                <a:latin typeface="Carlito"/>
                <a:cs typeface="Carlito"/>
              </a:rPr>
              <a:t>f</a:t>
            </a:r>
            <a:r>
              <a:rPr sz="2200" spc="-5" dirty="0">
                <a:latin typeface="Carlito"/>
                <a:cs typeface="Carlito"/>
              </a:rPr>
              <a:t>e</a:t>
            </a:r>
            <a:r>
              <a:rPr sz="2200" dirty="0">
                <a:latin typeface="Carlito"/>
                <a:cs typeface="Carlito"/>
              </a:rPr>
              <a:t>	</a:t>
            </a:r>
            <a:r>
              <a:rPr sz="2200" spc="-5" dirty="0">
                <a:latin typeface="Carlito"/>
                <a:cs typeface="Carlito"/>
              </a:rPr>
              <a:t>insu</a:t>
            </a:r>
            <a:r>
              <a:rPr sz="2200" spc="-50" dirty="0">
                <a:latin typeface="Carlito"/>
                <a:cs typeface="Carlito"/>
              </a:rPr>
              <a:t>r</a:t>
            </a:r>
            <a:r>
              <a:rPr sz="2200" spc="-5" dirty="0">
                <a:latin typeface="Carlito"/>
                <a:cs typeface="Carlito"/>
              </a:rPr>
              <a:t>an</a:t>
            </a:r>
            <a:r>
              <a:rPr sz="2200" spc="-20" dirty="0">
                <a:latin typeface="Carlito"/>
                <a:cs typeface="Carlito"/>
              </a:rPr>
              <a:t>c</a:t>
            </a:r>
            <a:r>
              <a:rPr sz="2200" spc="-5" dirty="0">
                <a:latin typeface="Carlito"/>
                <a:cs typeface="Carlito"/>
              </a:rPr>
              <a:t>e</a:t>
            </a:r>
            <a:r>
              <a:rPr sz="2200" dirty="0">
                <a:latin typeface="Carlito"/>
                <a:cs typeface="Carlito"/>
              </a:rPr>
              <a:t>	b</a:t>
            </a:r>
            <a:r>
              <a:rPr sz="2200" spc="-5" dirty="0">
                <a:latin typeface="Carlito"/>
                <a:cs typeface="Carlito"/>
              </a:rPr>
              <a:t>e</a:t>
            </a:r>
            <a:r>
              <a:rPr sz="2200" dirty="0">
                <a:latin typeface="Carlito"/>
                <a:cs typeface="Carlito"/>
              </a:rPr>
              <a:t>n</a:t>
            </a:r>
            <a:r>
              <a:rPr sz="2200" spc="-35" dirty="0">
                <a:latin typeface="Carlito"/>
                <a:cs typeface="Carlito"/>
              </a:rPr>
              <a:t>e</a:t>
            </a:r>
            <a:r>
              <a:rPr sz="2200" spc="-10" dirty="0">
                <a:latin typeface="Carlito"/>
                <a:cs typeface="Carlito"/>
              </a:rPr>
              <a:t>fi</a:t>
            </a:r>
            <a:r>
              <a:rPr sz="2200" spc="-5" dirty="0">
                <a:latin typeface="Carlito"/>
                <a:cs typeface="Carlito"/>
              </a:rPr>
              <a:t>t</a:t>
            </a:r>
            <a:r>
              <a:rPr sz="2200" dirty="0">
                <a:latin typeface="Carlito"/>
                <a:cs typeface="Carlito"/>
              </a:rPr>
              <a:t>	</a:t>
            </a:r>
            <a:r>
              <a:rPr sz="2200" spc="-10" dirty="0">
                <a:latin typeface="Carlito"/>
                <a:cs typeface="Carlito"/>
              </a:rPr>
              <a:t>(de</a:t>
            </a:r>
            <a:r>
              <a:rPr sz="2200" spc="-25" dirty="0">
                <a:latin typeface="Carlito"/>
                <a:cs typeface="Carlito"/>
              </a:rPr>
              <a:t>a</a:t>
            </a:r>
            <a:r>
              <a:rPr sz="2200" spc="-5" dirty="0">
                <a:latin typeface="Carlito"/>
                <a:cs typeface="Carlito"/>
              </a:rPr>
              <a:t>th</a:t>
            </a:r>
            <a:r>
              <a:rPr sz="2200" dirty="0">
                <a:latin typeface="Carlito"/>
                <a:cs typeface="Carlito"/>
              </a:rPr>
              <a:t>	</a:t>
            </a:r>
            <a:r>
              <a:rPr sz="2200" spc="-35" dirty="0">
                <a:latin typeface="Carlito"/>
                <a:cs typeface="Carlito"/>
              </a:rPr>
              <a:t>c</a:t>
            </a:r>
            <a:r>
              <a:rPr sz="2200" spc="-10" dirty="0">
                <a:latin typeface="Carlito"/>
                <a:cs typeface="Carlito"/>
              </a:rPr>
              <a:t>o</a:t>
            </a:r>
            <a:r>
              <a:rPr sz="2200" spc="-35" dirty="0">
                <a:latin typeface="Carlito"/>
                <a:cs typeface="Carlito"/>
              </a:rPr>
              <a:t>v</a:t>
            </a:r>
            <a:r>
              <a:rPr sz="2200" spc="-5" dirty="0">
                <a:latin typeface="Carlito"/>
                <a:cs typeface="Carlito"/>
              </a:rPr>
              <a:t>e</a:t>
            </a:r>
            <a:r>
              <a:rPr sz="2200" spc="-55" dirty="0">
                <a:latin typeface="Carlito"/>
                <a:cs typeface="Carlito"/>
              </a:rPr>
              <a:t>r</a:t>
            </a:r>
            <a:r>
              <a:rPr sz="2200" spc="5" dirty="0">
                <a:latin typeface="Carlito"/>
                <a:cs typeface="Carlito"/>
              </a:rPr>
              <a:t>a</a:t>
            </a:r>
            <a:r>
              <a:rPr sz="2200" spc="-20" dirty="0">
                <a:latin typeface="Carlito"/>
                <a:cs typeface="Carlito"/>
              </a:rPr>
              <a:t>g</a:t>
            </a:r>
            <a:r>
              <a:rPr sz="2200" spc="-5" dirty="0">
                <a:latin typeface="Carlito"/>
                <a:cs typeface="Carlito"/>
              </a:rPr>
              <a:t>e)</a:t>
            </a:r>
            <a:r>
              <a:rPr sz="2200" dirty="0">
                <a:latin typeface="Carlito"/>
                <a:cs typeface="Carlito"/>
              </a:rPr>
              <a:t>	</a:t>
            </a:r>
            <a:r>
              <a:rPr sz="2200" spc="10" dirty="0">
                <a:latin typeface="Carlito"/>
                <a:cs typeface="Carlito"/>
              </a:rPr>
              <a:t>o</a:t>
            </a:r>
            <a:r>
              <a:rPr sz="2200" spc="-5" dirty="0">
                <a:latin typeface="Carlito"/>
                <a:cs typeface="Carlito"/>
              </a:rPr>
              <a:t>f</a:t>
            </a:r>
            <a:r>
              <a:rPr sz="2200" dirty="0">
                <a:latin typeface="Carlito"/>
                <a:cs typeface="Carlito"/>
              </a:rPr>
              <a:t>	</a:t>
            </a:r>
            <a:r>
              <a:rPr sz="2200" spc="-5" dirty="0">
                <a:latin typeface="Carlito"/>
                <a:cs typeface="Carlito"/>
              </a:rPr>
              <a:t>the</a:t>
            </a:r>
            <a:r>
              <a:rPr sz="2200" dirty="0">
                <a:latin typeface="Carlito"/>
                <a:cs typeface="Carlito"/>
              </a:rPr>
              <a:t>	e</a:t>
            </a:r>
            <a:r>
              <a:rPr sz="2200" spc="-5" dirty="0">
                <a:latin typeface="Carlito"/>
                <a:cs typeface="Carlito"/>
              </a:rPr>
              <a:t>mpl</a:t>
            </a:r>
            <a:r>
              <a:rPr sz="2200" spc="-15" dirty="0">
                <a:latin typeface="Carlito"/>
                <a:cs typeface="Carlito"/>
              </a:rPr>
              <a:t>o</a:t>
            </a:r>
            <a:r>
              <a:rPr sz="2200" spc="-30" dirty="0">
                <a:latin typeface="Carlito"/>
                <a:cs typeface="Carlito"/>
              </a:rPr>
              <a:t>y</a:t>
            </a:r>
            <a:r>
              <a:rPr sz="2200" spc="-5" dirty="0">
                <a:latin typeface="Carlito"/>
                <a:cs typeface="Carlito"/>
              </a:rPr>
              <a:t>ee</a:t>
            </a:r>
            <a:r>
              <a:rPr sz="2200" dirty="0">
                <a:latin typeface="Carlito"/>
                <a:cs typeface="Carlito"/>
              </a:rPr>
              <a:t>	</a:t>
            </a:r>
            <a:r>
              <a:rPr sz="2200" spc="-5" dirty="0">
                <a:latin typeface="Carlito"/>
                <a:cs typeface="Carlito"/>
              </a:rPr>
              <a:t>is  </a:t>
            </a:r>
            <a:r>
              <a:rPr sz="2200" spc="-10" dirty="0">
                <a:latin typeface="Carlito"/>
                <a:cs typeface="Carlito"/>
              </a:rPr>
              <a:t>available under </a:t>
            </a:r>
            <a:r>
              <a:rPr sz="2200" spc="-5" dirty="0">
                <a:latin typeface="Carlito"/>
                <a:cs typeface="Carlito"/>
              </a:rPr>
              <a:t>this </a:t>
            </a:r>
            <a:r>
              <a:rPr sz="2200" spc="-10" dirty="0">
                <a:latin typeface="Carlito"/>
                <a:cs typeface="Carlito"/>
              </a:rPr>
              <a:t>scheme </a:t>
            </a:r>
            <a:r>
              <a:rPr sz="2200" spc="-5" dirty="0">
                <a:latin typeface="Carlito"/>
                <a:cs typeface="Carlito"/>
              </a:rPr>
              <a:t>while in</a:t>
            </a:r>
            <a:r>
              <a:rPr sz="2200" spc="25" dirty="0">
                <a:latin typeface="Carlito"/>
                <a:cs typeface="Carlito"/>
              </a:rPr>
              <a:t> </a:t>
            </a:r>
            <a:r>
              <a:rPr sz="2200" dirty="0">
                <a:latin typeface="Carlito"/>
                <a:cs typeface="Carlito"/>
              </a:rPr>
              <a:t>service</a:t>
            </a:r>
            <a:endParaRPr sz="22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Font typeface="Arial"/>
              <a:buChar char="•"/>
            </a:pPr>
            <a:endParaRPr sz="3000">
              <a:latin typeface="Carlito"/>
              <a:cs typeface="Carlito"/>
            </a:endParaRPr>
          </a:p>
          <a:p>
            <a:pPr marL="208279">
              <a:lnSpc>
                <a:spcPct val="100000"/>
              </a:lnSpc>
            </a:pPr>
            <a:r>
              <a:rPr sz="2200" b="1" spc="-10" dirty="0">
                <a:latin typeface="Carlito"/>
                <a:cs typeface="Carlito"/>
              </a:rPr>
              <a:t>Calculation</a:t>
            </a:r>
            <a:endParaRPr sz="2200">
              <a:latin typeface="Carlito"/>
              <a:cs typeface="Carlito"/>
            </a:endParaRPr>
          </a:p>
          <a:p>
            <a:pPr marL="551815" indent="-344170">
              <a:lnSpc>
                <a:spcPct val="100000"/>
              </a:lnSpc>
              <a:spcBef>
                <a:spcPts val="530"/>
              </a:spcBef>
              <a:buFont typeface="Arial"/>
              <a:buChar char="•"/>
              <a:tabLst>
                <a:tab pos="551815" algn="l"/>
                <a:tab pos="552450" algn="l"/>
              </a:tabLst>
            </a:pPr>
            <a:r>
              <a:rPr sz="2200" spc="-10" dirty="0">
                <a:latin typeface="Carlito"/>
                <a:cs typeface="Carlito"/>
              </a:rPr>
              <a:t>EDLI </a:t>
            </a:r>
            <a:r>
              <a:rPr sz="2200" spc="-5" dirty="0">
                <a:latin typeface="Carlito"/>
                <a:cs typeface="Carlito"/>
              </a:rPr>
              <a:t>is </a:t>
            </a:r>
            <a:r>
              <a:rPr sz="2200" spc="-15" dirty="0">
                <a:latin typeface="Carlito"/>
                <a:cs typeface="Carlito"/>
              </a:rPr>
              <a:t>calculated </a:t>
            </a:r>
            <a:r>
              <a:rPr sz="2200" dirty="0">
                <a:latin typeface="Carlito"/>
                <a:cs typeface="Carlito"/>
              </a:rPr>
              <a:t>on </a:t>
            </a:r>
            <a:r>
              <a:rPr sz="2200" spc="-10" dirty="0">
                <a:latin typeface="Carlito"/>
                <a:cs typeface="Carlito"/>
              </a:rPr>
              <a:t>EDLI </a:t>
            </a:r>
            <a:r>
              <a:rPr sz="2200" spc="-5" dirty="0">
                <a:latin typeface="Carlito"/>
                <a:cs typeface="Carlito"/>
              </a:rPr>
              <a:t>slab </a:t>
            </a:r>
            <a:r>
              <a:rPr sz="2200" spc="-130" dirty="0">
                <a:latin typeface="Arial"/>
                <a:cs typeface="Arial"/>
              </a:rPr>
              <a:t>– </a:t>
            </a:r>
            <a:r>
              <a:rPr sz="2200" spc="-5" dirty="0">
                <a:latin typeface="Carlito"/>
                <a:cs typeface="Carlito"/>
              </a:rPr>
              <a:t>Rs.</a:t>
            </a:r>
            <a:r>
              <a:rPr sz="2200" spc="50" dirty="0">
                <a:latin typeface="Carlito"/>
                <a:cs typeface="Carlito"/>
              </a:rPr>
              <a:t> </a:t>
            </a:r>
            <a:r>
              <a:rPr sz="2200" spc="-5" dirty="0">
                <a:latin typeface="Carlito"/>
                <a:cs typeface="Carlito"/>
              </a:rPr>
              <a:t>6500/-</a:t>
            </a:r>
            <a:endParaRPr sz="2200">
              <a:latin typeface="Carlito"/>
              <a:cs typeface="Carlito"/>
            </a:endParaRPr>
          </a:p>
          <a:p>
            <a:pPr marL="551815" marR="5080" indent="-343535">
              <a:lnSpc>
                <a:spcPct val="100000"/>
              </a:lnSpc>
              <a:spcBef>
                <a:spcPts val="530"/>
              </a:spcBef>
              <a:buFont typeface="Arial"/>
              <a:buChar char="•"/>
              <a:tabLst>
                <a:tab pos="551815" algn="l"/>
                <a:tab pos="552450" algn="l"/>
              </a:tabLst>
            </a:pPr>
            <a:r>
              <a:rPr sz="2200" spc="-5" dirty="0">
                <a:latin typeface="Carlito"/>
                <a:cs typeface="Carlito"/>
              </a:rPr>
              <a:t>0.50% </a:t>
            </a:r>
            <a:r>
              <a:rPr sz="2200" spc="-10" dirty="0">
                <a:latin typeface="Carlito"/>
                <a:cs typeface="Carlito"/>
              </a:rPr>
              <a:t>EDLI calculated </a:t>
            </a:r>
            <a:r>
              <a:rPr sz="2200" dirty="0">
                <a:latin typeface="Carlito"/>
                <a:cs typeface="Carlito"/>
              </a:rPr>
              <a:t>on </a:t>
            </a:r>
            <a:r>
              <a:rPr sz="2200" spc="-15" dirty="0">
                <a:latin typeface="Carlito"/>
                <a:cs typeface="Carlito"/>
              </a:rPr>
              <a:t>total </a:t>
            </a:r>
            <a:r>
              <a:rPr sz="2200" spc="-10" dirty="0">
                <a:latin typeface="Carlito"/>
                <a:cs typeface="Carlito"/>
              </a:rPr>
              <a:t>EDLI </a:t>
            </a:r>
            <a:r>
              <a:rPr sz="2200" dirty="0">
                <a:latin typeface="Carlito"/>
                <a:cs typeface="Carlito"/>
              </a:rPr>
              <a:t>slab </a:t>
            </a:r>
            <a:r>
              <a:rPr sz="2200" spc="-10" dirty="0">
                <a:latin typeface="Carlito"/>
                <a:cs typeface="Carlito"/>
              </a:rPr>
              <a:t>(Rs. </a:t>
            </a:r>
            <a:r>
              <a:rPr sz="2200" spc="-5" dirty="0">
                <a:latin typeface="Carlito"/>
                <a:cs typeface="Carlito"/>
              </a:rPr>
              <a:t>6500) </a:t>
            </a:r>
            <a:r>
              <a:rPr sz="2200" spc="-10" dirty="0">
                <a:latin typeface="Carlito"/>
                <a:cs typeface="Carlito"/>
              </a:rPr>
              <a:t>wages </a:t>
            </a:r>
            <a:r>
              <a:rPr sz="2200" spc="-5" dirty="0">
                <a:latin typeface="Carlito"/>
                <a:cs typeface="Carlito"/>
              </a:rPr>
              <a:t>and  </a:t>
            </a:r>
            <a:r>
              <a:rPr sz="2200" spc="-20" dirty="0">
                <a:latin typeface="Carlito"/>
                <a:cs typeface="Carlito"/>
              </a:rPr>
              <a:t>transferred to </a:t>
            </a:r>
            <a:r>
              <a:rPr sz="2200" spc="-10" dirty="0">
                <a:latin typeface="Carlito"/>
                <a:cs typeface="Carlito"/>
              </a:rPr>
              <a:t>EDLI</a:t>
            </a:r>
            <a:r>
              <a:rPr sz="2200" spc="40" dirty="0">
                <a:latin typeface="Carlito"/>
                <a:cs typeface="Carlito"/>
              </a:rPr>
              <a:t> </a:t>
            </a:r>
            <a:r>
              <a:rPr sz="2200" spc="-10" dirty="0">
                <a:latin typeface="Carlito"/>
                <a:cs typeface="Carlito"/>
              </a:rPr>
              <a:t>fund</a:t>
            </a:r>
            <a:endParaRPr sz="2200">
              <a:latin typeface="Carlito"/>
              <a:cs typeface="Carlito"/>
            </a:endParaRPr>
          </a:p>
          <a:p>
            <a:pPr marL="551815" indent="-344170">
              <a:lnSpc>
                <a:spcPct val="100000"/>
              </a:lnSpc>
              <a:spcBef>
                <a:spcPts val="525"/>
              </a:spcBef>
              <a:buFont typeface="Arial"/>
              <a:buChar char="•"/>
              <a:tabLst>
                <a:tab pos="551815" algn="l"/>
                <a:tab pos="552450" algn="l"/>
              </a:tabLst>
            </a:pPr>
            <a:r>
              <a:rPr sz="2200" spc="-5" dirty="0">
                <a:latin typeface="Carlito"/>
                <a:cs typeface="Carlito"/>
              </a:rPr>
              <a:t>0.01% </a:t>
            </a:r>
            <a:r>
              <a:rPr sz="2200" spc="-10" dirty="0">
                <a:latin typeface="Carlito"/>
                <a:cs typeface="Carlito"/>
              </a:rPr>
              <a:t>Administration charges </a:t>
            </a:r>
            <a:r>
              <a:rPr sz="2200" spc="-15" dirty="0">
                <a:latin typeface="Carlito"/>
                <a:cs typeface="Carlito"/>
              </a:rPr>
              <a:t>calculated </a:t>
            </a:r>
            <a:r>
              <a:rPr sz="2200" dirty="0">
                <a:latin typeface="Carlito"/>
                <a:cs typeface="Carlito"/>
              </a:rPr>
              <a:t>on </a:t>
            </a:r>
            <a:r>
              <a:rPr sz="2200" spc="-15" dirty="0">
                <a:latin typeface="Carlito"/>
                <a:cs typeface="Carlito"/>
              </a:rPr>
              <a:t>total </a:t>
            </a:r>
            <a:r>
              <a:rPr sz="2200" spc="-10" dirty="0">
                <a:latin typeface="Carlito"/>
                <a:cs typeface="Carlito"/>
              </a:rPr>
              <a:t>EDLI</a:t>
            </a:r>
            <a:r>
              <a:rPr sz="2200" spc="35" dirty="0">
                <a:latin typeface="Carlito"/>
                <a:cs typeface="Carlito"/>
              </a:rPr>
              <a:t> </a:t>
            </a:r>
            <a:r>
              <a:rPr sz="2200" spc="-15" dirty="0">
                <a:latin typeface="Carlito"/>
                <a:cs typeface="Carlito"/>
              </a:rPr>
              <a:t>wages</a:t>
            </a:r>
            <a:endParaRPr sz="2200">
              <a:latin typeface="Carlito"/>
              <a:cs typeface="Carlito"/>
            </a:endParaRPr>
          </a:p>
          <a:p>
            <a:pPr marL="551815" indent="-344170">
              <a:lnSpc>
                <a:spcPct val="100000"/>
              </a:lnSpc>
              <a:spcBef>
                <a:spcPts val="535"/>
              </a:spcBef>
              <a:buFont typeface="Arial"/>
              <a:buChar char="•"/>
              <a:tabLst>
                <a:tab pos="551815" algn="l"/>
                <a:tab pos="552450" algn="l"/>
              </a:tabLst>
            </a:pPr>
            <a:r>
              <a:rPr sz="2200" spc="-10" dirty="0">
                <a:latin typeface="Carlito"/>
                <a:cs typeface="Carlito"/>
              </a:rPr>
              <a:t>EDLI </a:t>
            </a:r>
            <a:r>
              <a:rPr sz="2200" spc="-5" dirty="0">
                <a:latin typeface="Carlito"/>
                <a:cs typeface="Carlito"/>
              </a:rPr>
              <a:t>/ </a:t>
            </a:r>
            <a:r>
              <a:rPr sz="2200" spc="-10" dirty="0">
                <a:latin typeface="Carlito"/>
                <a:cs typeface="Carlito"/>
              </a:rPr>
              <a:t>administration charges are </a:t>
            </a:r>
            <a:r>
              <a:rPr sz="2200" spc="-15" dirty="0">
                <a:latin typeface="Carlito"/>
                <a:cs typeface="Carlito"/>
              </a:rPr>
              <a:t>payable </a:t>
            </a:r>
            <a:r>
              <a:rPr sz="2200" spc="-10" dirty="0">
                <a:latin typeface="Carlito"/>
                <a:cs typeface="Carlito"/>
              </a:rPr>
              <a:t>by </a:t>
            </a:r>
            <a:r>
              <a:rPr sz="2200" spc="-5" dirty="0">
                <a:latin typeface="Carlito"/>
                <a:cs typeface="Carlito"/>
              </a:rPr>
              <a:t>the</a:t>
            </a:r>
            <a:r>
              <a:rPr sz="2200" spc="55" dirty="0">
                <a:latin typeface="Carlito"/>
                <a:cs typeface="Carlito"/>
              </a:rPr>
              <a:t> </a:t>
            </a:r>
            <a:r>
              <a:rPr sz="2200" spc="-10" dirty="0">
                <a:latin typeface="Carlito"/>
                <a:cs typeface="Carlito"/>
              </a:rPr>
              <a:t>employer</a:t>
            </a:r>
            <a:endParaRPr sz="2200">
              <a:latin typeface="Carlito"/>
              <a:cs typeface="Carlito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6553200" y="6229355"/>
            <a:ext cx="2286635" cy="628650"/>
            <a:chOff x="6553200" y="6229355"/>
            <a:chExt cx="2286635" cy="628650"/>
          </a:xfrm>
        </p:grpSpPr>
        <p:sp>
          <p:nvSpPr>
            <p:cNvPr id="4" name="object 4"/>
            <p:cNvSpPr/>
            <p:nvPr/>
          </p:nvSpPr>
          <p:spPr>
            <a:xfrm>
              <a:off x="6553200" y="6287731"/>
              <a:ext cx="641680" cy="570265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7239000" y="6248399"/>
              <a:ext cx="812800" cy="609597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8086597" y="6229355"/>
              <a:ext cx="752640" cy="564476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20</a:t>
            </a:fld>
            <a:endParaRPr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68553" y="201244"/>
            <a:ext cx="8117205" cy="45561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b="1" u="heavy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rlito"/>
                <a:cs typeface="Carlito"/>
                <a:hlinkClick r:id="rId2"/>
              </a:rPr>
              <a:t>The </a:t>
            </a:r>
            <a:r>
              <a:rPr sz="2200" b="1" u="heavy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rlito"/>
                <a:cs typeface="Carlito"/>
                <a:hlinkClick r:id="rId2"/>
              </a:rPr>
              <a:t>Employees Deposit-Linked Insurance </a:t>
            </a:r>
            <a:r>
              <a:rPr sz="2200" b="1" u="heavy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rlito"/>
                <a:cs typeface="Carlito"/>
                <a:hlinkClick r:id="rId2"/>
              </a:rPr>
              <a:t>Scheme </a:t>
            </a:r>
            <a:r>
              <a:rPr sz="2200" b="1" u="heavy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rlito"/>
                <a:cs typeface="Carlito"/>
                <a:hlinkClick r:id="rId2"/>
              </a:rPr>
              <a:t>1976</a:t>
            </a:r>
            <a:r>
              <a:rPr sz="2200" b="1" u="heavy" spc="7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rlito"/>
                <a:cs typeface="Carlito"/>
                <a:hlinkClick r:id="rId2"/>
              </a:rPr>
              <a:t> </a:t>
            </a:r>
            <a:r>
              <a:rPr sz="2200" b="1" u="heavy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rlito"/>
                <a:cs typeface="Carlito"/>
                <a:hlinkClick r:id="rId2"/>
              </a:rPr>
              <a:t>(EDLI)</a:t>
            </a:r>
            <a:endParaRPr sz="22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3250">
              <a:latin typeface="Carlito"/>
              <a:cs typeface="Carlito"/>
            </a:endParaRPr>
          </a:p>
          <a:p>
            <a:pPr marL="208279">
              <a:lnSpc>
                <a:spcPct val="100000"/>
              </a:lnSpc>
            </a:pPr>
            <a:r>
              <a:rPr sz="2200" b="1" spc="-5" dirty="0">
                <a:latin typeface="Carlito"/>
                <a:cs typeface="Carlito"/>
              </a:rPr>
              <a:t>Eligible</a:t>
            </a:r>
            <a:endParaRPr sz="2200">
              <a:latin typeface="Carlito"/>
              <a:cs typeface="Carlito"/>
            </a:endParaRPr>
          </a:p>
          <a:p>
            <a:pPr marL="551815" marR="5715" indent="-343535">
              <a:lnSpc>
                <a:spcPct val="100000"/>
              </a:lnSpc>
              <a:spcBef>
                <a:spcPts val="530"/>
              </a:spcBef>
              <a:buFont typeface="Arial"/>
              <a:buChar char="•"/>
              <a:tabLst>
                <a:tab pos="551815" algn="l"/>
                <a:tab pos="552450" algn="l"/>
              </a:tabLst>
            </a:pPr>
            <a:r>
              <a:rPr sz="2200" spc="-20" dirty="0">
                <a:latin typeface="Carlito"/>
                <a:cs typeface="Carlito"/>
              </a:rPr>
              <a:t>Person </a:t>
            </a:r>
            <a:r>
              <a:rPr sz="2200" spc="-5" dirty="0">
                <a:latin typeface="Carlito"/>
                <a:cs typeface="Carlito"/>
              </a:rPr>
              <a:t>who is </a:t>
            </a:r>
            <a:r>
              <a:rPr sz="2200" spc="-10" dirty="0">
                <a:latin typeface="Carlito"/>
                <a:cs typeface="Carlito"/>
              </a:rPr>
              <a:t>eligible </a:t>
            </a:r>
            <a:r>
              <a:rPr sz="2200" spc="-20" dirty="0">
                <a:latin typeface="Carlito"/>
                <a:cs typeface="Carlito"/>
              </a:rPr>
              <a:t>to </a:t>
            </a:r>
            <a:r>
              <a:rPr sz="2200" spc="-15" dirty="0">
                <a:latin typeface="Carlito"/>
                <a:cs typeface="Carlito"/>
              </a:rPr>
              <a:t>receive </a:t>
            </a:r>
            <a:r>
              <a:rPr sz="2200" dirty="0">
                <a:latin typeface="Carlito"/>
                <a:cs typeface="Carlito"/>
              </a:rPr>
              <a:t>PF </a:t>
            </a:r>
            <a:r>
              <a:rPr sz="2200" spc="-10" dirty="0">
                <a:latin typeface="Carlito"/>
                <a:cs typeface="Carlito"/>
              </a:rPr>
              <a:t>dues </a:t>
            </a:r>
            <a:r>
              <a:rPr sz="2200" dirty="0">
                <a:latin typeface="Carlito"/>
                <a:cs typeface="Carlito"/>
              </a:rPr>
              <a:t>of </a:t>
            </a:r>
            <a:r>
              <a:rPr sz="2200" spc="-5" dirty="0">
                <a:latin typeface="Carlito"/>
                <a:cs typeface="Carlito"/>
              </a:rPr>
              <a:t>deceased </a:t>
            </a:r>
            <a:r>
              <a:rPr sz="2200" dirty="0">
                <a:latin typeface="Carlito"/>
                <a:cs typeface="Carlito"/>
              </a:rPr>
              <a:t>member  </a:t>
            </a:r>
            <a:r>
              <a:rPr sz="2200" spc="-5" dirty="0">
                <a:latin typeface="Carlito"/>
                <a:cs typeface="Carlito"/>
              </a:rPr>
              <a:t>who </a:t>
            </a:r>
            <a:r>
              <a:rPr sz="2200" spc="-10" dirty="0">
                <a:latin typeface="Carlito"/>
                <a:cs typeface="Carlito"/>
              </a:rPr>
              <a:t>died </a:t>
            </a:r>
            <a:r>
              <a:rPr sz="2200" spc="-5" dirty="0">
                <a:latin typeface="Carlito"/>
                <a:cs typeface="Carlito"/>
              </a:rPr>
              <a:t>while in </a:t>
            </a:r>
            <a:r>
              <a:rPr sz="2200" dirty="0">
                <a:latin typeface="Carlito"/>
                <a:cs typeface="Carlito"/>
              </a:rPr>
              <a:t>service </a:t>
            </a:r>
            <a:r>
              <a:rPr sz="2200" spc="-5" dirty="0">
                <a:latin typeface="Carlito"/>
                <a:cs typeface="Carlito"/>
              </a:rPr>
              <a:t>is only </a:t>
            </a:r>
            <a:r>
              <a:rPr sz="2200" spc="-10" dirty="0">
                <a:latin typeface="Carlito"/>
                <a:cs typeface="Carlito"/>
              </a:rPr>
              <a:t>eligible </a:t>
            </a:r>
            <a:r>
              <a:rPr sz="2200" spc="-20" dirty="0">
                <a:latin typeface="Carlito"/>
                <a:cs typeface="Carlito"/>
              </a:rPr>
              <a:t>to </a:t>
            </a:r>
            <a:r>
              <a:rPr sz="2200" spc="-15" dirty="0">
                <a:latin typeface="Carlito"/>
                <a:cs typeface="Carlito"/>
              </a:rPr>
              <a:t>receive </a:t>
            </a:r>
            <a:r>
              <a:rPr sz="2200" spc="-10" dirty="0">
                <a:latin typeface="Carlito"/>
                <a:cs typeface="Carlito"/>
              </a:rPr>
              <a:t>EDLI</a:t>
            </a:r>
            <a:r>
              <a:rPr sz="2200" spc="130" dirty="0">
                <a:latin typeface="Carlito"/>
                <a:cs typeface="Carlito"/>
              </a:rPr>
              <a:t> </a:t>
            </a:r>
            <a:r>
              <a:rPr sz="2200" spc="-10" dirty="0">
                <a:latin typeface="Carlito"/>
                <a:cs typeface="Carlito"/>
              </a:rPr>
              <a:t>fund</a:t>
            </a:r>
            <a:endParaRPr sz="22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Font typeface="Arial"/>
              <a:buChar char="•"/>
            </a:pPr>
            <a:endParaRPr sz="3000">
              <a:latin typeface="Carlito"/>
              <a:cs typeface="Carlito"/>
            </a:endParaRPr>
          </a:p>
          <a:p>
            <a:pPr marL="208279">
              <a:lnSpc>
                <a:spcPct val="100000"/>
              </a:lnSpc>
            </a:pPr>
            <a:r>
              <a:rPr sz="2200" b="1" spc="-15" dirty="0">
                <a:latin typeface="Carlito"/>
                <a:cs typeface="Carlito"/>
              </a:rPr>
              <a:t>Exemption</a:t>
            </a:r>
            <a:endParaRPr sz="2200">
              <a:latin typeface="Carlito"/>
              <a:cs typeface="Carlito"/>
            </a:endParaRPr>
          </a:p>
          <a:p>
            <a:pPr marL="551815" marR="7620" indent="-343535" algn="just">
              <a:lnSpc>
                <a:spcPct val="100000"/>
              </a:lnSpc>
              <a:spcBef>
                <a:spcPts val="530"/>
              </a:spcBef>
              <a:buFont typeface="Arial"/>
              <a:buChar char="•"/>
              <a:tabLst>
                <a:tab pos="552450" algn="l"/>
              </a:tabLst>
            </a:pPr>
            <a:r>
              <a:rPr sz="2200" spc="-10" dirty="0">
                <a:latin typeface="Carlito"/>
                <a:cs typeface="Carlito"/>
              </a:rPr>
              <a:t>Employer </a:t>
            </a:r>
            <a:r>
              <a:rPr sz="2200" spc="-15" dirty="0">
                <a:latin typeface="Carlito"/>
                <a:cs typeface="Carlito"/>
              </a:rPr>
              <a:t>can </a:t>
            </a:r>
            <a:r>
              <a:rPr sz="2200" spc="-5" dirty="0">
                <a:latin typeface="Carlito"/>
                <a:cs typeface="Carlito"/>
              </a:rPr>
              <a:t>seek </a:t>
            </a:r>
            <a:r>
              <a:rPr sz="2200" spc="-15" dirty="0">
                <a:latin typeface="Carlito"/>
                <a:cs typeface="Carlito"/>
              </a:rPr>
              <a:t>exemption from </a:t>
            </a:r>
            <a:r>
              <a:rPr sz="2200" spc="-5" dirty="0">
                <a:latin typeface="Carlito"/>
                <a:cs typeface="Carlito"/>
              </a:rPr>
              <a:t>the </a:t>
            </a:r>
            <a:r>
              <a:rPr sz="2200" spc="-10" dirty="0">
                <a:latin typeface="Carlito"/>
                <a:cs typeface="Carlito"/>
              </a:rPr>
              <a:t>Scheme </a:t>
            </a:r>
            <a:r>
              <a:rPr sz="2200" spc="-5" dirty="0">
                <a:latin typeface="Carlito"/>
                <a:cs typeface="Carlito"/>
              </a:rPr>
              <a:t>if </a:t>
            </a:r>
            <a:r>
              <a:rPr sz="2200" spc="-10" dirty="0">
                <a:latin typeface="Carlito"/>
                <a:cs typeface="Carlito"/>
              </a:rPr>
              <a:t>similar </a:t>
            </a:r>
            <a:r>
              <a:rPr sz="2200" spc="-5" dirty="0">
                <a:latin typeface="Carlito"/>
                <a:cs typeface="Carlito"/>
              </a:rPr>
              <a:t>/ </a:t>
            </a:r>
            <a:r>
              <a:rPr sz="2200" spc="-15" dirty="0">
                <a:latin typeface="Carlito"/>
                <a:cs typeface="Carlito"/>
              </a:rPr>
              <a:t>better  </a:t>
            </a:r>
            <a:r>
              <a:rPr sz="2200" spc="-10" dirty="0">
                <a:latin typeface="Carlito"/>
                <a:cs typeface="Carlito"/>
              </a:rPr>
              <a:t>benefits are provided </a:t>
            </a:r>
            <a:r>
              <a:rPr sz="2200" spc="-5" dirty="0">
                <a:latin typeface="Carlito"/>
                <a:cs typeface="Carlito"/>
              </a:rPr>
              <a:t>other than the Scheme with the </a:t>
            </a:r>
            <a:r>
              <a:rPr sz="2200" spc="-10" dirty="0">
                <a:latin typeface="Carlito"/>
                <a:cs typeface="Carlito"/>
              </a:rPr>
              <a:t>consent </a:t>
            </a:r>
            <a:r>
              <a:rPr sz="2200" dirty="0">
                <a:latin typeface="Carlito"/>
                <a:cs typeface="Carlito"/>
              </a:rPr>
              <a:t>of  </a:t>
            </a:r>
            <a:r>
              <a:rPr sz="2200" spc="-5" dirty="0">
                <a:latin typeface="Carlito"/>
                <a:cs typeface="Carlito"/>
              </a:rPr>
              <a:t>majority </a:t>
            </a:r>
            <a:r>
              <a:rPr sz="2200" dirty="0">
                <a:latin typeface="Carlito"/>
                <a:cs typeface="Carlito"/>
              </a:rPr>
              <a:t>of</a:t>
            </a:r>
            <a:r>
              <a:rPr sz="2200" spc="-15" dirty="0">
                <a:latin typeface="Carlito"/>
                <a:cs typeface="Carlito"/>
              </a:rPr>
              <a:t> </a:t>
            </a:r>
            <a:r>
              <a:rPr sz="2200" spc="-10" dirty="0">
                <a:latin typeface="Carlito"/>
                <a:cs typeface="Carlito"/>
              </a:rPr>
              <a:t>employees</a:t>
            </a:r>
            <a:endParaRPr sz="2200">
              <a:latin typeface="Carlito"/>
              <a:cs typeface="Carlito"/>
            </a:endParaRPr>
          </a:p>
          <a:p>
            <a:pPr marL="551815" algn="just">
              <a:lnSpc>
                <a:spcPct val="100000"/>
              </a:lnSpc>
              <a:spcBef>
                <a:spcPts val="530"/>
              </a:spcBef>
            </a:pPr>
            <a:r>
              <a:rPr sz="2200" spc="-10" dirty="0">
                <a:latin typeface="Carlito"/>
                <a:cs typeface="Carlito"/>
              </a:rPr>
              <a:t>(Ex: </a:t>
            </a:r>
            <a:r>
              <a:rPr sz="2200" spc="-5" dirty="0">
                <a:latin typeface="Carlito"/>
                <a:cs typeface="Carlito"/>
              </a:rPr>
              <a:t>IJM </a:t>
            </a:r>
            <a:r>
              <a:rPr sz="2200" spc="-10" dirty="0">
                <a:latin typeface="Carlito"/>
                <a:cs typeface="Carlito"/>
              </a:rPr>
              <a:t>opted </a:t>
            </a:r>
            <a:r>
              <a:rPr sz="2200" spc="-5" dirty="0">
                <a:latin typeface="Carlito"/>
                <a:cs typeface="Carlito"/>
              </a:rPr>
              <a:t>LIC as it is giving </a:t>
            </a:r>
            <a:r>
              <a:rPr sz="2200" spc="-10" dirty="0">
                <a:latin typeface="Carlito"/>
                <a:cs typeface="Carlito"/>
              </a:rPr>
              <a:t>death </a:t>
            </a:r>
            <a:r>
              <a:rPr sz="2200" spc="-20" dirty="0">
                <a:latin typeface="Carlito"/>
                <a:cs typeface="Carlito"/>
              </a:rPr>
              <a:t>coverage </a:t>
            </a:r>
            <a:r>
              <a:rPr sz="2200" spc="5" dirty="0">
                <a:latin typeface="Carlito"/>
                <a:cs typeface="Carlito"/>
              </a:rPr>
              <a:t>of </a:t>
            </a:r>
            <a:r>
              <a:rPr sz="2200" spc="-5" dirty="0">
                <a:latin typeface="Carlito"/>
                <a:cs typeface="Carlito"/>
              </a:rPr>
              <a:t>Rs.</a:t>
            </a:r>
            <a:r>
              <a:rPr sz="2200" spc="155" dirty="0">
                <a:latin typeface="Carlito"/>
                <a:cs typeface="Carlito"/>
              </a:rPr>
              <a:t> </a:t>
            </a:r>
            <a:r>
              <a:rPr sz="2200" spc="-5" dirty="0">
                <a:latin typeface="Carlito"/>
                <a:cs typeface="Carlito"/>
              </a:rPr>
              <a:t>1,60,000/-</a:t>
            </a:r>
            <a:endParaRPr sz="2200">
              <a:latin typeface="Carlito"/>
              <a:cs typeface="Carlito"/>
            </a:endParaRPr>
          </a:p>
          <a:p>
            <a:pPr marL="551815" algn="just">
              <a:lnSpc>
                <a:spcPct val="100000"/>
              </a:lnSpc>
            </a:pPr>
            <a:r>
              <a:rPr sz="2200" spc="-10" dirty="0">
                <a:latin typeface="Carlito"/>
                <a:cs typeface="Carlito"/>
              </a:rPr>
              <a:t>under EDLI instead </a:t>
            </a:r>
            <a:r>
              <a:rPr sz="2200" dirty="0">
                <a:latin typeface="Carlito"/>
                <a:cs typeface="Carlito"/>
              </a:rPr>
              <a:t>of </a:t>
            </a:r>
            <a:r>
              <a:rPr sz="2200" spc="-5" dirty="0">
                <a:latin typeface="Carlito"/>
                <a:cs typeface="Carlito"/>
              </a:rPr>
              <a:t>Rs. 60,000/- </a:t>
            </a:r>
            <a:r>
              <a:rPr sz="2200" spc="-10" dirty="0">
                <a:latin typeface="Carlito"/>
                <a:cs typeface="Carlito"/>
              </a:rPr>
              <a:t>given by</a:t>
            </a:r>
            <a:r>
              <a:rPr sz="2200" spc="55" dirty="0">
                <a:latin typeface="Carlito"/>
                <a:cs typeface="Carlito"/>
              </a:rPr>
              <a:t> </a:t>
            </a:r>
            <a:r>
              <a:rPr sz="2200" spc="-15" dirty="0">
                <a:latin typeface="Carlito"/>
                <a:cs typeface="Carlito"/>
              </a:rPr>
              <a:t>EPFO)</a:t>
            </a:r>
            <a:endParaRPr sz="2200">
              <a:latin typeface="Carlito"/>
              <a:cs typeface="Carlito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6553200" y="6229355"/>
            <a:ext cx="2286635" cy="628650"/>
            <a:chOff x="6553200" y="6229355"/>
            <a:chExt cx="2286635" cy="628650"/>
          </a:xfrm>
        </p:grpSpPr>
        <p:sp>
          <p:nvSpPr>
            <p:cNvPr id="4" name="object 4"/>
            <p:cNvSpPr/>
            <p:nvPr/>
          </p:nvSpPr>
          <p:spPr>
            <a:xfrm>
              <a:off x="6553200" y="6287731"/>
              <a:ext cx="641680" cy="570265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7239000" y="6248399"/>
              <a:ext cx="812800" cy="609597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8086597" y="6229355"/>
              <a:ext cx="752640" cy="564476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21</a:t>
            </a:fld>
            <a:endParaRPr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749802" y="260096"/>
            <a:ext cx="1494155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b="1" spc="-10" dirty="0">
                <a:latin typeface="Carlito"/>
                <a:cs typeface="Carlito"/>
              </a:rPr>
              <a:t>List </a:t>
            </a:r>
            <a:r>
              <a:rPr sz="2200" b="1" spc="-5" dirty="0">
                <a:latin typeface="Carlito"/>
                <a:cs typeface="Carlito"/>
              </a:rPr>
              <a:t>of</a:t>
            </a:r>
            <a:r>
              <a:rPr sz="2200" b="1" spc="-65" dirty="0">
                <a:latin typeface="Carlito"/>
                <a:cs typeface="Carlito"/>
              </a:rPr>
              <a:t> </a:t>
            </a:r>
            <a:r>
              <a:rPr sz="2200" b="1" spc="-10" dirty="0">
                <a:latin typeface="Carlito"/>
                <a:cs typeface="Carlito"/>
              </a:rPr>
              <a:t>Forms</a:t>
            </a:r>
            <a:endParaRPr sz="2200">
              <a:latin typeface="Carlito"/>
              <a:cs typeface="Carlito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22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3577590" y="2978023"/>
            <a:ext cx="2296160" cy="5435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3400" b="1" spc="-10" dirty="0">
                <a:latin typeface="Carlito"/>
                <a:cs typeface="Carlito"/>
              </a:rPr>
              <a:t>List </a:t>
            </a:r>
            <a:r>
              <a:rPr sz="3400" b="1" spc="-5" dirty="0">
                <a:latin typeface="Carlito"/>
                <a:cs typeface="Carlito"/>
              </a:rPr>
              <a:t>of</a:t>
            </a:r>
            <a:r>
              <a:rPr sz="3400" b="1" spc="-100" dirty="0">
                <a:latin typeface="Carlito"/>
                <a:cs typeface="Carlito"/>
              </a:rPr>
              <a:t> </a:t>
            </a:r>
            <a:r>
              <a:rPr sz="3400" b="1" spc="-10" dirty="0">
                <a:latin typeface="Carlito"/>
                <a:cs typeface="Carlito"/>
              </a:rPr>
              <a:t>Forms</a:t>
            </a:r>
            <a:endParaRPr sz="34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673602" y="260096"/>
            <a:ext cx="1494155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spc="-10" dirty="0"/>
              <a:t>List </a:t>
            </a:r>
            <a:r>
              <a:rPr sz="2200" spc="-5" dirty="0"/>
              <a:t>of</a:t>
            </a:r>
            <a:r>
              <a:rPr sz="2200" spc="-65" dirty="0"/>
              <a:t> </a:t>
            </a:r>
            <a:r>
              <a:rPr sz="2200" spc="-10" dirty="0"/>
              <a:t>Forms</a:t>
            </a:r>
            <a:endParaRPr sz="2200"/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23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459740" y="854709"/>
            <a:ext cx="486600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spc="-5" dirty="0">
                <a:latin typeface="Carlito"/>
                <a:cs typeface="Carlito"/>
              </a:rPr>
              <a:t>Forms For Claiming Benefits </a:t>
            </a:r>
            <a:r>
              <a:rPr sz="2000" b="1" dirty="0">
                <a:latin typeface="Carlito"/>
                <a:cs typeface="Carlito"/>
              </a:rPr>
              <a:t>Under </a:t>
            </a:r>
            <a:r>
              <a:rPr sz="2000" b="1" spc="-5" dirty="0">
                <a:latin typeface="Carlito"/>
                <a:cs typeface="Carlito"/>
              </a:rPr>
              <a:t>PF</a:t>
            </a:r>
            <a:r>
              <a:rPr sz="2000" b="1" spc="-90" dirty="0">
                <a:latin typeface="Carlito"/>
                <a:cs typeface="Carlito"/>
              </a:rPr>
              <a:t> </a:t>
            </a:r>
            <a:r>
              <a:rPr sz="2000" b="1" spc="-5" dirty="0">
                <a:latin typeface="Carlito"/>
                <a:cs typeface="Carlito"/>
              </a:rPr>
              <a:t>Scheme</a:t>
            </a:r>
            <a:endParaRPr sz="2000">
              <a:latin typeface="Carlito"/>
              <a:cs typeface="Carlito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450850" y="1517650"/>
          <a:ext cx="8382000" cy="502919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95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086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36651"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1180"/>
                        </a:spcBef>
                      </a:pPr>
                      <a:r>
                        <a:rPr sz="2000" b="1" spc="-5" dirty="0">
                          <a:latin typeface="Carlito"/>
                          <a:cs typeface="Carlito"/>
                        </a:rPr>
                        <a:t>Form</a:t>
                      </a:r>
                      <a:endParaRPr sz="2000">
                        <a:latin typeface="Carlito"/>
                        <a:cs typeface="Carlito"/>
                      </a:endParaRPr>
                    </a:p>
                  </a:txBody>
                  <a:tcPr marL="0" marR="0" marT="149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80"/>
                        </a:spcBef>
                      </a:pPr>
                      <a:r>
                        <a:rPr sz="2000" b="1" spc="-5" dirty="0">
                          <a:latin typeface="Carlito"/>
                          <a:cs typeface="Carlito"/>
                        </a:rPr>
                        <a:t>Purpose</a:t>
                      </a:r>
                      <a:endParaRPr sz="2000">
                        <a:latin typeface="Carlito"/>
                        <a:cs typeface="Carlito"/>
                      </a:endParaRPr>
                    </a:p>
                  </a:txBody>
                  <a:tcPr marL="0" marR="0" marT="149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98041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645"/>
                        </a:spcBef>
                      </a:pPr>
                      <a:r>
                        <a:rPr sz="2000" dirty="0">
                          <a:latin typeface="Carlito"/>
                          <a:cs typeface="Carlito"/>
                        </a:rPr>
                        <a:t>13</a:t>
                      </a:r>
                      <a:endParaRPr sz="2000">
                        <a:latin typeface="Carlito"/>
                        <a:cs typeface="Carlito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sz="2000" spc="-10" dirty="0">
                          <a:latin typeface="Carlito"/>
                          <a:cs typeface="Carlito"/>
                        </a:rPr>
                        <a:t>(revised)</a:t>
                      </a:r>
                      <a:endParaRPr sz="2000">
                        <a:latin typeface="Carlito"/>
                        <a:cs typeface="Carlito"/>
                      </a:endParaRPr>
                    </a:p>
                  </a:txBody>
                  <a:tcPr marL="0" marR="0" marT="2089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ACACA"/>
                    </a:solidFill>
                  </a:tcPr>
                </a:tc>
                <a:tc>
                  <a:txBody>
                    <a:bodyPr/>
                    <a:lstStyle/>
                    <a:p>
                      <a:pPr marL="68580" marR="60960">
                        <a:lnSpc>
                          <a:spcPct val="114999"/>
                        </a:lnSpc>
                        <a:spcBef>
                          <a:spcPts val="1285"/>
                        </a:spcBef>
                      </a:pPr>
                      <a:r>
                        <a:rPr sz="2000" spc="-10" dirty="0">
                          <a:latin typeface="Carlito"/>
                          <a:cs typeface="Carlito"/>
                        </a:rPr>
                        <a:t>For transferring </a:t>
                      </a:r>
                      <a:r>
                        <a:rPr sz="2000" dirty="0">
                          <a:latin typeface="Carlito"/>
                          <a:cs typeface="Carlito"/>
                        </a:rPr>
                        <a:t>the </a:t>
                      </a:r>
                      <a:r>
                        <a:rPr sz="2000" spc="-5" dirty="0">
                          <a:latin typeface="Carlito"/>
                          <a:cs typeface="Carlito"/>
                        </a:rPr>
                        <a:t>PF </a:t>
                      </a:r>
                      <a:r>
                        <a:rPr sz="2000" spc="-15" dirty="0">
                          <a:latin typeface="Carlito"/>
                          <a:cs typeface="Carlito"/>
                        </a:rPr>
                        <a:t>A/c </a:t>
                      </a:r>
                      <a:r>
                        <a:rPr sz="2000" spc="-5" dirty="0">
                          <a:latin typeface="Carlito"/>
                          <a:cs typeface="Carlito"/>
                        </a:rPr>
                        <a:t>of </a:t>
                      </a:r>
                      <a:r>
                        <a:rPr sz="2000" dirty="0">
                          <a:latin typeface="Carlito"/>
                          <a:cs typeface="Carlito"/>
                        </a:rPr>
                        <a:t>a member </a:t>
                      </a:r>
                      <a:r>
                        <a:rPr sz="2000" spc="-15" dirty="0">
                          <a:latin typeface="Carlito"/>
                          <a:cs typeface="Carlito"/>
                        </a:rPr>
                        <a:t>from </a:t>
                      </a:r>
                      <a:r>
                        <a:rPr sz="2000" spc="-5" dirty="0">
                          <a:latin typeface="Carlito"/>
                          <a:cs typeface="Carlito"/>
                        </a:rPr>
                        <a:t>one </a:t>
                      </a:r>
                      <a:r>
                        <a:rPr sz="2000" spc="-10" dirty="0">
                          <a:latin typeface="Carlito"/>
                          <a:cs typeface="Carlito"/>
                        </a:rPr>
                        <a:t>establishment </a:t>
                      </a:r>
                      <a:r>
                        <a:rPr sz="2000" spc="-25" dirty="0">
                          <a:latin typeface="Carlito"/>
                          <a:cs typeface="Carlito"/>
                        </a:rPr>
                        <a:t>to  </a:t>
                      </a:r>
                      <a:r>
                        <a:rPr sz="2000" dirty="0">
                          <a:latin typeface="Carlito"/>
                          <a:cs typeface="Carlito"/>
                        </a:rPr>
                        <a:t>another </a:t>
                      </a:r>
                      <a:r>
                        <a:rPr sz="2000" spc="-10" dirty="0">
                          <a:latin typeface="Carlito"/>
                          <a:cs typeface="Carlito"/>
                        </a:rPr>
                        <a:t>establishment </a:t>
                      </a:r>
                      <a:r>
                        <a:rPr sz="2000" spc="-15" dirty="0">
                          <a:latin typeface="Carlito"/>
                          <a:cs typeface="Carlito"/>
                        </a:rPr>
                        <a:t>covered </a:t>
                      </a:r>
                      <a:r>
                        <a:rPr sz="2000" spc="-5" dirty="0">
                          <a:latin typeface="Carlito"/>
                          <a:cs typeface="Carlito"/>
                        </a:rPr>
                        <a:t>under </a:t>
                      </a:r>
                      <a:r>
                        <a:rPr sz="2000" dirty="0">
                          <a:latin typeface="Carlito"/>
                          <a:cs typeface="Carlito"/>
                        </a:rPr>
                        <a:t>the Act /</a:t>
                      </a:r>
                      <a:r>
                        <a:rPr sz="2000" spc="30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2000" spc="-5" dirty="0">
                          <a:latin typeface="Carlito"/>
                          <a:cs typeface="Carlito"/>
                        </a:rPr>
                        <a:t>Scheme</a:t>
                      </a:r>
                      <a:endParaRPr sz="2000">
                        <a:latin typeface="Carlito"/>
                        <a:cs typeface="Carlito"/>
                      </a:endParaRPr>
                    </a:p>
                  </a:txBody>
                  <a:tcPr marL="0" marR="0" marT="1631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ACAC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2155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585"/>
                        </a:spcBef>
                      </a:pPr>
                      <a:r>
                        <a:rPr sz="2000" dirty="0">
                          <a:latin typeface="Carlito"/>
                          <a:cs typeface="Carlito"/>
                        </a:rPr>
                        <a:t>14</a:t>
                      </a:r>
                      <a:endParaRPr sz="2000">
                        <a:latin typeface="Carlito"/>
                        <a:cs typeface="Carlito"/>
                      </a:endParaRPr>
                    </a:p>
                  </a:txBody>
                  <a:tcPr marL="0" marR="0" marT="2012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1585"/>
                        </a:spcBef>
                      </a:pPr>
                      <a:r>
                        <a:rPr sz="2000" spc="-5" dirty="0">
                          <a:latin typeface="Carlito"/>
                          <a:cs typeface="Carlito"/>
                        </a:rPr>
                        <a:t>Application </a:t>
                      </a:r>
                      <a:r>
                        <a:rPr sz="2000" spc="-15" dirty="0">
                          <a:latin typeface="Carlito"/>
                          <a:cs typeface="Carlito"/>
                        </a:rPr>
                        <a:t>for </a:t>
                      </a:r>
                      <a:r>
                        <a:rPr sz="2000" spc="-5" dirty="0">
                          <a:latin typeface="Carlito"/>
                          <a:cs typeface="Carlito"/>
                        </a:rPr>
                        <a:t>financing </a:t>
                      </a:r>
                      <a:r>
                        <a:rPr sz="2000" dirty="0">
                          <a:latin typeface="Carlito"/>
                          <a:cs typeface="Carlito"/>
                        </a:rPr>
                        <a:t>a </a:t>
                      </a:r>
                      <a:r>
                        <a:rPr sz="2000" spc="-15" dirty="0">
                          <a:latin typeface="Carlito"/>
                          <a:cs typeface="Carlito"/>
                        </a:rPr>
                        <a:t>life </a:t>
                      </a:r>
                      <a:r>
                        <a:rPr sz="2000" spc="-5" dirty="0">
                          <a:latin typeface="Carlito"/>
                          <a:cs typeface="Carlito"/>
                        </a:rPr>
                        <a:t>insurance policy out of PF</a:t>
                      </a:r>
                      <a:r>
                        <a:rPr sz="2000" spc="30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2000" spc="-10" dirty="0">
                          <a:latin typeface="Carlito"/>
                          <a:cs typeface="Carlito"/>
                        </a:rPr>
                        <a:t>A/c</a:t>
                      </a:r>
                      <a:endParaRPr sz="2000">
                        <a:latin typeface="Carlito"/>
                        <a:cs typeface="Carlito"/>
                      </a:endParaRPr>
                    </a:p>
                  </a:txBody>
                  <a:tcPr marL="0" marR="0" marT="2012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32154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585"/>
                        </a:spcBef>
                      </a:pPr>
                      <a:r>
                        <a:rPr sz="2000" dirty="0">
                          <a:latin typeface="Carlito"/>
                          <a:cs typeface="Carlito"/>
                        </a:rPr>
                        <a:t>19</a:t>
                      </a:r>
                      <a:endParaRPr sz="2000">
                        <a:latin typeface="Carlito"/>
                        <a:cs typeface="Carlito"/>
                      </a:endParaRPr>
                    </a:p>
                  </a:txBody>
                  <a:tcPr marL="0" marR="0" marT="2012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ACACA"/>
                    </a:solidFill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2000" spc="-95" dirty="0">
                          <a:latin typeface="Carlito"/>
                          <a:cs typeface="Carlito"/>
                        </a:rPr>
                        <a:t>To</a:t>
                      </a:r>
                      <a:r>
                        <a:rPr sz="2000" spc="155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2000" dirty="0">
                          <a:latin typeface="Carlito"/>
                          <a:cs typeface="Carlito"/>
                        </a:rPr>
                        <a:t>be</a:t>
                      </a:r>
                      <a:r>
                        <a:rPr sz="2000" spc="160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2000" spc="-10" dirty="0">
                          <a:latin typeface="Carlito"/>
                          <a:cs typeface="Carlito"/>
                        </a:rPr>
                        <a:t>submitted</a:t>
                      </a:r>
                      <a:r>
                        <a:rPr sz="2000" spc="165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2000" spc="-15" dirty="0">
                          <a:latin typeface="Carlito"/>
                          <a:cs typeface="Carlito"/>
                        </a:rPr>
                        <a:t>by</a:t>
                      </a:r>
                      <a:r>
                        <a:rPr sz="2000" spc="155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2000" dirty="0">
                          <a:latin typeface="Carlito"/>
                          <a:cs typeface="Carlito"/>
                        </a:rPr>
                        <a:t>a</a:t>
                      </a:r>
                      <a:r>
                        <a:rPr sz="2000" spc="160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2000" dirty="0">
                          <a:latin typeface="Carlito"/>
                          <a:cs typeface="Carlito"/>
                        </a:rPr>
                        <a:t>member</a:t>
                      </a:r>
                      <a:r>
                        <a:rPr sz="2000" spc="150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2000" spc="-15" dirty="0">
                          <a:latin typeface="Carlito"/>
                          <a:cs typeface="Carlito"/>
                        </a:rPr>
                        <a:t>to</a:t>
                      </a:r>
                      <a:r>
                        <a:rPr sz="2000" spc="165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2000" spc="-10" dirty="0">
                          <a:latin typeface="Carlito"/>
                          <a:cs typeface="Carlito"/>
                        </a:rPr>
                        <a:t>withdraw</a:t>
                      </a:r>
                      <a:r>
                        <a:rPr sz="2000" spc="155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2000" spc="-5" dirty="0">
                          <a:latin typeface="Carlito"/>
                          <a:cs typeface="Carlito"/>
                        </a:rPr>
                        <a:t>his</a:t>
                      </a:r>
                      <a:r>
                        <a:rPr sz="2000" spc="160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2000" spc="-5" dirty="0">
                          <a:latin typeface="Carlito"/>
                          <a:cs typeface="Carlito"/>
                        </a:rPr>
                        <a:t>PF</a:t>
                      </a:r>
                      <a:r>
                        <a:rPr sz="2000" spc="165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2000" spc="-5" dirty="0">
                          <a:latin typeface="Carlito"/>
                          <a:cs typeface="Carlito"/>
                        </a:rPr>
                        <a:t>dues</a:t>
                      </a:r>
                      <a:r>
                        <a:rPr sz="2000" spc="160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2000" spc="-5" dirty="0">
                          <a:latin typeface="Carlito"/>
                          <a:cs typeface="Carlito"/>
                        </a:rPr>
                        <a:t>on</a:t>
                      </a:r>
                      <a:r>
                        <a:rPr sz="2000" spc="155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2000" spc="-10" dirty="0">
                          <a:latin typeface="Carlito"/>
                          <a:cs typeface="Carlito"/>
                        </a:rPr>
                        <a:t>leaving</a:t>
                      </a:r>
                      <a:endParaRPr sz="2000">
                        <a:latin typeface="Carlito"/>
                        <a:cs typeface="Carlito"/>
                      </a:endParaRPr>
                    </a:p>
                    <a:p>
                      <a:pPr marL="68580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sz="2000" dirty="0">
                          <a:latin typeface="Carlito"/>
                          <a:cs typeface="Carlito"/>
                        </a:rPr>
                        <a:t>service / </a:t>
                      </a:r>
                      <a:r>
                        <a:rPr sz="2000" spc="-10" dirty="0">
                          <a:latin typeface="Carlito"/>
                          <a:cs typeface="Carlito"/>
                        </a:rPr>
                        <a:t>retirement </a:t>
                      </a:r>
                      <a:r>
                        <a:rPr sz="2000" dirty="0">
                          <a:latin typeface="Carlito"/>
                          <a:cs typeface="Carlito"/>
                        </a:rPr>
                        <a:t>/</a:t>
                      </a:r>
                      <a:r>
                        <a:rPr sz="2000" spc="30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2000" spc="-5" dirty="0">
                          <a:latin typeface="Carlito"/>
                          <a:cs typeface="Carlito"/>
                        </a:rPr>
                        <a:t>termination</a:t>
                      </a:r>
                      <a:endParaRPr sz="2000">
                        <a:latin typeface="Carlito"/>
                        <a:cs typeface="Carlito"/>
                      </a:endParaRPr>
                    </a:p>
                  </a:txBody>
                  <a:tcPr marL="0" marR="0" marT="2603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ACAC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9809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260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2000" dirty="0">
                          <a:latin typeface="Carlito"/>
                          <a:cs typeface="Carlito"/>
                        </a:rPr>
                        <a:t>20</a:t>
                      </a:r>
                      <a:endParaRPr sz="2000">
                        <a:latin typeface="Carlito"/>
                        <a:cs typeface="Carlito"/>
                      </a:endParaRPr>
                    </a:p>
                  </a:txBody>
                  <a:tcPr marL="0" marR="0" marT="44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68580" marR="60960">
                        <a:lnSpc>
                          <a:spcPct val="114999"/>
                        </a:lnSpc>
                        <a:spcBef>
                          <a:spcPts val="1285"/>
                        </a:spcBef>
                      </a:pPr>
                      <a:r>
                        <a:rPr sz="2000" spc="-5" dirty="0">
                          <a:latin typeface="Carlito"/>
                          <a:cs typeface="Carlito"/>
                        </a:rPr>
                        <a:t>In the </a:t>
                      </a:r>
                      <a:r>
                        <a:rPr sz="2000" spc="-15" dirty="0">
                          <a:latin typeface="Carlito"/>
                          <a:cs typeface="Carlito"/>
                        </a:rPr>
                        <a:t>event </a:t>
                      </a:r>
                      <a:r>
                        <a:rPr sz="2000" spc="-5" dirty="0">
                          <a:latin typeface="Carlito"/>
                          <a:cs typeface="Carlito"/>
                        </a:rPr>
                        <a:t>of </a:t>
                      </a:r>
                      <a:r>
                        <a:rPr sz="2000" spc="-10" dirty="0">
                          <a:latin typeface="Carlito"/>
                          <a:cs typeface="Carlito"/>
                        </a:rPr>
                        <a:t>death </a:t>
                      </a:r>
                      <a:r>
                        <a:rPr sz="2000" spc="-5" dirty="0">
                          <a:latin typeface="Carlito"/>
                          <a:cs typeface="Carlito"/>
                        </a:rPr>
                        <a:t>of </a:t>
                      </a:r>
                      <a:r>
                        <a:rPr sz="2000" spc="-30" dirty="0">
                          <a:latin typeface="Carlito"/>
                          <a:cs typeface="Carlito"/>
                        </a:rPr>
                        <a:t>member, </a:t>
                      </a:r>
                      <a:r>
                        <a:rPr sz="2000" dirty="0">
                          <a:latin typeface="Carlito"/>
                          <a:cs typeface="Carlito"/>
                        </a:rPr>
                        <a:t>this </a:t>
                      </a:r>
                      <a:r>
                        <a:rPr sz="2000" spc="-15" dirty="0">
                          <a:latin typeface="Carlito"/>
                          <a:cs typeface="Carlito"/>
                        </a:rPr>
                        <a:t>form </a:t>
                      </a:r>
                      <a:r>
                        <a:rPr sz="2000" spc="-5" dirty="0">
                          <a:latin typeface="Carlito"/>
                          <a:cs typeface="Carlito"/>
                        </a:rPr>
                        <a:t>is </a:t>
                      </a:r>
                      <a:r>
                        <a:rPr sz="2000" spc="-15" dirty="0">
                          <a:latin typeface="Carlito"/>
                          <a:cs typeface="Carlito"/>
                        </a:rPr>
                        <a:t>to </a:t>
                      </a:r>
                      <a:r>
                        <a:rPr sz="2000" dirty="0">
                          <a:latin typeface="Carlito"/>
                          <a:cs typeface="Carlito"/>
                        </a:rPr>
                        <a:t>be </a:t>
                      </a:r>
                      <a:r>
                        <a:rPr sz="2000" spc="-5" dirty="0">
                          <a:latin typeface="Carlito"/>
                          <a:cs typeface="Carlito"/>
                        </a:rPr>
                        <a:t>used by </a:t>
                      </a:r>
                      <a:r>
                        <a:rPr sz="2000" dirty="0">
                          <a:latin typeface="Carlito"/>
                          <a:cs typeface="Carlito"/>
                        </a:rPr>
                        <a:t>a  </a:t>
                      </a:r>
                      <a:r>
                        <a:rPr sz="2000" spc="-5" dirty="0">
                          <a:latin typeface="Carlito"/>
                          <a:cs typeface="Carlito"/>
                        </a:rPr>
                        <a:t>nominee </a:t>
                      </a:r>
                      <a:r>
                        <a:rPr sz="2000" dirty="0">
                          <a:latin typeface="Carlito"/>
                          <a:cs typeface="Carlito"/>
                        </a:rPr>
                        <a:t>/ </a:t>
                      </a:r>
                      <a:r>
                        <a:rPr sz="2000" spc="-10" dirty="0">
                          <a:latin typeface="Carlito"/>
                          <a:cs typeface="Carlito"/>
                        </a:rPr>
                        <a:t>family </a:t>
                      </a:r>
                      <a:r>
                        <a:rPr sz="2000" dirty="0">
                          <a:latin typeface="Carlito"/>
                          <a:cs typeface="Carlito"/>
                        </a:rPr>
                        <a:t>member </a:t>
                      </a:r>
                      <a:r>
                        <a:rPr sz="2000" spc="-15" dirty="0">
                          <a:latin typeface="Carlito"/>
                          <a:cs typeface="Carlito"/>
                        </a:rPr>
                        <a:t>to </a:t>
                      </a:r>
                      <a:r>
                        <a:rPr sz="2000" dirty="0">
                          <a:latin typeface="Carlito"/>
                          <a:cs typeface="Carlito"/>
                        </a:rPr>
                        <a:t>claim the </a:t>
                      </a:r>
                      <a:r>
                        <a:rPr sz="2000" spc="-5" dirty="0">
                          <a:latin typeface="Carlito"/>
                          <a:cs typeface="Carlito"/>
                        </a:rPr>
                        <a:t>member's PF</a:t>
                      </a:r>
                      <a:r>
                        <a:rPr sz="2000" spc="80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2000" spc="-5" dirty="0">
                          <a:latin typeface="Carlito"/>
                          <a:cs typeface="Carlito"/>
                        </a:rPr>
                        <a:t>accumulation</a:t>
                      </a:r>
                      <a:endParaRPr sz="2000">
                        <a:latin typeface="Carlito"/>
                        <a:cs typeface="Carlito"/>
                      </a:endParaRPr>
                    </a:p>
                  </a:txBody>
                  <a:tcPr marL="0" marR="0" marT="1631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32104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585"/>
                        </a:spcBef>
                      </a:pPr>
                      <a:r>
                        <a:rPr sz="2000" dirty="0">
                          <a:latin typeface="Carlito"/>
                          <a:cs typeface="Carlito"/>
                        </a:rPr>
                        <a:t>31</a:t>
                      </a:r>
                      <a:endParaRPr sz="2000">
                        <a:latin typeface="Carlito"/>
                        <a:cs typeface="Carlito"/>
                      </a:endParaRPr>
                    </a:p>
                  </a:txBody>
                  <a:tcPr marL="0" marR="0" marT="2012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ACACA"/>
                    </a:solidFill>
                  </a:tcPr>
                </a:tc>
                <a:tc>
                  <a:txBody>
                    <a:bodyPr/>
                    <a:lstStyle/>
                    <a:p>
                      <a:pPr marL="68580" marR="57150">
                        <a:lnSpc>
                          <a:spcPts val="2760"/>
                        </a:lnSpc>
                      </a:pPr>
                      <a:r>
                        <a:rPr sz="2000" spc="-95" dirty="0">
                          <a:latin typeface="Carlito"/>
                          <a:cs typeface="Carlito"/>
                        </a:rPr>
                        <a:t>To</a:t>
                      </a:r>
                      <a:r>
                        <a:rPr sz="2000" spc="260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2000" dirty="0">
                          <a:latin typeface="Carlito"/>
                          <a:cs typeface="Carlito"/>
                        </a:rPr>
                        <a:t>be </a:t>
                      </a:r>
                      <a:r>
                        <a:rPr sz="2000" spc="-5" dirty="0">
                          <a:latin typeface="Carlito"/>
                          <a:cs typeface="Carlito"/>
                        </a:rPr>
                        <a:t>used </a:t>
                      </a:r>
                      <a:r>
                        <a:rPr sz="2000" spc="-15" dirty="0">
                          <a:latin typeface="Carlito"/>
                          <a:cs typeface="Carlito"/>
                        </a:rPr>
                        <a:t>by </a:t>
                      </a:r>
                      <a:r>
                        <a:rPr sz="2000" spc="-5" dirty="0">
                          <a:latin typeface="Carlito"/>
                          <a:cs typeface="Carlito"/>
                        </a:rPr>
                        <a:t>PF </a:t>
                      </a:r>
                      <a:r>
                        <a:rPr sz="2000" spc="-10" dirty="0">
                          <a:latin typeface="Carlito"/>
                          <a:cs typeface="Carlito"/>
                        </a:rPr>
                        <a:t>members </a:t>
                      </a:r>
                      <a:r>
                        <a:rPr sz="2000" spc="-15" dirty="0">
                          <a:latin typeface="Carlito"/>
                          <a:cs typeface="Carlito"/>
                        </a:rPr>
                        <a:t>to avail </a:t>
                      </a:r>
                      <a:r>
                        <a:rPr sz="2000" spc="-5" dirty="0">
                          <a:latin typeface="Carlito"/>
                          <a:cs typeface="Carlito"/>
                        </a:rPr>
                        <a:t>advances </a:t>
                      </a:r>
                      <a:r>
                        <a:rPr sz="2000" dirty="0">
                          <a:latin typeface="Carlito"/>
                          <a:cs typeface="Carlito"/>
                        </a:rPr>
                        <a:t>/ </a:t>
                      </a:r>
                      <a:r>
                        <a:rPr sz="2000" spc="-10" dirty="0">
                          <a:latin typeface="Carlito"/>
                          <a:cs typeface="Carlito"/>
                        </a:rPr>
                        <a:t>withdrawals </a:t>
                      </a:r>
                      <a:r>
                        <a:rPr sz="2000" spc="20" dirty="0">
                          <a:latin typeface="Carlito"/>
                          <a:cs typeface="Carlito"/>
                        </a:rPr>
                        <a:t>as  </a:t>
                      </a:r>
                      <a:r>
                        <a:rPr sz="2000" spc="-10" dirty="0">
                          <a:latin typeface="Carlito"/>
                          <a:cs typeface="Carlito"/>
                        </a:rPr>
                        <a:t>provided </a:t>
                      </a:r>
                      <a:r>
                        <a:rPr sz="2000" spc="-5" dirty="0">
                          <a:latin typeface="Carlito"/>
                          <a:cs typeface="Carlito"/>
                        </a:rPr>
                        <a:t>in </a:t>
                      </a:r>
                      <a:r>
                        <a:rPr sz="2000" dirty="0">
                          <a:latin typeface="Carlito"/>
                          <a:cs typeface="Carlito"/>
                        </a:rPr>
                        <a:t>the</a:t>
                      </a:r>
                      <a:r>
                        <a:rPr sz="2000" spc="-5" dirty="0">
                          <a:latin typeface="Carlito"/>
                          <a:cs typeface="Carlito"/>
                        </a:rPr>
                        <a:t> scheme</a:t>
                      </a:r>
                      <a:endParaRPr sz="2000">
                        <a:latin typeface="Carlito"/>
                        <a:cs typeface="Carlito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ACAC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26002" y="336296"/>
            <a:ext cx="1494155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spc="-10" dirty="0"/>
              <a:t>List </a:t>
            </a:r>
            <a:r>
              <a:rPr sz="2200" spc="-5" dirty="0"/>
              <a:t>of</a:t>
            </a:r>
            <a:r>
              <a:rPr sz="2200" spc="-65" dirty="0"/>
              <a:t> </a:t>
            </a:r>
            <a:r>
              <a:rPr sz="2200" spc="-10" dirty="0"/>
              <a:t>Forms</a:t>
            </a:r>
            <a:endParaRPr sz="2200"/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24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459740" y="854709"/>
            <a:ext cx="544830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spc="-5" dirty="0">
                <a:latin typeface="Carlito"/>
                <a:cs typeface="Carlito"/>
              </a:rPr>
              <a:t>Forms For Claiming Benefits </a:t>
            </a:r>
            <a:r>
              <a:rPr sz="2000" b="1" dirty="0">
                <a:latin typeface="Carlito"/>
                <a:cs typeface="Carlito"/>
              </a:rPr>
              <a:t>Under </a:t>
            </a:r>
            <a:r>
              <a:rPr sz="2000" b="1" spc="-5" dirty="0">
                <a:latin typeface="Carlito"/>
                <a:cs typeface="Carlito"/>
              </a:rPr>
              <a:t>Pension</a:t>
            </a:r>
            <a:r>
              <a:rPr sz="2000" b="1" spc="-85" dirty="0">
                <a:latin typeface="Carlito"/>
                <a:cs typeface="Carlito"/>
              </a:rPr>
              <a:t> </a:t>
            </a:r>
            <a:r>
              <a:rPr sz="2000" b="1" spc="-5" dirty="0">
                <a:latin typeface="Carlito"/>
                <a:cs typeface="Carlito"/>
              </a:rPr>
              <a:t>Scheme</a:t>
            </a:r>
            <a:endParaRPr sz="2000">
              <a:latin typeface="Carlito"/>
              <a:cs typeface="Carlito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450850" y="1517650"/>
          <a:ext cx="8401050" cy="44323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95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086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88721"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385"/>
                        </a:spcBef>
                      </a:pPr>
                      <a:r>
                        <a:rPr sz="2000" b="1" spc="-5" dirty="0">
                          <a:latin typeface="Carlito"/>
                          <a:cs typeface="Carlito"/>
                        </a:rPr>
                        <a:t>Form</a:t>
                      </a:r>
                      <a:endParaRPr sz="2000">
                        <a:latin typeface="Carlito"/>
                        <a:cs typeface="Carlito"/>
                      </a:endParaRPr>
                    </a:p>
                  </a:txBody>
                  <a:tcPr marL="0" marR="0" marT="1758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85"/>
                        </a:spcBef>
                      </a:pPr>
                      <a:r>
                        <a:rPr sz="2000" b="1" spc="-5" dirty="0">
                          <a:latin typeface="Carlito"/>
                          <a:cs typeface="Carlito"/>
                        </a:rPr>
                        <a:t>Purpose</a:t>
                      </a:r>
                      <a:endParaRPr sz="2000">
                        <a:latin typeface="Carlito"/>
                        <a:cs typeface="Carlito"/>
                      </a:endParaRPr>
                    </a:p>
                  </a:txBody>
                  <a:tcPr marL="0" marR="0" marT="1758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9727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2000" dirty="0">
                          <a:latin typeface="Carlito"/>
                          <a:cs typeface="Carlito"/>
                        </a:rPr>
                        <a:t>10</a:t>
                      </a:r>
                      <a:r>
                        <a:rPr sz="2000" spc="-40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2000" dirty="0">
                          <a:latin typeface="Carlito"/>
                          <a:cs typeface="Carlito"/>
                        </a:rPr>
                        <a:t>C</a:t>
                      </a:r>
                      <a:endParaRPr sz="2000">
                        <a:latin typeface="Carlito"/>
                        <a:cs typeface="Carlito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ACACA"/>
                    </a:solidFill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844"/>
                        </a:spcBef>
                      </a:pPr>
                      <a:r>
                        <a:rPr sz="2000" spc="-10" dirty="0">
                          <a:latin typeface="Carlito"/>
                          <a:cs typeface="Carlito"/>
                        </a:rPr>
                        <a:t>For </a:t>
                      </a:r>
                      <a:r>
                        <a:rPr sz="2000" dirty="0">
                          <a:latin typeface="Carlito"/>
                          <a:cs typeface="Carlito"/>
                        </a:rPr>
                        <a:t>claiming</a:t>
                      </a:r>
                      <a:r>
                        <a:rPr sz="2000" spc="-15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2000" dirty="0">
                          <a:latin typeface="Carlito"/>
                          <a:cs typeface="Carlito"/>
                        </a:rPr>
                        <a:t>:</a:t>
                      </a:r>
                      <a:endParaRPr sz="2000">
                        <a:latin typeface="Carlito"/>
                        <a:cs typeface="Carlito"/>
                      </a:endParaRPr>
                    </a:p>
                    <a:p>
                      <a:pPr marL="202565" indent="-134620">
                        <a:lnSpc>
                          <a:spcPct val="100000"/>
                        </a:lnSpc>
                        <a:spcBef>
                          <a:spcPts val="365"/>
                        </a:spcBef>
                        <a:buChar char="-"/>
                        <a:tabLst>
                          <a:tab pos="203200" algn="l"/>
                        </a:tabLst>
                      </a:pPr>
                      <a:r>
                        <a:rPr sz="2000" spc="-10" dirty="0">
                          <a:latin typeface="Carlito"/>
                          <a:cs typeface="Carlito"/>
                        </a:rPr>
                        <a:t>Refund </a:t>
                      </a:r>
                      <a:r>
                        <a:rPr sz="2000" dirty="0">
                          <a:latin typeface="Carlito"/>
                          <a:cs typeface="Carlito"/>
                        </a:rPr>
                        <a:t>of </a:t>
                      </a:r>
                      <a:r>
                        <a:rPr sz="2000" spc="-5" dirty="0">
                          <a:latin typeface="Carlito"/>
                          <a:cs typeface="Carlito"/>
                        </a:rPr>
                        <a:t>Employer</a:t>
                      </a:r>
                      <a:r>
                        <a:rPr sz="2000" spc="-60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2000" spc="-10" dirty="0">
                          <a:latin typeface="Carlito"/>
                          <a:cs typeface="Carlito"/>
                        </a:rPr>
                        <a:t>share</a:t>
                      </a:r>
                      <a:endParaRPr sz="2000">
                        <a:latin typeface="Carlito"/>
                        <a:cs typeface="Carlito"/>
                      </a:endParaRPr>
                    </a:p>
                    <a:p>
                      <a:pPr marL="202565" indent="-134620">
                        <a:lnSpc>
                          <a:spcPct val="100000"/>
                        </a:lnSpc>
                        <a:spcBef>
                          <a:spcPts val="359"/>
                        </a:spcBef>
                        <a:buChar char="-"/>
                        <a:tabLst>
                          <a:tab pos="203200" algn="l"/>
                        </a:tabLst>
                      </a:pPr>
                      <a:r>
                        <a:rPr sz="2000" spc="-10" dirty="0">
                          <a:latin typeface="Carlito"/>
                          <a:cs typeface="Carlito"/>
                        </a:rPr>
                        <a:t>Withdrawal</a:t>
                      </a:r>
                      <a:r>
                        <a:rPr sz="2000" spc="-35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2000" spc="-5" dirty="0">
                          <a:latin typeface="Carlito"/>
                          <a:cs typeface="Carlito"/>
                        </a:rPr>
                        <a:t>benefit</a:t>
                      </a:r>
                      <a:endParaRPr sz="2000">
                        <a:latin typeface="Carlito"/>
                        <a:cs typeface="Carlito"/>
                      </a:endParaRPr>
                    </a:p>
                    <a:p>
                      <a:pPr marL="202565" indent="-134620">
                        <a:lnSpc>
                          <a:spcPct val="100000"/>
                        </a:lnSpc>
                        <a:spcBef>
                          <a:spcPts val="359"/>
                        </a:spcBef>
                        <a:buChar char="-"/>
                        <a:tabLst>
                          <a:tab pos="203200" algn="l"/>
                        </a:tabLst>
                      </a:pPr>
                      <a:r>
                        <a:rPr sz="2000" spc="-5" dirty="0">
                          <a:latin typeface="Carlito"/>
                          <a:cs typeface="Carlito"/>
                        </a:rPr>
                        <a:t>Scheme certificate </a:t>
                      </a:r>
                      <a:r>
                        <a:rPr sz="2000" spc="-15" dirty="0">
                          <a:latin typeface="Carlito"/>
                          <a:cs typeface="Carlito"/>
                        </a:rPr>
                        <a:t>for </a:t>
                      </a:r>
                      <a:r>
                        <a:rPr sz="2000" spc="-10" dirty="0">
                          <a:latin typeface="Carlito"/>
                          <a:cs typeface="Carlito"/>
                        </a:rPr>
                        <a:t>retention </a:t>
                      </a:r>
                      <a:r>
                        <a:rPr sz="2000" spc="-5" dirty="0">
                          <a:latin typeface="Carlito"/>
                          <a:cs typeface="Carlito"/>
                        </a:rPr>
                        <a:t>of</a:t>
                      </a:r>
                      <a:r>
                        <a:rPr sz="2000" spc="30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2000" spc="-10" dirty="0">
                          <a:latin typeface="Carlito"/>
                          <a:cs typeface="Carlito"/>
                        </a:rPr>
                        <a:t>membership</a:t>
                      </a:r>
                      <a:endParaRPr sz="2000">
                        <a:latin typeface="Carlito"/>
                        <a:cs typeface="Carlito"/>
                      </a:endParaRPr>
                    </a:p>
                  </a:txBody>
                  <a:tcPr marL="0" marR="0" marT="10731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ACAC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336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2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2000" dirty="0">
                          <a:latin typeface="Carlito"/>
                          <a:cs typeface="Carlito"/>
                        </a:rPr>
                        <a:t>10</a:t>
                      </a:r>
                      <a:r>
                        <a:rPr sz="2000" spc="-40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2000" dirty="0">
                          <a:latin typeface="Carlito"/>
                          <a:cs typeface="Carlito"/>
                        </a:rPr>
                        <a:t>D</a:t>
                      </a:r>
                      <a:endParaRPr sz="2000">
                        <a:latin typeface="Carlito"/>
                        <a:cs typeface="Carlito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2550">
                        <a:latin typeface="Times New Roman"/>
                        <a:cs typeface="Times New Roman"/>
                      </a:endParaRPr>
                    </a:p>
                    <a:p>
                      <a:pPr marL="68580">
                        <a:lnSpc>
                          <a:spcPct val="100000"/>
                        </a:lnSpc>
                      </a:pPr>
                      <a:r>
                        <a:rPr sz="2000" spc="-95" dirty="0">
                          <a:latin typeface="Carlito"/>
                          <a:cs typeface="Carlito"/>
                        </a:rPr>
                        <a:t>To </a:t>
                      </a:r>
                      <a:r>
                        <a:rPr sz="2000" spc="-5" dirty="0">
                          <a:latin typeface="Carlito"/>
                          <a:cs typeface="Carlito"/>
                        </a:rPr>
                        <a:t>be </a:t>
                      </a:r>
                      <a:r>
                        <a:rPr sz="2000" spc="-10" dirty="0">
                          <a:latin typeface="Carlito"/>
                          <a:cs typeface="Carlito"/>
                        </a:rPr>
                        <a:t>submitted </a:t>
                      </a:r>
                      <a:r>
                        <a:rPr sz="2000" spc="-5" dirty="0">
                          <a:latin typeface="Carlito"/>
                          <a:cs typeface="Carlito"/>
                        </a:rPr>
                        <a:t>by </a:t>
                      </a:r>
                      <a:r>
                        <a:rPr sz="2000" dirty="0">
                          <a:latin typeface="Carlito"/>
                          <a:cs typeface="Carlito"/>
                        </a:rPr>
                        <a:t>the </a:t>
                      </a:r>
                      <a:r>
                        <a:rPr sz="2000" spc="-15" dirty="0">
                          <a:latin typeface="Carlito"/>
                          <a:cs typeface="Carlito"/>
                        </a:rPr>
                        <a:t>first </a:t>
                      </a:r>
                      <a:r>
                        <a:rPr sz="2000" spc="-5" dirty="0">
                          <a:latin typeface="Carlito"/>
                          <a:cs typeface="Carlito"/>
                        </a:rPr>
                        <a:t>claimant</a:t>
                      </a:r>
                      <a:r>
                        <a:rPr sz="2000" spc="110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2000" spc="-5" dirty="0">
                          <a:latin typeface="Carlito"/>
                          <a:cs typeface="Carlito"/>
                        </a:rPr>
                        <a:t>i.e.</a:t>
                      </a:r>
                      <a:endParaRPr sz="2000">
                        <a:latin typeface="Carlito"/>
                        <a:cs typeface="Carlito"/>
                      </a:endParaRPr>
                    </a:p>
                    <a:p>
                      <a:pPr marL="202565" indent="-134620">
                        <a:lnSpc>
                          <a:spcPct val="100000"/>
                        </a:lnSpc>
                        <a:spcBef>
                          <a:spcPts val="360"/>
                        </a:spcBef>
                        <a:buChar char="-"/>
                        <a:tabLst>
                          <a:tab pos="203200" algn="l"/>
                        </a:tabLst>
                      </a:pPr>
                      <a:r>
                        <a:rPr sz="2000" dirty="0">
                          <a:latin typeface="Carlito"/>
                          <a:cs typeface="Carlito"/>
                        </a:rPr>
                        <a:t>member</a:t>
                      </a:r>
                      <a:endParaRPr sz="2000">
                        <a:latin typeface="Carlito"/>
                        <a:cs typeface="Carlito"/>
                      </a:endParaRPr>
                    </a:p>
                    <a:p>
                      <a:pPr marL="202565" indent="-134620">
                        <a:lnSpc>
                          <a:spcPct val="100000"/>
                        </a:lnSpc>
                        <a:spcBef>
                          <a:spcPts val="360"/>
                        </a:spcBef>
                        <a:buChar char="-"/>
                        <a:tabLst>
                          <a:tab pos="203200" algn="l"/>
                        </a:tabLst>
                      </a:pPr>
                      <a:r>
                        <a:rPr sz="2000" spc="-5" dirty="0">
                          <a:latin typeface="Carlito"/>
                          <a:cs typeface="Carlito"/>
                        </a:rPr>
                        <a:t>widow </a:t>
                      </a:r>
                      <a:r>
                        <a:rPr sz="2000" dirty="0">
                          <a:latin typeface="Carlito"/>
                          <a:cs typeface="Carlito"/>
                        </a:rPr>
                        <a:t>/</a:t>
                      </a:r>
                      <a:r>
                        <a:rPr sz="2000" spc="-30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2000" spc="-5" dirty="0">
                          <a:latin typeface="Carlito"/>
                          <a:cs typeface="Carlito"/>
                        </a:rPr>
                        <a:t>widower</a:t>
                      </a:r>
                      <a:endParaRPr sz="2000">
                        <a:latin typeface="Carlito"/>
                        <a:cs typeface="Carlito"/>
                      </a:endParaRPr>
                    </a:p>
                    <a:p>
                      <a:pPr marL="202565" indent="-134620">
                        <a:lnSpc>
                          <a:spcPct val="100000"/>
                        </a:lnSpc>
                        <a:spcBef>
                          <a:spcPts val="360"/>
                        </a:spcBef>
                        <a:buChar char="-"/>
                        <a:tabLst>
                          <a:tab pos="203200" algn="l"/>
                        </a:tabLst>
                      </a:pPr>
                      <a:r>
                        <a:rPr sz="2000" spc="-5" dirty="0">
                          <a:latin typeface="Carlito"/>
                          <a:cs typeface="Carlito"/>
                        </a:rPr>
                        <a:t>nominee</a:t>
                      </a:r>
                      <a:endParaRPr sz="2000">
                        <a:latin typeface="Carlito"/>
                        <a:cs typeface="Carlito"/>
                      </a:endParaRPr>
                    </a:p>
                  </a:txBody>
                  <a:tcPr marL="0" marR="0" marT="38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9740" y="454349"/>
            <a:ext cx="5076825" cy="731520"/>
          </a:xfrm>
          <a:prstGeom prst="rect">
            <a:avLst/>
          </a:prstGeom>
        </p:spPr>
        <p:txBody>
          <a:bodyPr vert="horz" wrap="square" lIns="0" tIns="46355" rIns="0" bIns="0" rtlCol="0">
            <a:spAutoFit/>
          </a:bodyPr>
          <a:lstStyle/>
          <a:p>
            <a:pPr marL="3226435">
              <a:lnSpc>
                <a:spcPct val="100000"/>
              </a:lnSpc>
              <a:spcBef>
                <a:spcPts val="365"/>
              </a:spcBef>
            </a:pPr>
            <a:r>
              <a:rPr sz="2200" spc="-10" dirty="0"/>
              <a:t>List </a:t>
            </a:r>
            <a:r>
              <a:rPr sz="2200" spc="-5" dirty="0"/>
              <a:t>of</a:t>
            </a:r>
            <a:r>
              <a:rPr sz="2200" spc="-15" dirty="0"/>
              <a:t> </a:t>
            </a:r>
            <a:r>
              <a:rPr sz="2200" spc="-10" dirty="0"/>
              <a:t>Forms</a:t>
            </a:r>
            <a:endParaRPr sz="2200"/>
          </a:p>
          <a:p>
            <a:pPr marL="12700">
              <a:lnSpc>
                <a:spcPct val="100000"/>
              </a:lnSpc>
              <a:spcBef>
                <a:spcPts val="250"/>
              </a:spcBef>
            </a:pPr>
            <a:r>
              <a:rPr sz="2000" spc="-5" dirty="0"/>
              <a:t>Forms For Claiming Benefits </a:t>
            </a:r>
            <a:r>
              <a:rPr sz="2000" dirty="0"/>
              <a:t>Under </a:t>
            </a:r>
            <a:r>
              <a:rPr sz="2000" spc="-5" dirty="0"/>
              <a:t>EDLI</a:t>
            </a:r>
            <a:r>
              <a:rPr sz="2000" spc="-80" dirty="0"/>
              <a:t> </a:t>
            </a:r>
            <a:r>
              <a:rPr sz="2000" dirty="0"/>
              <a:t>Scheme</a:t>
            </a:r>
            <a:endParaRPr sz="2000"/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450850" y="1517650"/>
          <a:ext cx="8382000" cy="228599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95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086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88721">
                <a:tc>
                  <a:txBody>
                    <a:bodyPr/>
                    <a:lstStyle/>
                    <a:p>
                      <a:pPr marL="373380">
                        <a:lnSpc>
                          <a:spcPct val="100000"/>
                        </a:lnSpc>
                        <a:spcBef>
                          <a:spcPts val="1385"/>
                        </a:spcBef>
                      </a:pPr>
                      <a:r>
                        <a:rPr sz="2000" b="1" spc="-5" dirty="0">
                          <a:latin typeface="Carlito"/>
                          <a:cs typeface="Carlito"/>
                        </a:rPr>
                        <a:t>Form</a:t>
                      </a:r>
                      <a:endParaRPr sz="2000">
                        <a:latin typeface="Carlito"/>
                        <a:cs typeface="Carlito"/>
                      </a:endParaRPr>
                    </a:p>
                  </a:txBody>
                  <a:tcPr marL="0" marR="0" marT="1758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85"/>
                        </a:spcBef>
                      </a:pPr>
                      <a:r>
                        <a:rPr sz="2000" b="1" spc="-5" dirty="0">
                          <a:latin typeface="Carlito"/>
                          <a:cs typeface="Carlito"/>
                        </a:rPr>
                        <a:t>Purpose</a:t>
                      </a:r>
                      <a:endParaRPr sz="2000">
                        <a:latin typeface="Carlito"/>
                        <a:cs typeface="Carlito"/>
                      </a:endParaRPr>
                    </a:p>
                  </a:txBody>
                  <a:tcPr marL="0" marR="0" marT="1758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9727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  <a:p>
                      <a:pPr marL="335280">
                        <a:lnSpc>
                          <a:spcPct val="100000"/>
                        </a:lnSpc>
                      </a:pPr>
                      <a:r>
                        <a:rPr sz="2000" dirty="0">
                          <a:latin typeface="Carlito"/>
                          <a:cs typeface="Carlito"/>
                        </a:rPr>
                        <a:t>5</a:t>
                      </a:r>
                      <a:r>
                        <a:rPr sz="2000" spc="-30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2000" spc="-35" dirty="0">
                          <a:latin typeface="Carlito"/>
                          <a:cs typeface="Carlito"/>
                        </a:rPr>
                        <a:t>(I.F.)</a:t>
                      </a:r>
                      <a:endParaRPr sz="2000">
                        <a:latin typeface="Carlito"/>
                        <a:cs typeface="Carlito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ACAC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 marL="68580">
                        <a:lnSpc>
                          <a:spcPct val="100000"/>
                        </a:lnSpc>
                        <a:spcBef>
                          <a:spcPts val="1310"/>
                        </a:spcBef>
                      </a:pPr>
                      <a:r>
                        <a:rPr sz="2000" spc="-95" dirty="0">
                          <a:latin typeface="Carlito"/>
                          <a:cs typeface="Carlito"/>
                        </a:rPr>
                        <a:t>To </a:t>
                      </a:r>
                      <a:r>
                        <a:rPr sz="2000" dirty="0">
                          <a:latin typeface="Carlito"/>
                          <a:cs typeface="Carlito"/>
                        </a:rPr>
                        <a:t>be </a:t>
                      </a:r>
                      <a:r>
                        <a:rPr sz="2000" spc="-10" dirty="0">
                          <a:latin typeface="Carlito"/>
                          <a:cs typeface="Carlito"/>
                        </a:rPr>
                        <a:t>submitted by </a:t>
                      </a:r>
                      <a:r>
                        <a:rPr sz="2000" dirty="0">
                          <a:latin typeface="Carlito"/>
                          <a:cs typeface="Carlito"/>
                        </a:rPr>
                        <a:t>the </a:t>
                      </a:r>
                      <a:r>
                        <a:rPr sz="2000" spc="-10" dirty="0">
                          <a:latin typeface="Carlito"/>
                          <a:cs typeface="Carlito"/>
                        </a:rPr>
                        <a:t>person </a:t>
                      </a:r>
                      <a:r>
                        <a:rPr sz="2000" spc="-5" dirty="0">
                          <a:latin typeface="Carlito"/>
                          <a:cs typeface="Carlito"/>
                        </a:rPr>
                        <a:t>eligible </a:t>
                      </a:r>
                      <a:r>
                        <a:rPr sz="2000" spc="-10" dirty="0">
                          <a:latin typeface="Carlito"/>
                          <a:cs typeface="Carlito"/>
                        </a:rPr>
                        <a:t>to receive </a:t>
                      </a:r>
                      <a:r>
                        <a:rPr sz="2000" dirty="0">
                          <a:latin typeface="Carlito"/>
                          <a:cs typeface="Carlito"/>
                        </a:rPr>
                        <a:t>the PF </a:t>
                      </a:r>
                      <a:r>
                        <a:rPr sz="2000" spc="-10" dirty="0">
                          <a:latin typeface="Carlito"/>
                          <a:cs typeface="Carlito"/>
                        </a:rPr>
                        <a:t>A/c </a:t>
                      </a:r>
                      <a:r>
                        <a:rPr sz="2000" spc="-5" dirty="0">
                          <a:latin typeface="Carlito"/>
                          <a:cs typeface="Carlito"/>
                        </a:rPr>
                        <a:t>dues</a:t>
                      </a:r>
                      <a:r>
                        <a:rPr sz="2000" spc="200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2000" spc="-5" dirty="0">
                          <a:latin typeface="Carlito"/>
                          <a:cs typeface="Carlito"/>
                        </a:rPr>
                        <a:t>of</a:t>
                      </a:r>
                      <a:endParaRPr sz="2000">
                        <a:latin typeface="Carlito"/>
                        <a:cs typeface="Carlito"/>
                      </a:endParaRPr>
                    </a:p>
                    <a:p>
                      <a:pPr marL="68580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2000" dirty="0">
                          <a:latin typeface="Carlito"/>
                          <a:cs typeface="Carlito"/>
                        </a:rPr>
                        <a:t>the </a:t>
                      </a:r>
                      <a:r>
                        <a:rPr sz="2000" spc="-5" dirty="0">
                          <a:latin typeface="Carlito"/>
                          <a:cs typeface="Carlito"/>
                        </a:rPr>
                        <a:t>deceased </a:t>
                      </a:r>
                      <a:r>
                        <a:rPr sz="2000" dirty="0">
                          <a:latin typeface="Carlito"/>
                          <a:cs typeface="Carlito"/>
                        </a:rPr>
                        <a:t>member who </a:t>
                      </a:r>
                      <a:r>
                        <a:rPr sz="2000" spc="-5" dirty="0">
                          <a:latin typeface="Carlito"/>
                          <a:cs typeface="Carlito"/>
                        </a:rPr>
                        <a:t>died while in</a:t>
                      </a:r>
                      <a:r>
                        <a:rPr sz="2000" spc="-10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2000" dirty="0">
                          <a:latin typeface="Carlito"/>
                          <a:cs typeface="Carlito"/>
                        </a:rPr>
                        <a:t>services</a:t>
                      </a:r>
                      <a:endParaRPr sz="2000">
                        <a:latin typeface="Carlito"/>
                        <a:cs typeface="Carlito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ACAC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" name="object 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25</a:t>
            </a:fld>
            <a:endParaRPr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540889" y="697433"/>
            <a:ext cx="2649220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u="heavy" spc="26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/>
                <a:cs typeface="Times New Roman"/>
                <a:hlinkClick r:id="rId2"/>
              </a:rPr>
              <a:t>Introduction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005839" y="1790700"/>
            <a:ext cx="190500" cy="19507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005839" y="2595372"/>
            <a:ext cx="190500" cy="19507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005839" y="3735323"/>
            <a:ext cx="190500" cy="19507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1336294" y="1692910"/>
            <a:ext cx="6814184" cy="26409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spc="-5" dirty="0">
                <a:latin typeface="Carlito"/>
                <a:cs typeface="Carlito"/>
              </a:rPr>
              <a:t>Salary </a:t>
            </a:r>
            <a:r>
              <a:rPr sz="2200" spc="-10" dirty="0">
                <a:latin typeface="Carlito"/>
                <a:cs typeface="Carlito"/>
              </a:rPr>
              <a:t>consists </a:t>
            </a:r>
            <a:r>
              <a:rPr sz="2200" dirty="0">
                <a:latin typeface="Carlito"/>
                <a:cs typeface="Carlito"/>
              </a:rPr>
              <a:t>of </a:t>
            </a:r>
            <a:r>
              <a:rPr sz="2200" spc="-15" dirty="0">
                <a:latin typeface="Carlito"/>
                <a:cs typeface="Carlito"/>
              </a:rPr>
              <a:t>two </a:t>
            </a:r>
            <a:r>
              <a:rPr sz="2200" spc="-10" dirty="0">
                <a:latin typeface="Carlito"/>
                <a:cs typeface="Carlito"/>
              </a:rPr>
              <a:t>parts </a:t>
            </a:r>
            <a:r>
              <a:rPr sz="2200" spc="-5" dirty="0">
                <a:latin typeface="Carlito"/>
                <a:cs typeface="Carlito"/>
              </a:rPr>
              <a:t>i.e. earnings &amp;</a:t>
            </a:r>
            <a:r>
              <a:rPr sz="2200" spc="50" dirty="0">
                <a:latin typeface="Carlito"/>
                <a:cs typeface="Carlito"/>
              </a:rPr>
              <a:t> </a:t>
            </a:r>
            <a:r>
              <a:rPr sz="2200" spc="-5" dirty="0">
                <a:latin typeface="Carlito"/>
                <a:cs typeface="Carlito"/>
              </a:rPr>
              <a:t>deductions</a:t>
            </a:r>
            <a:endParaRPr sz="22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3000">
              <a:latin typeface="Carlito"/>
              <a:cs typeface="Carlito"/>
            </a:endParaRPr>
          </a:p>
          <a:p>
            <a:pPr marL="12700" marR="6350">
              <a:lnSpc>
                <a:spcPct val="100000"/>
              </a:lnSpc>
            </a:pPr>
            <a:r>
              <a:rPr sz="2200" spc="-15" dirty="0">
                <a:latin typeface="Carlito"/>
                <a:cs typeface="Carlito"/>
              </a:rPr>
              <a:t>Provident </a:t>
            </a:r>
            <a:r>
              <a:rPr sz="2200" spc="-5" dirty="0">
                <a:latin typeface="Carlito"/>
                <a:cs typeface="Carlito"/>
              </a:rPr>
              <a:t>Fund is one </a:t>
            </a:r>
            <a:r>
              <a:rPr sz="2200" dirty="0">
                <a:latin typeface="Carlito"/>
                <a:cs typeface="Carlito"/>
              </a:rPr>
              <a:t>of </a:t>
            </a:r>
            <a:r>
              <a:rPr sz="2200" spc="-5" dirty="0">
                <a:latin typeface="Carlito"/>
                <a:cs typeface="Carlito"/>
              </a:rPr>
              <a:t>the </a:t>
            </a:r>
            <a:r>
              <a:rPr sz="2200" spc="-15" dirty="0">
                <a:latin typeface="Carlito"/>
                <a:cs typeface="Carlito"/>
              </a:rPr>
              <a:t>statutory </a:t>
            </a:r>
            <a:r>
              <a:rPr sz="2200" spc="-5" dirty="0">
                <a:latin typeface="Carlito"/>
                <a:cs typeface="Carlito"/>
              </a:rPr>
              <a:t>deduction done </a:t>
            </a:r>
            <a:r>
              <a:rPr sz="2200" spc="-10" dirty="0">
                <a:latin typeface="Carlito"/>
                <a:cs typeface="Carlito"/>
              </a:rPr>
              <a:t>by  </a:t>
            </a:r>
            <a:r>
              <a:rPr sz="2200" spc="-5" dirty="0">
                <a:latin typeface="Carlito"/>
                <a:cs typeface="Carlito"/>
              </a:rPr>
              <a:t>the </a:t>
            </a:r>
            <a:r>
              <a:rPr sz="2200" spc="-10" dirty="0">
                <a:latin typeface="Carlito"/>
                <a:cs typeface="Carlito"/>
              </a:rPr>
              <a:t>employer </a:t>
            </a:r>
            <a:r>
              <a:rPr sz="2200" spc="-15" dirty="0">
                <a:latin typeface="Carlito"/>
                <a:cs typeface="Carlito"/>
              </a:rPr>
              <a:t>at </a:t>
            </a:r>
            <a:r>
              <a:rPr sz="2200" spc="-5" dirty="0">
                <a:latin typeface="Carlito"/>
                <a:cs typeface="Carlito"/>
              </a:rPr>
              <a:t>the time </a:t>
            </a:r>
            <a:r>
              <a:rPr sz="2200" dirty="0">
                <a:latin typeface="Carlito"/>
                <a:cs typeface="Carlito"/>
              </a:rPr>
              <a:t>of salary</a:t>
            </a:r>
            <a:r>
              <a:rPr sz="2200" spc="50" dirty="0">
                <a:latin typeface="Carlito"/>
                <a:cs typeface="Carlito"/>
              </a:rPr>
              <a:t> </a:t>
            </a:r>
            <a:r>
              <a:rPr sz="2200" spc="-15" dirty="0">
                <a:latin typeface="Carlito"/>
                <a:cs typeface="Carlito"/>
              </a:rPr>
              <a:t>payment</a:t>
            </a:r>
            <a:endParaRPr sz="22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3000">
              <a:latin typeface="Carlito"/>
              <a:cs typeface="Carlito"/>
            </a:endParaRPr>
          </a:p>
          <a:p>
            <a:pPr marL="12700" marR="5080">
              <a:lnSpc>
                <a:spcPct val="100000"/>
              </a:lnSpc>
            </a:pPr>
            <a:r>
              <a:rPr sz="2200" spc="-15" dirty="0">
                <a:latin typeface="Carlito"/>
                <a:cs typeface="Carlito"/>
              </a:rPr>
              <a:t>Provident </a:t>
            </a:r>
            <a:r>
              <a:rPr sz="2200" spc="-5" dirty="0">
                <a:latin typeface="Carlito"/>
                <a:cs typeface="Carlito"/>
              </a:rPr>
              <a:t>Fund is </a:t>
            </a:r>
            <a:r>
              <a:rPr sz="2200" spc="-10" dirty="0">
                <a:latin typeface="Carlito"/>
                <a:cs typeface="Carlito"/>
              </a:rPr>
              <a:t>governed by </a:t>
            </a:r>
            <a:r>
              <a:rPr sz="2200" spc="-5" dirty="0">
                <a:latin typeface="Carlito"/>
                <a:cs typeface="Carlito"/>
              </a:rPr>
              <a:t>the </a:t>
            </a:r>
            <a:r>
              <a:rPr sz="2200" spc="-130" dirty="0">
                <a:latin typeface="Arial"/>
                <a:cs typeface="Arial"/>
              </a:rPr>
              <a:t>Employee’s </a:t>
            </a:r>
            <a:r>
              <a:rPr sz="2200" spc="-15" dirty="0">
                <a:latin typeface="Carlito"/>
                <a:cs typeface="Carlito"/>
              </a:rPr>
              <a:t>Provident  </a:t>
            </a:r>
            <a:r>
              <a:rPr sz="2200" spc="-10" dirty="0">
                <a:latin typeface="Carlito"/>
                <a:cs typeface="Carlito"/>
              </a:rPr>
              <a:t>Fund </a:t>
            </a:r>
            <a:r>
              <a:rPr sz="2200" spc="-5" dirty="0">
                <a:latin typeface="Carlito"/>
                <a:cs typeface="Carlito"/>
              </a:rPr>
              <a:t>Act</a:t>
            </a:r>
            <a:r>
              <a:rPr sz="2200" spc="-10" dirty="0">
                <a:latin typeface="Carlito"/>
                <a:cs typeface="Carlito"/>
              </a:rPr>
              <a:t> </a:t>
            </a:r>
            <a:r>
              <a:rPr sz="2200" spc="-5" dirty="0">
                <a:latin typeface="Carlito"/>
                <a:cs typeface="Carlito"/>
              </a:rPr>
              <a:t>1952</a:t>
            </a:r>
            <a:endParaRPr sz="2200">
              <a:latin typeface="Carlito"/>
              <a:cs typeface="Carlito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6629400" y="6287731"/>
            <a:ext cx="641680" cy="57026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8" name="object 8"/>
          <p:cNvGrpSpPr/>
          <p:nvPr/>
        </p:nvGrpSpPr>
        <p:grpSpPr>
          <a:xfrm>
            <a:off x="7391400" y="6248400"/>
            <a:ext cx="1515110" cy="609600"/>
            <a:chOff x="7391400" y="6248400"/>
            <a:chExt cx="1515110" cy="609600"/>
          </a:xfrm>
        </p:grpSpPr>
        <p:sp>
          <p:nvSpPr>
            <p:cNvPr id="9" name="object 9"/>
            <p:cNvSpPr/>
            <p:nvPr/>
          </p:nvSpPr>
          <p:spPr>
            <a:xfrm>
              <a:off x="7391400" y="6248400"/>
              <a:ext cx="812800" cy="609597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8153400" y="6293523"/>
              <a:ext cx="752640" cy="564474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" name="object 12"/>
          <p:cNvSpPr txBox="1"/>
          <p:nvPr/>
        </p:nvSpPr>
        <p:spPr>
          <a:xfrm>
            <a:off x="8479281" y="6464909"/>
            <a:ext cx="153670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sz="1200" dirty="0">
                <a:solidFill>
                  <a:srgbClr val="888888"/>
                </a:solidFill>
                <a:latin typeface="Carlito"/>
                <a:cs typeface="Carlito"/>
              </a:rPr>
              <a:t>3</a:t>
            </a:fld>
            <a:endParaRPr sz="12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88340" y="298196"/>
            <a:ext cx="7996555" cy="168528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23010">
              <a:lnSpc>
                <a:spcPts val="2310"/>
              </a:lnSpc>
              <a:spcBef>
                <a:spcPts val="95"/>
              </a:spcBef>
            </a:pPr>
            <a:r>
              <a:rPr sz="2200" u="heavy" spc="-55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200" b="1" u="heavy" spc="-18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"/>
              </a:rPr>
              <a:t>The </a:t>
            </a:r>
            <a:r>
              <a:rPr sz="2200" b="1" u="heavy" spc="-20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"/>
              </a:rPr>
              <a:t>Employee’s </a:t>
            </a:r>
            <a:r>
              <a:rPr sz="2200" b="1" u="heavy" spc="-15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"/>
              </a:rPr>
              <a:t>Provident </a:t>
            </a:r>
            <a:r>
              <a:rPr sz="2200" b="1" u="heavy" spc="-2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"/>
              </a:rPr>
              <a:t>Fund </a:t>
            </a:r>
            <a:r>
              <a:rPr sz="2200" b="1" u="heavy" spc="-18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"/>
              </a:rPr>
              <a:t>Act</a:t>
            </a:r>
            <a:r>
              <a:rPr sz="2200" b="1" u="heavy" spc="24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"/>
              </a:rPr>
              <a:t> </a:t>
            </a:r>
            <a:r>
              <a:rPr sz="2200" b="1" u="heavy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rlito"/>
                <a:cs typeface="Carlito"/>
                <a:hlinkClick r:id="rId2"/>
              </a:rPr>
              <a:t>1952</a:t>
            </a:r>
            <a:endParaRPr sz="2200">
              <a:latin typeface="Carlito"/>
              <a:cs typeface="Carlito"/>
            </a:endParaRPr>
          </a:p>
          <a:p>
            <a:pPr marL="265430">
              <a:lnSpc>
                <a:spcPts val="2310"/>
              </a:lnSpc>
            </a:pPr>
            <a:r>
              <a:rPr sz="2200" b="1" spc="-15" dirty="0">
                <a:latin typeface="Carlito"/>
                <a:cs typeface="Carlito"/>
              </a:rPr>
              <a:t>Introduction</a:t>
            </a:r>
            <a:endParaRPr sz="2200">
              <a:latin typeface="Carlito"/>
              <a:cs typeface="Carlito"/>
            </a:endParaRPr>
          </a:p>
          <a:p>
            <a:pPr marL="355600" marR="5080" indent="-342900" algn="just">
              <a:lnSpc>
                <a:spcPct val="100000"/>
              </a:lnSpc>
              <a:spcBef>
                <a:spcPts val="525"/>
              </a:spcBef>
              <a:buFont typeface="Arial"/>
              <a:buChar char="•"/>
              <a:tabLst>
                <a:tab pos="355600" algn="l"/>
              </a:tabLst>
            </a:pPr>
            <a:r>
              <a:rPr sz="2200" spc="-15" dirty="0">
                <a:latin typeface="Carlito"/>
                <a:cs typeface="Carlito"/>
              </a:rPr>
              <a:t>Provident </a:t>
            </a:r>
            <a:r>
              <a:rPr sz="2200" spc="-5" dirty="0">
                <a:latin typeface="Carlito"/>
                <a:cs typeface="Carlito"/>
              </a:rPr>
              <a:t>Fund </a:t>
            </a:r>
            <a:r>
              <a:rPr sz="2200" spc="-10" dirty="0">
                <a:latin typeface="Carlito"/>
                <a:cs typeface="Carlito"/>
              </a:rPr>
              <a:t>has come </a:t>
            </a:r>
            <a:r>
              <a:rPr sz="2200" spc="-20" dirty="0">
                <a:latin typeface="Carlito"/>
                <a:cs typeface="Carlito"/>
              </a:rPr>
              <a:t>into force to </a:t>
            </a:r>
            <a:r>
              <a:rPr sz="2200" spc="-10" dirty="0">
                <a:latin typeface="Carlito"/>
                <a:cs typeface="Carlito"/>
              </a:rPr>
              <a:t>give </a:t>
            </a:r>
            <a:r>
              <a:rPr sz="2200" spc="-15" dirty="0">
                <a:latin typeface="Carlito"/>
                <a:cs typeface="Carlito"/>
              </a:rPr>
              <a:t>better </a:t>
            </a:r>
            <a:r>
              <a:rPr sz="2200" spc="-10" dirty="0">
                <a:latin typeface="Carlito"/>
                <a:cs typeface="Carlito"/>
              </a:rPr>
              <a:t>future </a:t>
            </a:r>
            <a:r>
              <a:rPr sz="2200" spc="-25" dirty="0">
                <a:latin typeface="Carlito"/>
                <a:cs typeface="Carlito"/>
              </a:rPr>
              <a:t>to  </a:t>
            </a:r>
            <a:r>
              <a:rPr sz="2200" spc="-10" dirty="0">
                <a:latin typeface="Carlito"/>
                <a:cs typeface="Carlito"/>
              </a:rPr>
              <a:t>employees </a:t>
            </a:r>
            <a:r>
              <a:rPr sz="2200" spc="5" dirty="0">
                <a:latin typeface="Carlito"/>
                <a:cs typeface="Carlito"/>
              </a:rPr>
              <a:t>on </a:t>
            </a:r>
            <a:r>
              <a:rPr sz="2200" spc="-5" dirty="0">
                <a:latin typeface="Carlito"/>
                <a:cs typeface="Carlito"/>
              </a:rPr>
              <a:t>their </a:t>
            </a:r>
            <a:r>
              <a:rPr sz="2200" spc="-15" dirty="0">
                <a:latin typeface="Carlito"/>
                <a:cs typeface="Carlito"/>
              </a:rPr>
              <a:t>retirement </a:t>
            </a:r>
            <a:r>
              <a:rPr sz="2200" spc="-5" dirty="0">
                <a:latin typeface="Carlito"/>
                <a:cs typeface="Carlito"/>
              </a:rPr>
              <a:t>&amp; his </a:t>
            </a:r>
            <a:r>
              <a:rPr sz="2200" spc="-10" dirty="0">
                <a:latin typeface="Carlito"/>
                <a:cs typeface="Carlito"/>
              </a:rPr>
              <a:t>dependants </a:t>
            </a:r>
            <a:r>
              <a:rPr sz="2200" dirty="0">
                <a:latin typeface="Carlito"/>
                <a:cs typeface="Carlito"/>
              </a:rPr>
              <a:t>in </a:t>
            </a:r>
            <a:r>
              <a:rPr sz="2200" spc="-10" dirty="0">
                <a:latin typeface="Carlito"/>
                <a:cs typeface="Carlito"/>
              </a:rPr>
              <a:t>case </a:t>
            </a:r>
            <a:r>
              <a:rPr sz="2200" dirty="0">
                <a:latin typeface="Carlito"/>
                <a:cs typeface="Carlito"/>
              </a:rPr>
              <a:t>of </a:t>
            </a:r>
            <a:r>
              <a:rPr sz="2200" spc="-10" dirty="0">
                <a:latin typeface="Carlito"/>
                <a:cs typeface="Carlito"/>
              </a:rPr>
              <a:t>his  death during</a:t>
            </a:r>
            <a:r>
              <a:rPr sz="2200" spc="-15" dirty="0">
                <a:latin typeface="Carlito"/>
                <a:cs typeface="Carlito"/>
              </a:rPr>
              <a:t> </a:t>
            </a:r>
            <a:r>
              <a:rPr sz="2200" spc="-10" dirty="0">
                <a:latin typeface="Carlito"/>
                <a:cs typeface="Carlito"/>
              </a:rPr>
              <a:t>employment</a:t>
            </a:r>
            <a:endParaRPr sz="2200">
              <a:latin typeface="Carlito"/>
              <a:cs typeface="Carlito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88340" y="2025142"/>
            <a:ext cx="123189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spc="-5" dirty="0">
                <a:latin typeface="Arial"/>
                <a:cs typeface="Arial"/>
              </a:rPr>
              <a:t>•</a:t>
            </a:r>
            <a:endParaRPr sz="22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031239" y="2025142"/>
            <a:ext cx="7653020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686435" algn="l"/>
                <a:tab pos="2167890" algn="l"/>
                <a:tab pos="3516629" algn="l"/>
                <a:tab pos="4446270" algn="l"/>
                <a:tab pos="5071110" algn="l"/>
                <a:tab pos="5889625" algn="l"/>
                <a:tab pos="6315075" algn="l"/>
              </a:tabLst>
            </a:pPr>
            <a:r>
              <a:rPr sz="2200" spc="-10" dirty="0">
                <a:latin typeface="Carlito"/>
                <a:cs typeface="Carlito"/>
              </a:rPr>
              <a:t>Th</a:t>
            </a:r>
            <a:r>
              <a:rPr sz="2200" spc="-5" dirty="0">
                <a:latin typeface="Carlito"/>
                <a:cs typeface="Carlito"/>
              </a:rPr>
              <a:t>e</a:t>
            </a:r>
            <a:r>
              <a:rPr sz="2200" dirty="0">
                <a:latin typeface="Carlito"/>
                <a:cs typeface="Carlito"/>
              </a:rPr>
              <a:t>	E</a:t>
            </a:r>
            <a:r>
              <a:rPr sz="2200" spc="-5" dirty="0">
                <a:latin typeface="Carlito"/>
                <a:cs typeface="Carlito"/>
              </a:rPr>
              <a:t>mpl</a:t>
            </a:r>
            <a:r>
              <a:rPr sz="2200" spc="-15" dirty="0">
                <a:latin typeface="Carlito"/>
                <a:cs typeface="Carlito"/>
              </a:rPr>
              <a:t>o</a:t>
            </a:r>
            <a:r>
              <a:rPr sz="2200" spc="-20" dirty="0">
                <a:latin typeface="Carlito"/>
                <a:cs typeface="Carlito"/>
              </a:rPr>
              <a:t>y</a:t>
            </a:r>
            <a:r>
              <a:rPr sz="2200" spc="-5" dirty="0">
                <a:latin typeface="Carlito"/>
                <a:cs typeface="Carlito"/>
              </a:rPr>
              <a:t>ees</a:t>
            </a:r>
            <a:r>
              <a:rPr sz="2200" dirty="0">
                <a:latin typeface="Carlito"/>
                <a:cs typeface="Carlito"/>
              </a:rPr>
              <a:t>	</a:t>
            </a:r>
            <a:r>
              <a:rPr sz="2200" spc="-5" dirty="0">
                <a:latin typeface="Carlito"/>
                <a:cs typeface="Carlito"/>
              </a:rPr>
              <a:t>P</a:t>
            </a:r>
            <a:r>
              <a:rPr sz="2200" spc="-35" dirty="0">
                <a:latin typeface="Carlito"/>
                <a:cs typeface="Carlito"/>
              </a:rPr>
              <a:t>r</a:t>
            </a:r>
            <a:r>
              <a:rPr sz="2200" spc="-10" dirty="0">
                <a:latin typeface="Carlito"/>
                <a:cs typeface="Carlito"/>
              </a:rPr>
              <a:t>ovide</a:t>
            </a:r>
            <a:r>
              <a:rPr sz="2200" spc="-40" dirty="0">
                <a:latin typeface="Carlito"/>
                <a:cs typeface="Carlito"/>
              </a:rPr>
              <a:t>n</a:t>
            </a:r>
            <a:r>
              <a:rPr sz="2200" spc="-5" dirty="0">
                <a:latin typeface="Carlito"/>
                <a:cs typeface="Carlito"/>
              </a:rPr>
              <a:t>t</a:t>
            </a:r>
            <a:r>
              <a:rPr sz="2200" dirty="0">
                <a:latin typeface="Carlito"/>
                <a:cs typeface="Carlito"/>
              </a:rPr>
              <a:t>	</a:t>
            </a:r>
            <a:r>
              <a:rPr sz="2200" spc="-10" dirty="0">
                <a:latin typeface="Carlito"/>
                <a:cs typeface="Carlito"/>
              </a:rPr>
              <a:t>Fund</a:t>
            </a:r>
            <a:r>
              <a:rPr sz="2200" spc="-5" dirty="0">
                <a:latin typeface="Carlito"/>
                <a:cs typeface="Carlito"/>
              </a:rPr>
              <a:t>s</a:t>
            </a:r>
            <a:r>
              <a:rPr sz="2200" dirty="0">
                <a:latin typeface="Carlito"/>
                <a:cs typeface="Carlito"/>
              </a:rPr>
              <a:t>	</a:t>
            </a:r>
            <a:r>
              <a:rPr sz="2200" spc="-5" dirty="0">
                <a:latin typeface="Carlito"/>
                <a:cs typeface="Carlito"/>
              </a:rPr>
              <a:t>Act</a:t>
            </a:r>
            <a:r>
              <a:rPr sz="2200" dirty="0">
                <a:latin typeface="Carlito"/>
                <a:cs typeface="Carlito"/>
              </a:rPr>
              <a:t>	</a:t>
            </a:r>
            <a:r>
              <a:rPr sz="2200" spc="-5" dirty="0">
                <a:latin typeface="Carlito"/>
                <a:cs typeface="Carlito"/>
              </a:rPr>
              <a:t>1952</a:t>
            </a:r>
            <a:r>
              <a:rPr sz="2200" dirty="0">
                <a:latin typeface="Carlito"/>
                <a:cs typeface="Carlito"/>
              </a:rPr>
              <a:t>	</a:t>
            </a:r>
            <a:r>
              <a:rPr sz="2200" spc="-5" dirty="0">
                <a:latin typeface="Carlito"/>
                <a:cs typeface="Carlito"/>
              </a:rPr>
              <a:t>is</a:t>
            </a:r>
            <a:r>
              <a:rPr sz="2200" dirty="0">
                <a:latin typeface="Carlito"/>
                <a:cs typeface="Carlito"/>
              </a:rPr>
              <a:t>	</a:t>
            </a:r>
            <a:r>
              <a:rPr sz="2200" spc="-35" dirty="0">
                <a:latin typeface="Carlito"/>
                <a:cs typeface="Carlito"/>
              </a:rPr>
              <a:t>c</a:t>
            </a:r>
            <a:r>
              <a:rPr sz="2200" spc="10" dirty="0">
                <a:latin typeface="Carlito"/>
                <a:cs typeface="Carlito"/>
              </a:rPr>
              <a:t>o</a:t>
            </a:r>
            <a:r>
              <a:rPr sz="2200" spc="-5" dirty="0">
                <a:latin typeface="Carlito"/>
                <a:cs typeface="Carlito"/>
              </a:rPr>
              <a:t>mpulsory</a:t>
            </a:r>
            <a:endParaRPr sz="2200">
              <a:latin typeface="Carlito"/>
              <a:cs typeface="Carlito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88340" y="2360802"/>
            <a:ext cx="7995920" cy="38963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7620">
              <a:lnSpc>
                <a:spcPct val="100000"/>
              </a:lnSpc>
              <a:spcBef>
                <a:spcPts val="95"/>
              </a:spcBef>
            </a:pPr>
            <a:r>
              <a:rPr sz="2200" spc="-10" dirty="0">
                <a:latin typeface="Carlito"/>
                <a:cs typeface="Carlito"/>
              </a:rPr>
              <a:t>contributory fund </a:t>
            </a:r>
            <a:r>
              <a:rPr sz="2200" spc="-20" dirty="0">
                <a:latin typeface="Carlito"/>
                <a:cs typeface="Carlito"/>
              </a:rPr>
              <a:t>for </a:t>
            </a:r>
            <a:r>
              <a:rPr sz="2200" spc="-5" dirty="0">
                <a:latin typeface="Carlito"/>
                <a:cs typeface="Carlito"/>
              </a:rPr>
              <a:t>the </a:t>
            </a:r>
            <a:r>
              <a:rPr sz="2200" spc="-10" dirty="0">
                <a:latin typeface="Carlito"/>
                <a:cs typeface="Carlito"/>
              </a:rPr>
              <a:t>future </a:t>
            </a:r>
            <a:r>
              <a:rPr sz="2200" dirty="0">
                <a:latin typeface="Carlito"/>
                <a:cs typeface="Carlito"/>
              </a:rPr>
              <a:t>of </a:t>
            </a:r>
            <a:r>
              <a:rPr sz="2200" spc="-5" dirty="0">
                <a:latin typeface="Carlito"/>
                <a:cs typeface="Carlito"/>
              </a:rPr>
              <a:t>an </a:t>
            </a:r>
            <a:r>
              <a:rPr sz="2200" spc="-10" dirty="0">
                <a:latin typeface="Carlito"/>
                <a:cs typeface="Carlito"/>
              </a:rPr>
              <a:t>employee after </a:t>
            </a:r>
            <a:r>
              <a:rPr sz="2200" spc="-15" dirty="0">
                <a:latin typeface="Carlito"/>
                <a:cs typeface="Carlito"/>
              </a:rPr>
              <a:t>retirement  </a:t>
            </a:r>
            <a:r>
              <a:rPr sz="2200" dirty="0">
                <a:latin typeface="Carlito"/>
                <a:cs typeface="Carlito"/>
              </a:rPr>
              <a:t>or </a:t>
            </a:r>
            <a:r>
              <a:rPr sz="2200" spc="-20" dirty="0">
                <a:latin typeface="Carlito"/>
                <a:cs typeface="Carlito"/>
              </a:rPr>
              <a:t>for </a:t>
            </a:r>
            <a:r>
              <a:rPr sz="2200" spc="-5" dirty="0">
                <a:latin typeface="Carlito"/>
                <a:cs typeface="Carlito"/>
              </a:rPr>
              <a:t>his </a:t>
            </a:r>
            <a:r>
              <a:rPr sz="2200" spc="-10" dirty="0">
                <a:latin typeface="Carlito"/>
                <a:cs typeface="Carlito"/>
              </a:rPr>
              <a:t>dependents </a:t>
            </a:r>
            <a:r>
              <a:rPr sz="2200" spc="-5" dirty="0">
                <a:latin typeface="Carlito"/>
                <a:cs typeface="Carlito"/>
              </a:rPr>
              <a:t>in </a:t>
            </a:r>
            <a:r>
              <a:rPr sz="2200" spc="-10" dirty="0">
                <a:latin typeface="Carlito"/>
                <a:cs typeface="Carlito"/>
              </a:rPr>
              <a:t>case </a:t>
            </a:r>
            <a:r>
              <a:rPr sz="2200" dirty="0">
                <a:latin typeface="Carlito"/>
                <a:cs typeface="Carlito"/>
              </a:rPr>
              <a:t>of </a:t>
            </a:r>
            <a:r>
              <a:rPr sz="2200" spc="-5" dirty="0">
                <a:latin typeface="Carlito"/>
                <a:cs typeface="Carlito"/>
              </a:rPr>
              <a:t>his early</a:t>
            </a:r>
            <a:r>
              <a:rPr sz="2200" spc="80" dirty="0">
                <a:latin typeface="Carlito"/>
                <a:cs typeface="Carlito"/>
              </a:rPr>
              <a:t> </a:t>
            </a:r>
            <a:r>
              <a:rPr sz="2200" spc="-10" dirty="0">
                <a:latin typeface="Carlito"/>
                <a:cs typeface="Carlito"/>
              </a:rPr>
              <a:t>death</a:t>
            </a:r>
            <a:endParaRPr sz="220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52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200" spc="-5" dirty="0">
                <a:latin typeface="Carlito"/>
                <a:cs typeface="Carlito"/>
              </a:rPr>
              <a:t>Act is applicable </a:t>
            </a:r>
            <a:r>
              <a:rPr sz="2200" spc="-20" dirty="0">
                <a:latin typeface="Carlito"/>
                <a:cs typeface="Carlito"/>
              </a:rPr>
              <a:t>to </a:t>
            </a:r>
            <a:r>
              <a:rPr sz="2200" spc="-5" dirty="0">
                <a:latin typeface="Carlito"/>
                <a:cs typeface="Carlito"/>
              </a:rPr>
              <a:t>all </a:t>
            </a:r>
            <a:r>
              <a:rPr sz="2200" spc="-20" dirty="0">
                <a:latin typeface="Carlito"/>
                <a:cs typeface="Carlito"/>
              </a:rPr>
              <a:t>states </a:t>
            </a:r>
            <a:r>
              <a:rPr sz="2200" dirty="0">
                <a:latin typeface="Carlito"/>
                <a:cs typeface="Carlito"/>
              </a:rPr>
              <a:t>of </a:t>
            </a:r>
            <a:r>
              <a:rPr sz="2200" spc="-10" dirty="0">
                <a:latin typeface="Carlito"/>
                <a:cs typeface="Carlito"/>
              </a:rPr>
              <a:t>India </a:t>
            </a:r>
            <a:r>
              <a:rPr sz="2200" spc="-25" dirty="0">
                <a:latin typeface="Carlito"/>
                <a:cs typeface="Carlito"/>
              </a:rPr>
              <a:t>except </a:t>
            </a:r>
            <a:r>
              <a:rPr sz="2200" spc="-5" dirty="0">
                <a:latin typeface="Carlito"/>
                <a:cs typeface="Carlito"/>
              </a:rPr>
              <a:t>Jammu and</a:t>
            </a:r>
            <a:r>
              <a:rPr sz="2200" spc="130" dirty="0">
                <a:latin typeface="Carlito"/>
                <a:cs typeface="Carlito"/>
              </a:rPr>
              <a:t> </a:t>
            </a:r>
            <a:r>
              <a:rPr sz="2200" spc="-10" dirty="0">
                <a:latin typeface="Carlito"/>
                <a:cs typeface="Carlito"/>
              </a:rPr>
              <a:t>Kashmir</a:t>
            </a:r>
            <a:endParaRPr sz="220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spcBef>
                <a:spcPts val="1970"/>
              </a:spcBef>
            </a:pPr>
            <a:r>
              <a:rPr sz="2200" b="1" spc="-10" dirty="0">
                <a:latin typeface="Carlito"/>
                <a:cs typeface="Carlito"/>
              </a:rPr>
              <a:t>Application</a:t>
            </a:r>
            <a:endParaRPr sz="2200">
              <a:latin typeface="Carlito"/>
              <a:cs typeface="Carlito"/>
            </a:endParaRPr>
          </a:p>
          <a:p>
            <a:pPr marL="355600" marR="6350" indent="-342900">
              <a:lnSpc>
                <a:spcPct val="100000"/>
              </a:lnSpc>
              <a:spcBef>
                <a:spcPts val="53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200" spc="-20" dirty="0">
                <a:latin typeface="Carlito"/>
                <a:cs typeface="Carlito"/>
              </a:rPr>
              <a:t>Every </a:t>
            </a:r>
            <a:r>
              <a:rPr sz="2200" spc="-5" dirty="0">
                <a:latin typeface="Carlito"/>
                <a:cs typeface="Carlito"/>
              </a:rPr>
              <a:t>industry employing 10 </a:t>
            </a:r>
            <a:r>
              <a:rPr sz="2200" dirty="0">
                <a:latin typeface="Carlito"/>
                <a:cs typeface="Carlito"/>
              </a:rPr>
              <a:t>or </a:t>
            </a:r>
            <a:r>
              <a:rPr sz="2200" spc="-10" dirty="0">
                <a:latin typeface="Carlito"/>
                <a:cs typeface="Carlito"/>
              </a:rPr>
              <a:t>more persons </a:t>
            </a:r>
            <a:r>
              <a:rPr sz="2200" spc="-5" dirty="0">
                <a:latin typeface="Carlito"/>
                <a:cs typeface="Carlito"/>
              </a:rPr>
              <a:t>(180 industries </a:t>
            </a:r>
            <a:r>
              <a:rPr sz="2200" spc="-15" dirty="0">
                <a:latin typeface="Carlito"/>
                <a:cs typeface="Carlito"/>
              </a:rPr>
              <a:t>are  </a:t>
            </a:r>
            <a:r>
              <a:rPr sz="2200" spc="-10" dirty="0">
                <a:latin typeface="Carlito"/>
                <a:cs typeface="Carlito"/>
              </a:rPr>
              <a:t>specified </a:t>
            </a:r>
            <a:r>
              <a:rPr sz="2200" spc="-5" dirty="0">
                <a:latin typeface="Carlito"/>
                <a:cs typeface="Carlito"/>
              </a:rPr>
              <a:t>in </a:t>
            </a:r>
            <a:r>
              <a:rPr sz="2200" spc="-10" dirty="0">
                <a:latin typeface="Carlito"/>
                <a:cs typeface="Carlito"/>
              </a:rPr>
              <a:t>Schedule </a:t>
            </a:r>
            <a:r>
              <a:rPr sz="2200" spc="-5" dirty="0">
                <a:latin typeface="Carlito"/>
                <a:cs typeface="Carlito"/>
              </a:rPr>
              <a:t>1 </a:t>
            </a:r>
            <a:r>
              <a:rPr sz="2200" dirty="0">
                <a:latin typeface="Carlito"/>
                <a:cs typeface="Carlito"/>
              </a:rPr>
              <a:t>of </a:t>
            </a:r>
            <a:r>
              <a:rPr sz="2200" spc="-5" dirty="0">
                <a:latin typeface="Carlito"/>
                <a:cs typeface="Carlito"/>
              </a:rPr>
              <a:t>the</a:t>
            </a:r>
            <a:r>
              <a:rPr sz="2200" spc="40" dirty="0">
                <a:latin typeface="Carlito"/>
                <a:cs typeface="Carlito"/>
              </a:rPr>
              <a:t> </a:t>
            </a:r>
            <a:r>
              <a:rPr sz="2200" spc="-5" dirty="0">
                <a:latin typeface="Carlito"/>
                <a:cs typeface="Carlito"/>
              </a:rPr>
              <a:t>Act)</a:t>
            </a:r>
            <a:endParaRPr sz="2200">
              <a:latin typeface="Carlito"/>
              <a:cs typeface="Carlito"/>
            </a:endParaRPr>
          </a:p>
          <a:p>
            <a:pPr marL="355600" marR="5715" indent="-342900">
              <a:lnSpc>
                <a:spcPct val="100000"/>
              </a:lnSpc>
              <a:spcBef>
                <a:spcPts val="53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200" spc="-20" dirty="0">
                <a:latin typeface="Carlito"/>
                <a:cs typeface="Carlito"/>
              </a:rPr>
              <a:t>Every </a:t>
            </a:r>
            <a:r>
              <a:rPr sz="2200" spc="-5" dirty="0">
                <a:latin typeface="Carlito"/>
                <a:cs typeface="Carlito"/>
              </a:rPr>
              <a:t>industry employing 10 </a:t>
            </a:r>
            <a:r>
              <a:rPr sz="2200" dirty="0">
                <a:latin typeface="Carlito"/>
                <a:cs typeface="Carlito"/>
              </a:rPr>
              <a:t>or </a:t>
            </a:r>
            <a:r>
              <a:rPr sz="2200" spc="-10" dirty="0">
                <a:latin typeface="Carlito"/>
                <a:cs typeface="Carlito"/>
              </a:rPr>
              <a:t>more persons </a:t>
            </a:r>
            <a:r>
              <a:rPr sz="2200" spc="-5" dirty="0">
                <a:latin typeface="Carlito"/>
                <a:cs typeface="Carlito"/>
              </a:rPr>
              <a:t>which the </a:t>
            </a:r>
            <a:r>
              <a:rPr sz="2200" spc="-15" dirty="0">
                <a:latin typeface="Carlito"/>
                <a:cs typeface="Carlito"/>
              </a:rPr>
              <a:t>Central  </a:t>
            </a:r>
            <a:r>
              <a:rPr sz="2200" spc="-5" dirty="0">
                <a:latin typeface="Carlito"/>
                <a:cs typeface="Carlito"/>
              </a:rPr>
              <a:t>Govt. </a:t>
            </a:r>
            <a:r>
              <a:rPr sz="2200" spc="-15" dirty="0">
                <a:latin typeface="Carlito"/>
                <a:cs typeface="Carlito"/>
              </a:rPr>
              <a:t>may</a:t>
            </a:r>
            <a:r>
              <a:rPr sz="2200" spc="-5" dirty="0">
                <a:latin typeface="Carlito"/>
                <a:cs typeface="Carlito"/>
              </a:rPr>
              <a:t> notify</a:t>
            </a:r>
            <a:endParaRPr sz="2200">
              <a:latin typeface="Carlito"/>
              <a:cs typeface="Carlito"/>
            </a:endParaRPr>
          </a:p>
          <a:p>
            <a:pPr marL="355600" marR="5080" indent="-342900">
              <a:lnSpc>
                <a:spcPct val="100000"/>
              </a:lnSpc>
              <a:spcBef>
                <a:spcPts val="53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200" spc="-20" dirty="0">
                <a:latin typeface="Carlito"/>
                <a:cs typeface="Carlito"/>
              </a:rPr>
              <a:t>Any </a:t>
            </a:r>
            <a:r>
              <a:rPr sz="2200" spc="-5" dirty="0">
                <a:latin typeface="Carlito"/>
                <a:cs typeface="Carlito"/>
              </a:rPr>
              <a:t>other </a:t>
            </a:r>
            <a:r>
              <a:rPr sz="2200" spc="-10" dirty="0">
                <a:latin typeface="Carlito"/>
                <a:cs typeface="Carlito"/>
              </a:rPr>
              <a:t>establishment </a:t>
            </a:r>
            <a:r>
              <a:rPr sz="2200" spc="-5" dirty="0">
                <a:latin typeface="Carlito"/>
                <a:cs typeface="Carlito"/>
              </a:rPr>
              <a:t>notified by the </a:t>
            </a:r>
            <a:r>
              <a:rPr sz="2200" spc="-15" dirty="0">
                <a:latin typeface="Carlito"/>
                <a:cs typeface="Carlito"/>
              </a:rPr>
              <a:t>Central </a:t>
            </a:r>
            <a:r>
              <a:rPr sz="2200" spc="-10" dirty="0">
                <a:latin typeface="Carlito"/>
                <a:cs typeface="Carlito"/>
              </a:rPr>
              <a:t>Government even  </a:t>
            </a:r>
            <a:r>
              <a:rPr sz="2200" spc="-5" dirty="0">
                <a:latin typeface="Carlito"/>
                <a:cs typeface="Carlito"/>
              </a:rPr>
              <a:t>if employing less than 10</a:t>
            </a:r>
            <a:r>
              <a:rPr sz="2200" spc="15" dirty="0">
                <a:latin typeface="Carlito"/>
                <a:cs typeface="Carlito"/>
              </a:rPr>
              <a:t> </a:t>
            </a:r>
            <a:r>
              <a:rPr sz="2200" spc="-15" dirty="0">
                <a:latin typeface="Carlito"/>
                <a:cs typeface="Carlito"/>
              </a:rPr>
              <a:t>persons</a:t>
            </a:r>
            <a:endParaRPr sz="2200">
              <a:latin typeface="Carlito"/>
              <a:cs typeface="Carlito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6553200" y="6229355"/>
            <a:ext cx="2286635" cy="628650"/>
            <a:chOff x="6553200" y="6229355"/>
            <a:chExt cx="2286635" cy="628650"/>
          </a:xfrm>
        </p:grpSpPr>
        <p:sp>
          <p:nvSpPr>
            <p:cNvPr id="7" name="object 7"/>
            <p:cNvSpPr/>
            <p:nvPr/>
          </p:nvSpPr>
          <p:spPr>
            <a:xfrm>
              <a:off x="6553200" y="6287731"/>
              <a:ext cx="641680" cy="570265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7239000" y="6248399"/>
              <a:ext cx="812800" cy="609597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8086597" y="6229355"/>
              <a:ext cx="752640" cy="564476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4</a:t>
            </a:fld>
            <a:endParaRPr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88340" y="336296"/>
            <a:ext cx="8074025" cy="598487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99210">
              <a:lnSpc>
                <a:spcPct val="100000"/>
              </a:lnSpc>
              <a:spcBef>
                <a:spcPts val="95"/>
              </a:spcBef>
            </a:pPr>
            <a:r>
              <a:rPr sz="2200" u="heavy" spc="-55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200" b="1" u="heavy" spc="-18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"/>
              </a:rPr>
              <a:t>The </a:t>
            </a:r>
            <a:r>
              <a:rPr sz="2200" b="1" u="heavy" spc="-20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"/>
              </a:rPr>
              <a:t>Employee’s </a:t>
            </a:r>
            <a:r>
              <a:rPr sz="2200" b="1" u="heavy" spc="-15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"/>
              </a:rPr>
              <a:t>Provident </a:t>
            </a:r>
            <a:r>
              <a:rPr sz="2200" b="1" u="heavy" spc="-2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"/>
              </a:rPr>
              <a:t>Fund </a:t>
            </a:r>
            <a:r>
              <a:rPr sz="2200" b="1" u="heavy" spc="-18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"/>
              </a:rPr>
              <a:t>Act</a:t>
            </a:r>
            <a:r>
              <a:rPr sz="2200" b="1" u="heavy" spc="24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"/>
              </a:rPr>
              <a:t> </a:t>
            </a:r>
            <a:r>
              <a:rPr sz="2200" b="1" u="heavy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rlito"/>
                <a:cs typeface="Carlito"/>
                <a:hlinkClick r:id="rId2"/>
              </a:rPr>
              <a:t>1952</a:t>
            </a:r>
            <a:endParaRPr sz="2200">
              <a:latin typeface="Carlito"/>
              <a:cs typeface="Carlito"/>
            </a:endParaRPr>
          </a:p>
          <a:p>
            <a:pPr marL="12700" algn="just">
              <a:lnSpc>
                <a:spcPct val="100000"/>
              </a:lnSpc>
              <a:spcBef>
                <a:spcPts val="2039"/>
              </a:spcBef>
            </a:pPr>
            <a:r>
              <a:rPr sz="2200" b="1" spc="-5" dirty="0">
                <a:latin typeface="Carlito"/>
                <a:cs typeface="Carlito"/>
              </a:rPr>
              <a:t>Eligibility &amp;</a:t>
            </a:r>
            <a:r>
              <a:rPr sz="2200" b="1" spc="-20" dirty="0">
                <a:latin typeface="Carlito"/>
                <a:cs typeface="Carlito"/>
              </a:rPr>
              <a:t> </a:t>
            </a:r>
            <a:r>
              <a:rPr sz="2200" b="1" spc="-10" dirty="0">
                <a:latin typeface="Carlito"/>
                <a:cs typeface="Carlito"/>
              </a:rPr>
              <a:t>Entitlement</a:t>
            </a:r>
            <a:endParaRPr sz="2200">
              <a:latin typeface="Carlito"/>
              <a:cs typeface="Carlito"/>
            </a:endParaRPr>
          </a:p>
          <a:p>
            <a:pPr marL="355600" marR="5080" indent="-342900" algn="just">
              <a:lnSpc>
                <a:spcPct val="100000"/>
              </a:lnSpc>
              <a:spcBef>
                <a:spcPts val="530"/>
              </a:spcBef>
              <a:buFont typeface="Arial"/>
              <a:buChar char="•"/>
              <a:tabLst>
                <a:tab pos="355600" algn="l"/>
              </a:tabLst>
            </a:pPr>
            <a:r>
              <a:rPr sz="2200" spc="-20" dirty="0">
                <a:latin typeface="Carlito"/>
                <a:cs typeface="Carlito"/>
              </a:rPr>
              <a:t>Every </a:t>
            </a:r>
            <a:r>
              <a:rPr sz="2200" spc="-10" dirty="0">
                <a:latin typeface="Carlito"/>
                <a:cs typeface="Carlito"/>
              </a:rPr>
              <a:t>employee employed directly </a:t>
            </a:r>
            <a:r>
              <a:rPr sz="2200" spc="-5" dirty="0">
                <a:latin typeface="Carlito"/>
                <a:cs typeface="Carlito"/>
              </a:rPr>
              <a:t>/ </a:t>
            </a:r>
            <a:r>
              <a:rPr sz="2200" spc="-10" dirty="0">
                <a:latin typeface="Carlito"/>
                <a:cs typeface="Carlito"/>
              </a:rPr>
              <a:t>through </a:t>
            </a:r>
            <a:r>
              <a:rPr sz="2200" spc="-5" dirty="0">
                <a:latin typeface="Carlito"/>
                <a:cs typeface="Carlito"/>
              </a:rPr>
              <a:t>a </a:t>
            </a:r>
            <a:r>
              <a:rPr sz="2200" spc="-15" dirty="0">
                <a:latin typeface="Carlito"/>
                <a:cs typeface="Carlito"/>
              </a:rPr>
              <a:t>contractor </a:t>
            </a:r>
            <a:r>
              <a:rPr sz="2200" spc="-5" dirty="0">
                <a:latin typeface="Carlito"/>
                <a:cs typeface="Carlito"/>
              </a:rPr>
              <a:t>who is </a:t>
            </a:r>
            <a:r>
              <a:rPr sz="2200" spc="5" dirty="0">
                <a:latin typeface="Carlito"/>
                <a:cs typeface="Carlito"/>
              </a:rPr>
              <a:t>in  </a:t>
            </a:r>
            <a:r>
              <a:rPr sz="2200" spc="-10" dirty="0">
                <a:latin typeface="Carlito"/>
                <a:cs typeface="Carlito"/>
              </a:rPr>
              <a:t>receipt </a:t>
            </a:r>
            <a:r>
              <a:rPr sz="2200" dirty="0">
                <a:latin typeface="Carlito"/>
                <a:cs typeface="Carlito"/>
              </a:rPr>
              <a:t>of </a:t>
            </a:r>
            <a:r>
              <a:rPr sz="2200" spc="-10" dirty="0">
                <a:latin typeface="Carlito"/>
                <a:cs typeface="Carlito"/>
              </a:rPr>
              <a:t>wages are </a:t>
            </a:r>
            <a:r>
              <a:rPr sz="2200" spc="-5" dirty="0">
                <a:latin typeface="Carlito"/>
                <a:cs typeface="Carlito"/>
              </a:rPr>
              <a:t>eligible </a:t>
            </a:r>
            <a:r>
              <a:rPr sz="2200" spc="-20" dirty="0">
                <a:latin typeface="Carlito"/>
                <a:cs typeface="Carlito"/>
              </a:rPr>
              <a:t>to </a:t>
            </a:r>
            <a:r>
              <a:rPr sz="2200" spc="-5" dirty="0">
                <a:latin typeface="Carlito"/>
                <a:cs typeface="Carlito"/>
              </a:rPr>
              <a:t>become a member </a:t>
            </a:r>
            <a:r>
              <a:rPr sz="2200" dirty="0">
                <a:latin typeface="Carlito"/>
                <a:cs typeface="Carlito"/>
              </a:rPr>
              <a:t>of </a:t>
            </a:r>
            <a:r>
              <a:rPr sz="2200" spc="-5" dirty="0">
                <a:latin typeface="Carlito"/>
                <a:cs typeface="Carlito"/>
              </a:rPr>
              <a:t>the fund  </a:t>
            </a:r>
            <a:r>
              <a:rPr sz="2200" spc="-15" dirty="0">
                <a:latin typeface="Carlito"/>
                <a:cs typeface="Carlito"/>
              </a:rPr>
              <a:t>(exception </a:t>
            </a:r>
            <a:r>
              <a:rPr sz="2200" spc="-5" dirty="0">
                <a:latin typeface="Carlito"/>
                <a:cs typeface="Carlito"/>
              </a:rPr>
              <a:t>- </a:t>
            </a:r>
            <a:r>
              <a:rPr sz="2200" spc="-10" dirty="0">
                <a:latin typeface="Carlito"/>
                <a:cs typeface="Carlito"/>
              </a:rPr>
              <a:t>Apprentice under </a:t>
            </a:r>
            <a:r>
              <a:rPr sz="2200" spc="-5" dirty="0">
                <a:latin typeface="Carlito"/>
                <a:cs typeface="Carlito"/>
              </a:rPr>
              <a:t>the </a:t>
            </a:r>
            <a:r>
              <a:rPr sz="2200" spc="-10" dirty="0">
                <a:latin typeface="Carlito"/>
                <a:cs typeface="Carlito"/>
              </a:rPr>
              <a:t>Apprentices </a:t>
            </a:r>
            <a:r>
              <a:rPr sz="2200" spc="-5" dirty="0">
                <a:latin typeface="Carlito"/>
                <a:cs typeface="Carlito"/>
              </a:rPr>
              <a:t>Act and </a:t>
            </a:r>
            <a:r>
              <a:rPr sz="2200" spc="-10" dirty="0">
                <a:latin typeface="Carlito"/>
                <a:cs typeface="Carlito"/>
              </a:rPr>
              <a:t>casual  laborers)</a:t>
            </a:r>
            <a:endParaRPr sz="2200">
              <a:latin typeface="Carlito"/>
              <a:cs typeface="Carlito"/>
            </a:endParaRPr>
          </a:p>
          <a:p>
            <a:pPr marL="355600" marR="7620" indent="-342900" algn="just">
              <a:lnSpc>
                <a:spcPct val="100000"/>
              </a:lnSpc>
              <a:spcBef>
                <a:spcPts val="530"/>
              </a:spcBef>
              <a:buFont typeface="Arial"/>
              <a:buChar char="•"/>
              <a:tabLst>
                <a:tab pos="355600" algn="l"/>
              </a:tabLst>
            </a:pPr>
            <a:r>
              <a:rPr sz="2200" spc="-10" dirty="0">
                <a:latin typeface="Carlito"/>
                <a:cs typeface="Carlito"/>
              </a:rPr>
              <a:t>Irrespective </a:t>
            </a:r>
            <a:r>
              <a:rPr sz="2200" spc="5" dirty="0">
                <a:latin typeface="Carlito"/>
                <a:cs typeface="Carlito"/>
              </a:rPr>
              <a:t>of </a:t>
            </a:r>
            <a:r>
              <a:rPr sz="2200" spc="-5" dirty="0">
                <a:latin typeface="Carlito"/>
                <a:cs typeface="Carlito"/>
              </a:rPr>
              <a:t>permanent / </a:t>
            </a:r>
            <a:r>
              <a:rPr sz="2200" spc="-10" dirty="0">
                <a:latin typeface="Carlito"/>
                <a:cs typeface="Carlito"/>
              </a:rPr>
              <a:t>probationary </a:t>
            </a:r>
            <a:r>
              <a:rPr sz="2200" spc="-5" dirty="0">
                <a:latin typeface="Carlito"/>
                <a:cs typeface="Carlito"/>
              </a:rPr>
              <a:t>employees, all employees  </a:t>
            </a:r>
            <a:r>
              <a:rPr sz="2200" spc="-10" dirty="0">
                <a:latin typeface="Carlito"/>
                <a:cs typeface="Carlito"/>
              </a:rPr>
              <a:t>are eligible </a:t>
            </a:r>
            <a:r>
              <a:rPr sz="2200" spc="-15" dirty="0">
                <a:latin typeface="Carlito"/>
                <a:cs typeface="Carlito"/>
              </a:rPr>
              <a:t>for </a:t>
            </a:r>
            <a:r>
              <a:rPr sz="2200" spc="-5" dirty="0">
                <a:latin typeface="Carlito"/>
                <a:cs typeface="Carlito"/>
              </a:rPr>
              <a:t>joining the </a:t>
            </a:r>
            <a:r>
              <a:rPr sz="2200" spc="5" dirty="0">
                <a:latin typeface="Carlito"/>
                <a:cs typeface="Carlito"/>
              </a:rPr>
              <a:t>PF </a:t>
            </a:r>
            <a:r>
              <a:rPr sz="2200" spc="-5" dirty="0">
                <a:latin typeface="Carlito"/>
                <a:cs typeface="Carlito"/>
              </a:rPr>
              <a:t>scheme </a:t>
            </a:r>
            <a:r>
              <a:rPr sz="2200" spc="-15" dirty="0">
                <a:latin typeface="Carlito"/>
                <a:cs typeface="Carlito"/>
              </a:rPr>
              <a:t>from </a:t>
            </a:r>
            <a:r>
              <a:rPr sz="2200" spc="-5" dirty="0">
                <a:latin typeface="Carlito"/>
                <a:cs typeface="Carlito"/>
              </a:rPr>
              <a:t>the </a:t>
            </a:r>
            <a:r>
              <a:rPr sz="2200" spc="-20" dirty="0">
                <a:latin typeface="Carlito"/>
                <a:cs typeface="Carlito"/>
              </a:rPr>
              <a:t>date </a:t>
            </a:r>
            <a:r>
              <a:rPr sz="2200" dirty="0">
                <a:latin typeface="Carlito"/>
                <a:cs typeface="Carlito"/>
              </a:rPr>
              <a:t>of </a:t>
            </a:r>
            <a:r>
              <a:rPr sz="2200" spc="-5" dirty="0">
                <a:latin typeface="Carlito"/>
                <a:cs typeface="Carlito"/>
              </a:rPr>
              <a:t>joining the  </a:t>
            </a:r>
            <a:r>
              <a:rPr sz="2200" dirty="0">
                <a:latin typeface="Carlito"/>
                <a:cs typeface="Carlito"/>
              </a:rPr>
              <a:t>service</a:t>
            </a:r>
            <a:endParaRPr sz="2200">
              <a:latin typeface="Carlito"/>
              <a:cs typeface="Carlito"/>
            </a:endParaRPr>
          </a:p>
          <a:p>
            <a:pPr marL="355600" marR="5080" indent="-342900" algn="just">
              <a:lnSpc>
                <a:spcPct val="100000"/>
              </a:lnSpc>
              <a:spcBef>
                <a:spcPts val="530"/>
              </a:spcBef>
              <a:buFont typeface="Arial"/>
              <a:buChar char="•"/>
              <a:tabLst>
                <a:tab pos="355600" algn="l"/>
              </a:tabLst>
            </a:pPr>
            <a:r>
              <a:rPr sz="2200" spc="-5" dirty="0">
                <a:latin typeface="Carlito"/>
                <a:cs typeface="Carlito"/>
              </a:rPr>
              <a:t>Minimum 10% of the basic </a:t>
            </a:r>
            <a:r>
              <a:rPr sz="2200" spc="-20" dirty="0">
                <a:latin typeface="Carlito"/>
                <a:cs typeface="Carlito"/>
              </a:rPr>
              <a:t>pay for </a:t>
            </a:r>
            <a:r>
              <a:rPr sz="2200" spc="-10" dirty="0">
                <a:latin typeface="Carlito"/>
                <a:cs typeface="Carlito"/>
              </a:rPr>
              <a:t>establishments employed </a:t>
            </a:r>
            <a:r>
              <a:rPr sz="2200" dirty="0">
                <a:latin typeface="Carlito"/>
                <a:cs typeface="Carlito"/>
              </a:rPr>
              <a:t>less  </a:t>
            </a:r>
            <a:r>
              <a:rPr sz="2200" spc="-5" dirty="0">
                <a:latin typeface="Carlito"/>
                <a:cs typeface="Carlito"/>
              </a:rPr>
              <a:t>than 10 </a:t>
            </a:r>
            <a:r>
              <a:rPr sz="2200" spc="-10" dirty="0">
                <a:latin typeface="Carlito"/>
                <a:cs typeface="Carlito"/>
              </a:rPr>
              <a:t>persons; sick </a:t>
            </a:r>
            <a:r>
              <a:rPr sz="2200" spc="-5" dirty="0">
                <a:latin typeface="Carlito"/>
                <a:cs typeface="Carlito"/>
              </a:rPr>
              <a:t>industries </a:t>
            </a:r>
            <a:r>
              <a:rPr sz="2200" spc="-10" dirty="0">
                <a:latin typeface="Carlito"/>
                <a:cs typeface="Carlito"/>
              </a:rPr>
              <a:t>declared by </a:t>
            </a:r>
            <a:r>
              <a:rPr sz="2200" spc="-5" dirty="0">
                <a:latin typeface="Carlito"/>
                <a:cs typeface="Carlito"/>
              </a:rPr>
              <a:t>necessary authority;  </a:t>
            </a:r>
            <a:r>
              <a:rPr sz="2200" spc="-10" dirty="0">
                <a:latin typeface="Carlito"/>
                <a:cs typeface="Carlito"/>
              </a:rPr>
              <a:t>Jute, </a:t>
            </a:r>
            <a:r>
              <a:rPr sz="2200" spc="-5" dirty="0">
                <a:latin typeface="Carlito"/>
                <a:cs typeface="Carlito"/>
              </a:rPr>
              <a:t>Beedi , Brick, Coir &amp; Guar Gum Industries /</a:t>
            </a:r>
            <a:r>
              <a:rPr sz="2200" spc="60" dirty="0">
                <a:latin typeface="Carlito"/>
                <a:cs typeface="Carlito"/>
              </a:rPr>
              <a:t> </a:t>
            </a:r>
            <a:r>
              <a:rPr sz="2200" spc="-15" dirty="0">
                <a:latin typeface="Carlito"/>
                <a:cs typeface="Carlito"/>
              </a:rPr>
              <a:t>Factories</a:t>
            </a:r>
            <a:endParaRPr sz="2200">
              <a:latin typeface="Carlito"/>
              <a:cs typeface="Carlito"/>
            </a:endParaRPr>
          </a:p>
          <a:p>
            <a:pPr marL="355600" indent="-342900" algn="just">
              <a:lnSpc>
                <a:spcPct val="100000"/>
              </a:lnSpc>
              <a:spcBef>
                <a:spcPts val="530"/>
              </a:spcBef>
              <a:buFont typeface="Arial"/>
              <a:buChar char="•"/>
              <a:tabLst>
                <a:tab pos="355600" algn="l"/>
              </a:tabLst>
            </a:pPr>
            <a:r>
              <a:rPr sz="2200" spc="-10" dirty="0">
                <a:latin typeface="Carlito"/>
                <a:cs typeface="Carlito"/>
              </a:rPr>
              <a:t>Other </a:t>
            </a:r>
            <a:r>
              <a:rPr sz="2200" spc="-5" dirty="0">
                <a:latin typeface="Carlito"/>
                <a:cs typeface="Carlito"/>
              </a:rPr>
              <a:t>industries </a:t>
            </a:r>
            <a:r>
              <a:rPr sz="2200" spc="-15" dirty="0">
                <a:latin typeface="Carlito"/>
                <a:cs typeface="Carlito"/>
              </a:rPr>
              <a:t>maximum </a:t>
            </a:r>
            <a:r>
              <a:rPr sz="2200" spc="-5" dirty="0">
                <a:latin typeface="Carlito"/>
                <a:cs typeface="Carlito"/>
              </a:rPr>
              <a:t>12% of the basic</a:t>
            </a:r>
            <a:r>
              <a:rPr sz="2200" spc="60" dirty="0">
                <a:latin typeface="Carlito"/>
                <a:cs typeface="Carlito"/>
              </a:rPr>
              <a:t> </a:t>
            </a:r>
            <a:r>
              <a:rPr sz="2200" spc="-20" dirty="0">
                <a:latin typeface="Carlito"/>
                <a:cs typeface="Carlito"/>
              </a:rPr>
              <a:t>pay</a:t>
            </a:r>
            <a:endParaRPr sz="2200">
              <a:latin typeface="Carlito"/>
              <a:cs typeface="Carlito"/>
            </a:endParaRPr>
          </a:p>
          <a:p>
            <a:pPr marL="355600" marR="20320" indent="-342900">
              <a:lnSpc>
                <a:spcPct val="100000"/>
              </a:lnSpc>
              <a:spcBef>
                <a:spcPts val="53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200" spc="-5" dirty="0">
                <a:latin typeface="Carlito"/>
                <a:cs typeface="Carlito"/>
              </a:rPr>
              <a:t>A </a:t>
            </a:r>
            <a:r>
              <a:rPr sz="2200" spc="-10" dirty="0">
                <a:latin typeface="Carlito"/>
                <a:cs typeface="Carlito"/>
              </a:rPr>
              <a:t>member </a:t>
            </a:r>
            <a:r>
              <a:rPr sz="2200" spc="-15" dirty="0">
                <a:latin typeface="Carlito"/>
                <a:cs typeface="Carlito"/>
              </a:rPr>
              <a:t>can contribute </a:t>
            </a:r>
            <a:r>
              <a:rPr sz="2200" spc="-10" dirty="0">
                <a:latin typeface="Carlito"/>
                <a:cs typeface="Carlito"/>
              </a:rPr>
              <a:t>voluntarily more </a:t>
            </a:r>
            <a:r>
              <a:rPr sz="2200" spc="-5" dirty="0">
                <a:latin typeface="Carlito"/>
                <a:cs typeface="Carlito"/>
              </a:rPr>
              <a:t>than </a:t>
            </a:r>
            <a:r>
              <a:rPr sz="2200" spc="-15" dirty="0">
                <a:latin typeface="Carlito"/>
                <a:cs typeface="Carlito"/>
              </a:rPr>
              <a:t>statutorily  </a:t>
            </a:r>
            <a:r>
              <a:rPr sz="2200" spc="-5" dirty="0">
                <a:latin typeface="Carlito"/>
                <a:cs typeface="Carlito"/>
              </a:rPr>
              <a:t>prescribed </a:t>
            </a:r>
            <a:r>
              <a:rPr sz="2200" spc="-30" dirty="0">
                <a:latin typeface="Carlito"/>
                <a:cs typeface="Carlito"/>
              </a:rPr>
              <a:t>rate </a:t>
            </a:r>
            <a:r>
              <a:rPr sz="2200" spc="-15" dirty="0">
                <a:latin typeface="Carlito"/>
                <a:cs typeface="Carlito"/>
              </a:rPr>
              <a:t>(upto </a:t>
            </a:r>
            <a:r>
              <a:rPr sz="2200" spc="-5" dirty="0">
                <a:latin typeface="Carlito"/>
                <a:cs typeface="Carlito"/>
              </a:rPr>
              <a:t>100% of basic </a:t>
            </a:r>
            <a:r>
              <a:rPr sz="2200" dirty="0">
                <a:latin typeface="Carlito"/>
                <a:cs typeface="Carlito"/>
              </a:rPr>
              <a:t>salary) </a:t>
            </a:r>
            <a:r>
              <a:rPr sz="2200" spc="-5" dirty="0">
                <a:latin typeface="Carlito"/>
                <a:cs typeface="Carlito"/>
              </a:rPr>
              <a:t>which will be </a:t>
            </a:r>
            <a:r>
              <a:rPr sz="2200" spc="-20" dirty="0">
                <a:latin typeface="Carlito"/>
                <a:cs typeface="Carlito"/>
              </a:rPr>
              <a:t>transferred  to </a:t>
            </a:r>
            <a:r>
              <a:rPr sz="2200" spc="-5" dirty="0">
                <a:latin typeface="Carlito"/>
                <a:cs typeface="Carlito"/>
              </a:rPr>
              <a:t>his PF</a:t>
            </a:r>
            <a:r>
              <a:rPr sz="2200" spc="20" dirty="0">
                <a:latin typeface="Carlito"/>
                <a:cs typeface="Carlito"/>
              </a:rPr>
              <a:t> </a:t>
            </a:r>
            <a:r>
              <a:rPr sz="2200" spc="-15" dirty="0">
                <a:latin typeface="Carlito"/>
                <a:cs typeface="Carlito"/>
              </a:rPr>
              <a:t>A/c</a:t>
            </a:r>
            <a:endParaRPr sz="2200">
              <a:latin typeface="Carlito"/>
              <a:cs typeface="Carlito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6553200" y="6229355"/>
            <a:ext cx="2286635" cy="628650"/>
            <a:chOff x="6553200" y="6229355"/>
            <a:chExt cx="2286635" cy="628650"/>
          </a:xfrm>
        </p:grpSpPr>
        <p:sp>
          <p:nvSpPr>
            <p:cNvPr id="4" name="object 4"/>
            <p:cNvSpPr/>
            <p:nvPr/>
          </p:nvSpPr>
          <p:spPr>
            <a:xfrm>
              <a:off x="6553200" y="6287731"/>
              <a:ext cx="641680" cy="570265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7239000" y="6248399"/>
              <a:ext cx="812800" cy="609597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8086597" y="6229355"/>
              <a:ext cx="752640" cy="564476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5</a:t>
            </a:fld>
            <a:endParaRPr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64540" y="298196"/>
            <a:ext cx="8073390" cy="50171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070610">
              <a:lnSpc>
                <a:spcPct val="100000"/>
              </a:lnSpc>
              <a:spcBef>
                <a:spcPts val="95"/>
              </a:spcBef>
            </a:pPr>
            <a:r>
              <a:rPr sz="2200" u="heavy" spc="-55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200" b="1" u="heavy" spc="-18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"/>
              </a:rPr>
              <a:t>The </a:t>
            </a:r>
            <a:r>
              <a:rPr sz="2200" b="1" u="heavy" spc="-20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"/>
              </a:rPr>
              <a:t>Employee’s </a:t>
            </a:r>
            <a:r>
              <a:rPr sz="2200" b="1" u="heavy" spc="-15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"/>
              </a:rPr>
              <a:t>Provident </a:t>
            </a:r>
            <a:r>
              <a:rPr sz="2200" b="1" u="heavy" spc="-2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"/>
              </a:rPr>
              <a:t>Fund </a:t>
            </a:r>
            <a:r>
              <a:rPr sz="2200" b="1" u="heavy" spc="-18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"/>
              </a:rPr>
              <a:t>Act</a:t>
            </a:r>
            <a:r>
              <a:rPr sz="2200" b="1" u="heavy" spc="24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"/>
              </a:rPr>
              <a:t> </a:t>
            </a:r>
            <a:r>
              <a:rPr sz="2200" b="1" u="heavy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rlito"/>
                <a:cs typeface="Carlito"/>
                <a:hlinkClick r:id="rId2"/>
              </a:rPr>
              <a:t>1952</a:t>
            </a:r>
            <a:endParaRPr sz="22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90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</a:pPr>
            <a:r>
              <a:rPr sz="2200" b="1" spc="-10" dirty="0">
                <a:latin typeface="Carlito"/>
                <a:cs typeface="Carlito"/>
              </a:rPr>
              <a:t>Calculation</a:t>
            </a:r>
            <a:endParaRPr sz="2200">
              <a:latin typeface="Carlito"/>
              <a:cs typeface="Carlito"/>
            </a:endParaRPr>
          </a:p>
          <a:p>
            <a:pPr marL="355600" marR="7620" indent="-343535" algn="just">
              <a:lnSpc>
                <a:spcPct val="100000"/>
              </a:lnSpc>
              <a:spcBef>
                <a:spcPts val="530"/>
              </a:spcBef>
              <a:buFont typeface="Arial"/>
              <a:buChar char="•"/>
              <a:tabLst>
                <a:tab pos="356235" algn="l"/>
              </a:tabLst>
            </a:pPr>
            <a:r>
              <a:rPr sz="2200" spc="-5" dirty="0">
                <a:latin typeface="Carlito"/>
                <a:cs typeface="Carlito"/>
              </a:rPr>
              <a:t>12% </a:t>
            </a:r>
            <a:r>
              <a:rPr sz="2200" spc="-10" dirty="0">
                <a:latin typeface="Carlito"/>
                <a:cs typeface="Carlito"/>
              </a:rPr>
              <a:t>contribution by </a:t>
            </a:r>
            <a:r>
              <a:rPr sz="2200" spc="-5" dirty="0">
                <a:latin typeface="Carlito"/>
                <a:cs typeface="Carlito"/>
              </a:rPr>
              <a:t>the </a:t>
            </a:r>
            <a:r>
              <a:rPr sz="2200" spc="-10" dirty="0">
                <a:latin typeface="Carlito"/>
                <a:cs typeface="Carlito"/>
              </a:rPr>
              <a:t>employee </a:t>
            </a:r>
            <a:r>
              <a:rPr sz="2200" spc="-5" dirty="0">
                <a:latin typeface="Carlito"/>
                <a:cs typeface="Carlito"/>
              </a:rPr>
              <a:t>is </a:t>
            </a:r>
            <a:r>
              <a:rPr sz="2200" spc="-10" dirty="0">
                <a:latin typeface="Carlito"/>
                <a:cs typeface="Carlito"/>
              </a:rPr>
              <a:t>directly </a:t>
            </a:r>
            <a:r>
              <a:rPr sz="2200" spc="-20" dirty="0">
                <a:latin typeface="Carlito"/>
                <a:cs typeface="Carlito"/>
              </a:rPr>
              <a:t>transferred to </a:t>
            </a:r>
            <a:r>
              <a:rPr sz="2200" spc="-10" dirty="0">
                <a:latin typeface="Carlito"/>
                <a:cs typeface="Carlito"/>
              </a:rPr>
              <a:t>his  </a:t>
            </a:r>
            <a:r>
              <a:rPr sz="2200" spc="-15" dirty="0">
                <a:latin typeface="Carlito"/>
                <a:cs typeface="Carlito"/>
              </a:rPr>
              <a:t>Provident </a:t>
            </a:r>
            <a:r>
              <a:rPr sz="2200" spc="-10" dirty="0">
                <a:latin typeface="Carlito"/>
                <a:cs typeface="Carlito"/>
              </a:rPr>
              <a:t>Fund </a:t>
            </a:r>
            <a:r>
              <a:rPr sz="2200" spc="-15" dirty="0">
                <a:latin typeface="Carlito"/>
                <a:cs typeface="Carlito"/>
              </a:rPr>
              <a:t>A/c</a:t>
            </a:r>
            <a:endParaRPr sz="2200">
              <a:latin typeface="Carlito"/>
              <a:cs typeface="Carlito"/>
            </a:endParaRPr>
          </a:p>
          <a:p>
            <a:pPr marL="355600" marR="6985" indent="-343535" algn="just">
              <a:lnSpc>
                <a:spcPct val="100000"/>
              </a:lnSpc>
              <a:spcBef>
                <a:spcPts val="530"/>
              </a:spcBef>
              <a:buFont typeface="Arial"/>
              <a:buChar char="•"/>
              <a:tabLst>
                <a:tab pos="356235" algn="l"/>
              </a:tabLst>
            </a:pPr>
            <a:r>
              <a:rPr sz="2200" spc="-5" dirty="0">
                <a:latin typeface="Carlito"/>
                <a:cs typeface="Carlito"/>
              </a:rPr>
              <a:t>12% is </a:t>
            </a:r>
            <a:r>
              <a:rPr sz="2200" spc="-10" dirty="0">
                <a:latin typeface="Carlito"/>
                <a:cs typeface="Carlito"/>
              </a:rPr>
              <a:t>contributed by </a:t>
            </a:r>
            <a:r>
              <a:rPr sz="2200" spc="-5" dirty="0">
                <a:latin typeface="Carlito"/>
                <a:cs typeface="Carlito"/>
              </a:rPr>
              <a:t>the </a:t>
            </a:r>
            <a:r>
              <a:rPr sz="2200" spc="-10" dirty="0">
                <a:latin typeface="Carlito"/>
                <a:cs typeface="Carlito"/>
              </a:rPr>
              <a:t>employer </a:t>
            </a:r>
            <a:r>
              <a:rPr sz="2200" spc="-5" dirty="0">
                <a:latin typeface="Carlito"/>
                <a:cs typeface="Carlito"/>
              </a:rPr>
              <a:t>out </a:t>
            </a:r>
            <a:r>
              <a:rPr sz="2200" dirty="0">
                <a:latin typeface="Carlito"/>
                <a:cs typeface="Carlito"/>
              </a:rPr>
              <a:t>of </a:t>
            </a:r>
            <a:r>
              <a:rPr sz="2200" spc="-5" dirty="0">
                <a:latin typeface="Carlito"/>
                <a:cs typeface="Carlito"/>
              </a:rPr>
              <a:t>which 8.33% is </a:t>
            </a:r>
            <a:r>
              <a:rPr sz="2200" spc="-10" dirty="0">
                <a:latin typeface="Carlito"/>
                <a:cs typeface="Carlito"/>
              </a:rPr>
              <a:t>credited  </a:t>
            </a:r>
            <a:r>
              <a:rPr sz="2200" spc="-20" dirty="0">
                <a:latin typeface="Carlito"/>
                <a:cs typeface="Carlito"/>
              </a:rPr>
              <a:t>to </a:t>
            </a:r>
            <a:r>
              <a:rPr sz="2200" spc="-10" dirty="0">
                <a:latin typeface="Carlito"/>
                <a:cs typeface="Carlito"/>
              </a:rPr>
              <a:t>Employee Pension Fund </a:t>
            </a:r>
            <a:r>
              <a:rPr sz="2200" spc="-5" dirty="0">
                <a:latin typeface="Carlito"/>
                <a:cs typeface="Carlito"/>
              </a:rPr>
              <a:t>and the </a:t>
            </a:r>
            <a:r>
              <a:rPr sz="2200" spc="-10" dirty="0">
                <a:latin typeface="Carlito"/>
                <a:cs typeface="Carlito"/>
              </a:rPr>
              <a:t>balance </a:t>
            </a:r>
            <a:r>
              <a:rPr sz="2200" spc="-5" dirty="0">
                <a:latin typeface="Carlito"/>
                <a:cs typeface="Carlito"/>
              </a:rPr>
              <a:t>3.67% is </a:t>
            </a:r>
            <a:r>
              <a:rPr sz="2200" spc="-20" dirty="0">
                <a:latin typeface="Carlito"/>
                <a:cs typeface="Carlito"/>
              </a:rPr>
              <a:t>transferred </a:t>
            </a:r>
            <a:r>
              <a:rPr sz="2200" spc="-25" dirty="0">
                <a:latin typeface="Carlito"/>
                <a:cs typeface="Carlito"/>
              </a:rPr>
              <a:t>to  </a:t>
            </a:r>
            <a:r>
              <a:rPr sz="2200" dirty="0">
                <a:latin typeface="Carlito"/>
                <a:cs typeface="Carlito"/>
              </a:rPr>
              <a:t>PF </a:t>
            </a:r>
            <a:r>
              <a:rPr sz="2200" spc="-15" dirty="0">
                <a:latin typeface="Carlito"/>
                <a:cs typeface="Carlito"/>
              </a:rPr>
              <a:t>A/c </a:t>
            </a:r>
            <a:r>
              <a:rPr sz="2200" dirty="0">
                <a:latin typeface="Carlito"/>
                <a:cs typeface="Carlito"/>
              </a:rPr>
              <a:t>of </a:t>
            </a:r>
            <a:r>
              <a:rPr sz="2200" spc="-5" dirty="0">
                <a:latin typeface="Carlito"/>
                <a:cs typeface="Carlito"/>
              </a:rPr>
              <a:t>the</a:t>
            </a:r>
            <a:r>
              <a:rPr sz="2200" dirty="0">
                <a:latin typeface="Carlito"/>
                <a:cs typeface="Carlito"/>
              </a:rPr>
              <a:t> </a:t>
            </a:r>
            <a:r>
              <a:rPr sz="2200" spc="-10" dirty="0">
                <a:latin typeface="Carlito"/>
                <a:cs typeface="Carlito"/>
              </a:rPr>
              <a:t>employee</a:t>
            </a:r>
            <a:endParaRPr sz="2200">
              <a:latin typeface="Carlito"/>
              <a:cs typeface="Carlito"/>
            </a:endParaRPr>
          </a:p>
          <a:p>
            <a:pPr marL="355600" marR="7620" indent="-343535" algn="just">
              <a:lnSpc>
                <a:spcPct val="100000"/>
              </a:lnSpc>
              <a:spcBef>
                <a:spcPts val="530"/>
              </a:spcBef>
              <a:buFont typeface="Arial"/>
              <a:buChar char="•"/>
              <a:tabLst>
                <a:tab pos="356235" algn="l"/>
              </a:tabLst>
            </a:pPr>
            <a:r>
              <a:rPr sz="2200" spc="-5" dirty="0">
                <a:latin typeface="Carlito"/>
                <a:cs typeface="Carlito"/>
              </a:rPr>
              <a:t>1.10% </a:t>
            </a:r>
            <a:r>
              <a:rPr sz="2200" spc="-10" dirty="0">
                <a:latin typeface="Carlito"/>
                <a:cs typeface="Carlito"/>
              </a:rPr>
              <a:t>Administration </a:t>
            </a:r>
            <a:r>
              <a:rPr sz="2200" spc="-15" dirty="0">
                <a:latin typeface="Carlito"/>
                <a:cs typeface="Carlito"/>
              </a:rPr>
              <a:t>charges </a:t>
            </a:r>
            <a:r>
              <a:rPr sz="2200" dirty="0">
                <a:latin typeface="Carlito"/>
                <a:cs typeface="Carlito"/>
              </a:rPr>
              <a:t>on </a:t>
            </a:r>
            <a:r>
              <a:rPr sz="2200" spc="-15" dirty="0">
                <a:latin typeface="Carlito"/>
                <a:cs typeface="Carlito"/>
              </a:rPr>
              <a:t>total wages </a:t>
            </a:r>
            <a:r>
              <a:rPr sz="2200" spc="-10" dirty="0">
                <a:latin typeface="Carlito"/>
                <a:cs typeface="Carlito"/>
              </a:rPr>
              <a:t>are </a:t>
            </a:r>
            <a:r>
              <a:rPr sz="2200" spc="-15" dirty="0">
                <a:latin typeface="Carlito"/>
                <a:cs typeface="Carlito"/>
              </a:rPr>
              <a:t>payable </a:t>
            </a:r>
            <a:r>
              <a:rPr sz="2200" spc="-10" dirty="0">
                <a:latin typeface="Carlito"/>
                <a:cs typeface="Carlito"/>
              </a:rPr>
              <a:t>by </a:t>
            </a:r>
            <a:r>
              <a:rPr sz="2200" spc="-5" dirty="0">
                <a:latin typeface="Carlito"/>
                <a:cs typeface="Carlito"/>
              </a:rPr>
              <a:t>the  </a:t>
            </a:r>
            <a:r>
              <a:rPr sz="2200" spc="-10" dirty="0">
                <a:latin typeface="Carlito"/>
                <a:cs typeface="Carlito"/>
              </a:rPr>
              <a:t>employer</a:t>
            </a:r>
            <a:endParaRPr sz="2200">
              <a:latin typeface="Carlito"/>
              <a:cs typeface="Carlito"/>
            </a:endParaRPr>
          </a:p>
          <a:p>
            <a:pPr marL="355600" marR="5080" indent="-343535" algn="just">
              <a:lnSpc>
                <a:spcPct val="100000"/>
              </a:lnSpc>
              <a:spcBef>
                <a:spcPts val="530"/>
              </a:spcBef>
              <a:buFont typeface="Arial"/>
              <a:buChar char="•"/>
              <a:tabLst>
                <a:tab pos="356235" algn="l"/>
              </a:tabLst>
            </a:pPr>
            <a:r>
              <a:rPr sz="2200" spc="-5" dirty="0">
                <a:latin typeface="Carlito"/>
                <a:cs typeface="Carlito"/>
              </a:rPr>
              <a:t>0.50% </a:t>
            </a:r>
            <a:r>
              <a:rPr sz="2200" spc="-10" dirty="0">
                <a:latin typeface="Carlito"/>
                <a:cs typeface="Carlito"/>
              </a:rPr>
              <a:t>EDLI </a:t>
            </a:r>
            <a:r>
              <a:rPr sz="2200" spc="-15" dirty="0">
                <a:latin typeface="Carlito"/>
                <a:cs typeface="Carlito"/>
              </a:rPr>
              <a:t>calculated </a:t>
            </a:r>
            <a:r>
              <a:rPr sz="2200" spc="5" dirty="0">
                <a:latin typeface="Carlito"/>
                <a:cs typeface="Carlito"/>
              </a:rPr>
              <a:t>on </a:t>
            </a:r>
            <a:r>
              <a:rPr sz="2200" spc="-15" dirty="0">
                <a:latin typeface="Carlito"/>
                <a:cs typeface="Carlito"/>
              </a:rPr>
              <a:t>total </a:t>
            </a:r>
            <a:r>
              <a:rPr sz="2200" spc="-10" dirty="0">
                <a:latin typeface="Carlito"/>
                <a:cs typeface="Carlito"/>
              </a:rPr>
              <a:t>EDLI </a:t>
            </a:r>
            <a:r>
              <a:rPr sz="2200" spc="-5" dirty="0">
                <a:latin typeface="Carlito"/>
                <a:cs typeface="Carlito"/>
              </a:rPr>
              <a:t>slab (Rs. 6500) </a:t>
            </a:r>
            <a:r>
              <a:rPr sz="2200" spc="-15" dirty="0">
                <a:latin typeface="Carlito"/>
                <a:cs typeface="Carlito"/>
              </a:rPr>
              <a:t>wages </a:t>
            </a:r>
            <a:r>
              <a:rPr sz="2200" spc="-5" dirty="0">
                <a:latin typeface="Carlito"/>
                <a:cs typeface="Carlito"/>
              </a:rPr>
              <a:t>and  </a:t>
            </a:r>
            <a:r>
              <a:rPr sz="2200" spc="-15" dirty="0">
                <a:latin typeface="Carlito"/>
                <a:cs typeface="Carlito"/>
              </a:rPr>
              <a:t>payable </a:t>
            </a:r>
            <a:r>
              <a:rPr sz="2200" spc="-10" dirty="0">
                <a:latin typeface="Carlito"/>
                <a:cs typeface="Carlito"/>
              </a:rPr>
              <a:t>by </a:t>
            </a:r>
            <a:r>
              <a:rPr sz="2200" spc="-5" dirty="0">
                <a:latin typeface="Carlito"/>
                <a:cs typeface="Carlito"/>
              </a:rPr>
              <a:t>the </a:t>
            </a:r>
            <a:r>
              <a:rPr sz="2200" spc="-10" dirty="0">
                <a:latin typeface="Carlito"/>
                <a:cs typeface="Carlito"/>
              </a:rPr>
              <a:t>employer </a:t>
            </a:r>
            <a:r>
              <a:rPr sz="2200" spc="-15" dirty="0">
                <a:latin typeface="Carlito"/>
                <a:cs typeface="Carlito"/>
              </a:rPr>
              <a:t>towards </a:t>
            </a:r>
            <a:r>
              <a:rPr sz="2200" spc="-10" dirty="0">
                <a:latin typeface="Carlito"/>
                <a:cs typeface="Carlito"/>
              </a:rPr>
              <a:t>EDLI</a:t>
            </a:r>
            <a:r>
              <a:rPr sz="2200" spc="60" dirty="0">
                <a:latin typeface="Carlito"/>
                <a:cs typeface="Carlito"/>
              </a:rPr>
              <a:t> </a:t>
            </a:r>
            <a:r>
              <a:rPr sz="2200" spc="-10" dirty="0">
                <a:latin typeface="Carlito"/>
                <a:cs typeface="Carlito"/>
              </a:rPr>
              <a:t>fund</a:t>
            </a:r>
            <a:endParaRPr sz="2200">
              <a:latin typeface="Carlito"/>
              <a:cs typeface="Carlito"/>
            </a:endParaRPr>
          </a:p>
          <a:p>
            <a:pPr marL="355600" marR="5715" indent="-343535" algn="just">
              <a:lnSpc>
                <a:spcPct val="100000"/>
              </a:lnSpc>
              <a:spcBef>
                <a:spcPts val="525"/>
              </a:spcBef>
              <a:buFont typeface="Arial"/>
              <a:buChar char="•"/>
              <a:tabLst>
                <a:tab pos="356235" algn="l"/>
              </a:tabLst>
            </a:pPr>
            <a:r>
              <a:rPr sz="2200" spc="-5" dirty="0">
                <a:latin typeface="Carlito"/>
                <a:cs typeface="Carlito"/>
              </a:rPr>
              <a:t>0.01% </a:t>
            </a:r>
            <a:r>
              <a:rPr sz="2200" spc="-10" dirty="0">
                <a:latin typeface="Carlito"/>
                <a:cs typeface="Carlito"/>
              </a:rPr>
              <a:t>EDLI Administration charges </a:t>
            </a:r>
            <a:r>
              <a:rPr sz="2200" spc="-15" dirty="0">
                <a:latin typeface="Carlito"/>
                <a:cs typeface="Carlito"/>
              </a:rPr>
              <a:t>calculated </a:t>
            </a:r>
            <a:r>
              <a:rPr sz="2200" dirty="0">
                <a:latin typeface="Carlito"/>
                <a:cs typeface="Carlito"/>
              </a:rPr>
              <a:t>on </a:t>
            </a:r>
            <a:r>
              <a:rPr sz="2200" spc="-15" dirty="0">
                <a:latin typeface="Carlito"/>
                <a:cs typeface="Carlito"/>
              </a:rPr>
              <a:t>total </a:t>
            </a:r>
            <a:r>
              <a:rPr sz="2200" spc="-10" dirty="0">
                <a:latin typeface="Carlito"/>
                <a:cs typeface="Carlito"/>
              </a:rPr>
              <a:t>EDLI slab  </a:t>
            </a:r>
            <a:r>
              <a:rPr sz="2200" spc="-15" dirty="0">
                <a:latin typeface="Carlito"/>
                <a:cs typeface="Carlito"/>
              </a:rPr>
              <a:t>wages </a:t>
            </a:r>
            <a:r>
              <a:rPr sz="2200" spc="-10" dirty="0">
                <a:latin typeface="Carlito"/>
                <a:cs typeface="Carlito"/>
              </a:rPr>
              <a:t>are </a:t>
            </a:r>
            <a:r>
              <a:rPr sz="2200" spc="-15" dirty="0">
                <a:latin typeface="Carlito"/>
                <a:cs typeface="Carlito"/>
              </a:rPr>
              <a:t>payable </a:t>
            </a:r>
            <a:r>
              <a:rPr sz="2200" spc="-10" dirty="0">
                <a:latin typeface="Carlito"/>
                <a:cs typeface="Carlito"/>
              </a:rPr>
              <a:t>by </a:t>
            </a:r>
            <a:r>
              <a:rPr sz="2200" spc="-5" dirty="0">
                <a:latin typeface="Carlito"/>
                <a:cs typeface="Carlito"/>
              </a:rPr>
              <a:t>the</a:t>
            </a:r>
            <a:r>
              <a:rPr sz="2200" spc="50" dirty="0">
                <a:latin typeface="Carlito"/>
                <a:cs typeface="Carlito"/>
              </a:rPr>
              <a:t> </a:t>
            </a:r>
            <a:r>
              <a:rPr sz="2200" spc="-10" dirty="0">
                <a:latin typeface="Carlito"/>
                <a:cs typeface="Carlito"/>
              </a:rPr>
              <a:t>employer</a:t>
            </a:r>
            <a:endParaRPr sz="2200">
              <a:latin typeface="Carlito"/>
              <a:cs typeface="Carlito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6553200" y="6229355"/>
            <a:ext cx="2286635" cy="628650"/>
            <a:chOff x="6553200" y="6229355"/>
            <a:chExt cx="2286635" cy="628650"/>
          </a:xfrm>
        </p:grpSpPr>
        <p:sp>
          <p:nvSpPr>
            <p:cNvPr id="4" name="object 4"/>
            <p:cNvSpPr/>
            <p:nvPr/>
          </p:nvSpPr>
          <p:spPr>
            <a:xfrm>
              <a:off x="6553200" y="6287731"/>
              <a:ext cx="641680" cy="570265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7239000" y="6248399"/>
              <a:ext cx="812800" cy="609597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8086597" y="6229355"/>
              <a:ext cx="752640" cy="564476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6</a:t>
            </a:fld>
            <a:endParaRPr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75230" y="260096"/>
            <a:ext cx="4737100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b="0" u="heavy" spc="-55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200" u="heavy" spc="-18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"/>
              </a:rPr>
              <a:t>The </a:t>
            </a:r>
            <a:r>
              <a:rPr sz="2200" u="heavy" spc="-20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"/>
              </a:rPr>
              <a:t>Employee’s </a:t>
            </a:r>
            <a:r>
              <a:rPr sz="2200" u="heavy" spc="-15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"/>
              </a:rPr>
              <a:t>Provident </a:t>
            </a:r>
            <a:r>
              <a:rPr sz="2200" u="heavy" spc="-2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"/>
              </a:rPr>
              <a:t>Fund </a:t>
            </a:r>
            <a:r>
              <a:rPr sz="2200" u="heavy" spc="-18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"/>
              </a:rPr>
              <a:t>Act</a:t>
            </a:r>
            <a:r>
              <a:rPr sz="2200" u="heavy" spc="22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"/>
              </a:rPr>
              <a:t> </a:t>
            </a:r>
            <a:r>
              <a:rPr sz="2200" u="heavy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2"/>
              </a:rPr>
              <a:t>1952</a:t>
            </a:r>
            <a:endParaRPr sz="22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88340" y="545877"/>
            <a:ext cx="8073390" cy="5763260"/>
          </a:xfrm>
          <a:prstGeom prst="rect">
            <a:avLst/>
          </a:prstGeom>
        </p:spPr>
        <p:txBody>
          <a:bodyPr vert="horz" wrap="square" lIns="0" tIns="1320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40"/>
              </a:spcBef>
            </a:pPr>
            <a:r>
              <a:rPr sz="2200" b="1" spc="-10" dirty="0">
                <a:latin typeface="Carlito"/>
                <a:cs typeface="Carlito"/>
              </a:rPr>
              <a:t>Benefits</a:t>
            </a:r>
            <a:endParaRPr sz="2200">
              <a:latin typeface="Carlito"/>
              <a:cs typeface="Carlito"/>
            </a:endParaRPr>
          </a:p>
          <a:p>
            <a:pPr marL="355600" marR="5715" indent="-342900" algn="just">
              <a:lnSpc>
                <a:spcPct val="100000"/>
              </a:lnSpc>
              <a:spcBef>
                <a:spcPts val="935"/>
              </a:spcBef>
              <a:buFont typeface="Arial"/>
              <a:buChar char="•"/>
              <a:tabLst>
                <a:tab pos="355600" algn="l"/>
              </a:tabLst>
            </a:pPr>
            <a:r>
              <a:rPr sz="2200" spc="-10" dirty="0">
                <a:latin typeface="Carlito"/>
                <a:cs typeface="Carlito"/>
              </a:rPr>
              <a:t>Employees can </a:t>
            </a:r>
            <a:r>
              <a:rPr sz="2200" spc="-30" dirty="0">
                <a:latin typeface="Carlito"/>
                <a:cs typeface="Carlito"/>
              </a:rPr>
              <a:t>take </a:t>
            </a:r>
            <a:r>
              <a:rPr sz="2200" spc="-10" dirty="0">
                <a:latin typeface="Carlito"/>
                <a:cs typeface="Carlito"/>
              </a:rPr>
              <a:t>advances </a:t>
            </a:r>
            <a:r>
              <a:rPr sz="2200" spc="-5" dirty="0">
                <a:latin typeface="Carlito"/>
                <a:cs typeface="Carlito"/>
              </a:rPr>
              <a:t>/ </a:t>
            </a:r>
            <a:r>
              <a:rPr sz="2200" spc="-10" dirty="0">
                <a:latin typeface="Carlito"/>
                <a:cs typeface="Carlito"/>
              </a:rPr>
              <a:t>withdraw </a:t>
            </a:r>
            <a:r>
              <a:rPr sz="2200" spc="-5" dirty="0">
                <a:latin typeface="Carlito"/>
                <a:cs typeface="Carlito"/>
              </a:rPr>
              <a:t>the </a:t>
            </a:r>
            <a:r>
              <a:rPr sz="2200" dirty="0">
                <a:latin typeface="Carlito"/>
                <a:cs typeface="Carlito"/>
              </a:rPr>
              <a:t>PF </a:t>
            </a:r>
            <a:r>
              <a:rPr sz="2200" spc="-5" dirty="0">
                <a:latin typeface="Carlito"/>
                <a:cs typeface="Carlito"/>
              </a:rPr>
              <a:t>in </a:t>
            </a:r>
            <a:r>
              <a:rPr sz="2200" spc="-10" dirty="0">
                <a:latin typeface="Carlito"/>
                <a:cs typeface="Carlito"/>
              </a:rPr>
              <a:t>case </a:t>
            </a:r>
            <a:r>
              <a:rPr sz="2200" dirty="0">
                <a:latin typeface="Carlito"/>
                <a:cs typeface="Carlito"/>
              </a:rPr>
              <a:t>of  </a:t>
            </a:r>
            <a:r>
              <a:rPr sz="2200" spc="-10" dirty="0">
                <a:latin typeface="Carlito"/>
                <a:cs typeface="Carlito"/>
              </a:rPr>
              <a:t>retirement, medical </a:t>
            </a:r>
            <a:r>
              <a:rPr sz="2200" spc="-15" dirty="0">
                <a:latin typeface="Carlito"/>
                <a:cs typeface="Carlito"/>
              </a:rPr>
              <a:t>care, </a:t>
            </a:r>
            <a:r>
              <a:rPr sz="2200" spc="-5" dirty="0">
                <a:latin typeface="Carlito"/>
                <a:cs typeface="Carlito"/>
              </a:rPr>
              <a:t>housing, </a:t>
            </a:r>
            <a:r>
              <a:rPr sz="2200" spc="-10" dirty="0">
                <a:latin typeface="Carlito"/>
                <a:cs typeface="Carlito"/>
              </a:rPr>
              <a:t>family obligation, education </a:t>
            </a:r>
            <a:r>
              <a:rPr sz="2200" dirty="0">
                <a:latin typeface="Carlito"/>
                <a:cs typeface="Carlito"/>
              </a:rPr>
              <a:t>of  </a:t>
            </a:r>
            <a:r>
              <a:rPr sz="2200" spc="-10" dirty="0">
                <a:latin typeface="Carlito"/>
                <a:cs typeface="Carlito"/>
              </a:rPr>
              <a:t>children </a:t>
            </a:r>
            <a:r>
              <a:rPr sz="2200" spc="-5" dirty="0">
                <a:latin typeface="Carlito"/>
                <a:cs typeface="Carlito"/>
              </a:rPr>
              <a:t>&amp; </a:t>
            </a:r>
            <a:r>
              <a:rPr sz="2200" spc="-10" dirty="0">
                <a:latin typeface="Carlito"/>
                <a:cs typeface="Carlito"/>
              </a:rPr>
              <a:t>financing </a:t>
            </a:r>
            <a:r>
              <a:rPr sz="2200" dirty="0">
                <a:latin typeface="Carlito"/>
                <a:cs typeface="Carlito"/>
              </a:rPr>
              <a:t>of </a:t>
            </a:r>
            <a:r>
              <a:rPr sz="2200" spc="-20" dirty="0">
                <a:latin typeface="Carlito"/>
                <a:cs typeface="Carlito"/>
              </a:rPr>
              <a:t>life </a:t>
            </a:r>
            <a:r>
              <a:rPr sz="2200" spc="-10" dirty="0">
                <a:latin typeface="Carlito"/>
                <a:cs typeface="Carlito"/>
              </a:rPr>
              <a:t>Insurance</a:t>
            </a:r>
            <a:r>
              <a:rPr sz="2200" spc="5" dirty="0">
                <a:latin typeface="Carlito"/>
                <a:cs typeface="Carlito"/>
              </a:rPr>
              <a:t> </a:t>
            </a:r>
            <a:r>
              <a:rPr sz="2200" spc="-10" dirty="0">
                <a:latin typeface="Carlito"/>
                <a:cs typeface="Carlito"/>
              </a:rPr>
              <a:t>Polices</a:t>
            </a:r>
            <a:endParaRPr sz="2200">
              <a:latin typeface="Carlito"/>
              <a:cs typeface="Carlito"/>
            </a:endParaRPr>
          </a:p>
          <a:p>
            <a:pPr marL="355600" indent="-342900" algn="just">
              <a:lnSpc>
                <a:spcPct val="100000"/>
              </a:lnSpc>
              <a:spcBef>
                <a:spcPts val="530"/>
              </a:spcBef>
              <a:buFont typeface="Arial"/>
              <a:buChar char="•"/>
              <a:tabLst>
                <a:tab pos="355600" algn="l"/>
              </a:tabLst>
            </a:pPr>
            <a:r>
              <a:rPr sz="2200" spc="-15" dirty="0">
                <a:latin typeface="Carlito"/>
                <a:cs typeface="Carlito"/>
              </a:rPr>
              <a:t>Upto</a:t>
            </a:r>
            <a:r>
              <a:rPr sz="2200" spc="390" dirty="0">
                <a:latin typeface="Carlito"/>
                <a:cs typeface="Carlito"/>
              </a:rPr>
              <a:t> </a:t>
            </a:r>
            <a:r>
              <a:rPr sz="2200" spc="-5" dirty="0">
                <a:latin typeface="Carlito"/>
                <a:cs typeface="Carlito"/>
              </a:rPr>
              <a:t>90%</a:t>
            </a:r>
            <a:r>
              <a:rPr sz="2200" spc="390" dirty="0">
                <a:latin typeface="Carlito"/>
                <a:cs typeface="Carlito"/>
              </a:rPr>
              <a:t> </a:t>
            </a:r>
            <a:r>
              <a:rPr sz="2200" spc="-5" dirty="0">
                <a:latin typeface="Carlito"/>
                <a:cs typeface="Carlito"/>
              </a:rPr>
              <a:t>of</a:t>
            </a:r>
            <a:r>
              <a:rPr sz="2200" spc="385" dirty="0">
                <a:latin typeface="Carlito"/>
                <a:cs typeface="Carlito"/>
              </a:rPr>
              <a:t> </a:t>
            </a:r>
            <a:r>
              <a:rPr sz="2200" spc="-5" dirty="0">
                <a:latin typeface="Carlito"/>
                <a:cs typeface="Carlito"/>
              </a:rPr>
              <a:t>the</a:t>
            </a:r>
            <a:r>
              <a:rPr sz="2200" spc="395" dirty="0">
                <a:latin typeface="Carlito"/>
                <a:cs typeface="Carlito"/>
              </a:rPr>
              <a:t> </a:t>
            </a:r>
            <a:r>
              <a:rPr sz="2200" spc="-5" dirty="0">
                <a:latin typeface="Carlito"/>
                <a:cs typeface="Carlito"/>
              </a:rPr>
              <a:t>PF</a:t>
            </a:r>
            <a:r>
              <a:rPr sz="2200" spc="390" dirty="0">
                <a:latin typeface="Carlito"/>
                <a:cs typeface="Carlito"/>
              </a:rPr>
              <a:t> </a:t>
            </a:r>
            <a:r>
              <a:rPr sz="2200" spc="-5" dirty="0">
                <a:latin typeface="Carlito"/>
                <a:cs typeface="Carlito"/>
              </a:rPr>
              <a:t>amount</a:t>
            </a:r>
            <a:r>
              <a:rPr sz="2200" spc="385" dirty="0">
                <a:latin typeface="Carlito"/>
                <a:cs typeface="Carlito"/>
              </a:rPr>
              <a:t> </a:t>
            </a:r>
            <a:r>
              <a:rPr sz="2200" spc="-15" dirty="0">
                <a:latin typeface="Carlito"/>
                <a:cs typeface="Carlito"/>
              </a:rPr>
              <a:t>can</a:t>
            </a:r>
            <a:r>
              <a:rPr sz="2200" spc="380" dirty="0">
                <a:latin typeface="Carlito"/>
                <a:cs typeface="Carlito"/>
              </a:rPr>
              <a:t> </a:t>
            </a:r>
            <a:r>
              <a:rPr sz="2200" spc="-5" dirty="0">
                <a:latin typeface="Carlito"/>
                <a:cs typeface="Carlito"/>
              </a:rPr>
              <a:t>be</a:t>
            </a:r>
            <a:r>
              <a:rPr sz="2200" spc="400" dirty="0">
                <a:latin typeface="Carlito"/>
                <a:cs typeface="Carlito"/>
              </a:rPr>
              <a:t> </a:t>
            </a:r>
            <a:r>
              <a:rPr sz="2200" spc="-10" dirty="0">
                <a:latin typeface="Carlito"/>
                <a:cs typeface="Carlito"/>
              </a:rPr>
              <a:t>withdrawn</a:t>
            </a:r>
            <a:r>
              <a:rPr sz="2200" spc="375" dirty="0">
                <a:latin typeface="Carlito"/>
                <a:cs typeface="Carlito"/>
              </a:rPr>
              <a:t> </a:t>
            </a:r>
            <a:r>
              <a:rPr sz="2200" spc="-15" dirty="0">
                <a:latin typeface="Carlito"/>
                <a:cs typeface="Carlito"/>
              </a:rPr>
              <a:t>at</a:t>
            </a:r>
            <a:r>
              <a:rPr sz="2200" spc="375" dirty="0">
                <a:latin typeface="Carlito"/>
                <a:cs typeface="Carlito"/>
              </a:rPr>
              <a:t> </a:t>
            </a:r>
            <a:r>
              <a:rPr sz="2200" spc="-5" dirty="0">
                <a:latin typeface="Carlito"/>
                <a:cs typeface="Carlito"/>
              </a:rPr>
              <a:t>the</a:t>
            </a:r>
            <a:r>
              <a:rPr sz="2200" spc="390" dirty="0">
                <a:latin typeface="Carlito"/>
                <a:cs typeface="Carlito"/>
              </a:rPr>
              <a:t> </a:t>
            </a:r>
            <a:r>
              <a:rPr sz="2200" spc="-10" dirty="0">
                <a:latin typeface="Carlito"/>
                <a:cs typeface="Carlito"/>
              </a:rPr>
              <a:t>age</a:t>
            </a:r>
            <a:r>
              <a:rPr sz="2200" spc="390" dirty="0">
                <a:latin typeface="Carlito"/>
                <a:cs typeface="Carlito"/>
              </a:rPr>
              <a:t> </a:t>
            </a:r>
            <a:r>
              <a:rPr sz="2200" spc="-5" dirty="0">
                <a:latin typeface="Carlito"/>
                <a:cs typeface="Carlito"/>
              </a:rPr>
              <a:t>of</a:t>
            </a:r>
            <a:r>
              <a:rPr sz="2200" spc="400" dirty="0">
                <a:latin typeface="Carlito"/>
                <a:cs typeface="Carlito"/>
              </a:rPr>
              <a:t> </a:t>
            </a:r>
            <a:r>
              <a:rPr sz="2200" spc="-5" dirty="0">
                <a:latin typeface="Carlito"/>
                <a:cs typeface="Carlito"/>
              </a:rPr>
              <a:t>54</a:t>
            </a:r>
            <a:endParaRPr sz="2200">
              <a:latin typeface="Carlito"/>
              <a:cs typeface="Carlito"/>
            </a:endParaRPr>
          </a:p>
          <a:p>
            <a:pPr marL="355600" algn="just">
              <a:lnSpc>
                <a:spcPct val="100000"/>
              </a:lnSpc>
            </a:pPr>
            <a:r>
              <a:rPr sz="2200" spc="-15" dirty="0">
                <a:latin typeface="Carlito"/>
                <a:cs typeface="Carlito"/>
              </a:rPr>
              <a:t>years </a:t>
            </a:r>
            <a:r>
              <a:rPr sz="2200" dirty="0">
                <a:latin typeface="Carlito"/>
                <a:cs typeface="Carlito"/>
              </a:rPr>
              <a:t>or </a:t>
            </a:r>
            <a:r>
              <a:rPr sz="2200" spc="-25" dirty="0">
                <a:latin typeface="Carlito"/>
                <a:cs typeface="Carlito"/>
              </a:rPr>
              <a:t>before </a:t>
            </a:r>
            <a:r>
              <a:rPr sz="2200" spc="-5" dirty="0">
                <a:latin typeface="Carlito"/>
                <a:cs typeface="Carlito"/>
              </a:rPr>
              <a:t>one </a:t>
            </a:r>
            <a:r>
              <a:rPr sz="2200" spc="-10" dirty="0">
                <a:latin typeface="Carlito"/>
                <a:cs typeface="Carlito"/>
              </a:rPr>
              <a:t>year </a:t>
            </a:r>
            <a:r>
              <a:rPr sz="2200" dirty="0">
                <a:latin typeface="Carlito"/>
                <a:cs typeface="Carlito"/>
              </a:rPr>
              <a:t>of </a:t>
            </a:r>
            <a:r>
              <a:rPr sz="2200" spc="-5" dirty="0">
                <a:latin typeface="Carlito"/>
                <a:cs typeface="Carlito"/>
              </a:rPr>
              <a:t>actual</a:t>
            </a:r>
            <a:r>
              <a:rPr sz="2200" spc="55" dirty="0">
                <a:latin typeface="Carlito"/>
                <a:cs typeface="Carlito"/>
              </a:rPr>
              <a:t> </a:t>
            </a:r>
            <a:r>
              <a:rPr sz="2200" spc="-15" dirty="0">
                <a:latin typeface="Carlito"/>
                <a:cs typeface="Carlito"/>
              </a:rPr>
              <a:t>retirement</a:t>
            </a:r>
            <a:endParaRPr sz="2200">
              <a:latin typeface="Carlito"/>
              <a:cs typeface="Carlito"/>
            </a:endParaRPr>
          </a:p>
          <a:p>
            <a:pPr marL="355600" marR="5715" indent="-342900">
              <a:lnSpc>
                <a:spcPct val="100000"/>
              </a:lnSpc>
              <a:spcBef>
                <a:spcPts val="53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200" dirty="0">
                <a:latin typeface="Carlito"/>
                <a:cs typeface="Carlito"/>
              </a:rPr>
              <a:t>PF </a:t>
            </a:r>
            <a:r>
              <a:rPr sz="2200" spc="-10" dirty="0">
                <a:latin typeface="Carlito"/>
                <a:cs typeface="Carlito"/>
              </a:rPr>
              <a:t>amount </a:t>
            </a:r>
            <a:r>
              <a:rPr sz="2200" dirty="0">
                <a:latin typeface="Carlito"/>
                <a:cs typeface="Carlito"/>
              </a:rPr>
              <a:t>of </a:t>
            </a:r>
            <a:r>
              <a:rPr sz="2200" spc="-5" dirty="0">
                <a:latin typeface="Carlito"/>
                <a:cs typeface="Carlito"/>
              </a:rPr>
              <a:t>the deceased member is </a:t>
            </a:r>
            <a:r>
              <a:rPr sz="2200" spc="-15" dirty="0">
                <a:latin typeface="Carlito"/>
                <a:cs typeface="Carlito"/>
              </a:rPr>
              <a:t>payable </a:t>
            </a:r>
            <a:r>
              <a:rPr sz="2200" spc="-20" dirty="0">
                <a:latin typeface="Carlito"/>
                <a:cs typeface="Carlito"/>
              </a:rPr>
              <a:t>to </a:t>
            </a:r>
            <a:r>
              <a:rPr sz="2200" spc="-5" dirty="0">
                <a:latin typeface="Carlito"/>
                <a:cs typeface="Carlito"/>
              </a:rPr>
              <a:t>nominees / </a:t>
            </a:r>
            <a:r>
              <a:rPr sz="2200" spc="-10" dirty="0">
                <a:latin typeface="Carlito"/>
                <a:cs typeface="Carlito"/>
              </a:rPr>
              <a:t>legal  </a:t>
            </a:r>
            <a:r>
              <a:rPr sz="2200" spc="-15" dirty="0">
                <a:latin typeface="Carlito"/>
                <a:cs typeface="Carlito"/>
              </a:rPr>
              <a:t>heirs</a:t>
            </a:r>
            <a:endParaRPr sz="220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53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200" spc="-10" dirty="0">
                <a:latin typeface="Carlito"/>
                <a:cs typeface="Carlito"/>
              </a:rPr>
              <a:t>Immediate income </a:t>
            </a:r>
            <a:r>
              <a:rPr sz="2200" spc="-20" dirty="0">
                <a:latin typeface="Carlito"/>
                <a:cs typeface="Carlito"/>
              </a:rPr>
              <a:t>tax exemption </a:t>
            </a:r>
            <a:r>
              <a:rPr sz="2200" spc="-10" dirty="0">
                <a:latin typeface="Carlito"/>
                <a:cs typeface="Carlito"/>
              </a:rPr>
              <a:t>under Sec </a:t>
            </a:r>
            <a:r>
              <a:rPr sz="2200" spc="-5" dirty="0">
                <a:latin typeface="Carlito"/>
                <a:cs typeface="Carlito"/>
              </a:rPr>
              <a:t>80C </a:t>
            </a:r>
            <a:r>
              <a:rPr sz="2200" dirty="0">
                <a:latin typeface="Carlito"/>
                <a:cs typeface="Carlito"/>
              </a:rPr>
              <a:t>of </a:t>
            </a:r>
            <a:r>
              <a:rPr sz="2200" spc="-5" dirty="0">
                <a:latin typeface="Carlito"/>
                <a:cs typeface="Carlito"/>
              </a:rPr>
              <a:t>IT</a:t>
            </a:r>
            <a:r>
              <a:rPr sz="2200" spc="170" dirty="0">
                <a:latin typeface="Carlito"/>
                <a:cs typeface="Carlito"/>
              </a:rPr>
              <a:t> </a:t>
            </a:r>
            <a:r>
              <a:rPr sz="2200" spc="-5" dirty="0">
                <a:latin typeface="Carlito"/>
                <a:cs typeface="Carlito"/>
              </a:rPr>
              <a:t>Act</a:t>
            </a:r>
            <a:endParaRPr sz="220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52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200" spc="-15" dirty="0">
                <a:latin typeface="Carlito"/>
                <a:cs typeface="Carlito"/>
              </a:rPr>
              <a:t>Equal </a:t>
            </a:r>
            <a:r>
              <a:rPr sz="2200" spc="-10" dirty="0">
                <a:latin typeface="Carlito"/>
                <a:cs typeface="Carlito"/>
              </a:rPr>
              <a:t>contribution by </a:t>
            </a:r>
            <a:r>
              <a:rPr sz="2200" spc="-5" dirty="0">
                <a:latin typeface="Carlito"/>
                <a:cs typeface="Carlito"/>
              </a:rPr>
              <a:t>the</a:t>
            </a:r>
            <a:r>
              <a:rPr sz="2200" spc="30" dirty="0">
                <a:latin typeface="Carlito"/>
                <a:cs typeface="Carlito"/>
              </a:rPr>
              <a:t> </a:t>
            </a:r>
            <a:r>
              <a:rPr sz="2200" spc="-10" dirty="0">
                <a:latin typeface="Carlito"/>
                <a:cs typeface="Carlito"/>
              </a:rPr>
              <a:t>employer</a:t>
            </a:r>
            <a:endParaRPr sz="2200">
              <a:latin typeface="Carlito"/>
              <a:cs typeface="Carlito"/>
            </a:endParaRPr>
          </a:p>
          <a:p>
            <a:pPr marL="355600" marR="7620" indent="-342900">
              <a:lnSpc>
                <a:spcPct val="100000"/>
              </a:lnSpc>
              <a:spcBef>
                <a:spcPts val="530"/>
              </a:spcBef>
              <a:buFont typeface="Arial"/>
              <a:buChar char="•"/>
              <a:tabLst>
                <a:tab pos="354965" algn="l"/>
                <a:tab pos="355600" algn="l"/>
                <a:tab pos="1390015" algn="l"/>
                <a:tab pos="2001520" algn="l"/>
                <a:tab pos="2333625" algn="l"/>
                <a:tab pos="3283585" algn="l"/>
                <a:tab pos="4165600" algn="l"/>
                <a:tab pos="4844415" algn="l"/>
                <a:tab pos="5382260" algn="l"/>
                <a:tab pos="6644640" algn="l"/>
                <a:tab pos="7606030" algn="l"/>
              </a:tabLst>
            </a:pPr>
            <a:r>
              <a:rPr sz="2200" spc="-5" dirty="0">
                <a:latin typeface="Carlito"/>
                <a:cs typeface="Carlito"/>
              </a:rPr>
              <a:t>I</a:t>
            </a:r>
            <a:r>
              <a:rPr sz="2200" spc="-35" dirty="0">
                <a:latin typeface="Carlito"/>
                <a:cs typeface="Carlito"/>
              </a:rPr>
              <a:t>nt</a:t>
            </a:r>
            <a:r>
              <a:rPr sz="2200" spc="-5" dirty="0">
                <a:latin typeface="Carlito"/>
                <a:cs typeface="Carlito"/>
              </a:rPr>
              <a:t>e</a:t>
            </a:r>
            <a:r>
              <a:rPr sz="2200" spc="-30" dirty="0">
                <a:latin typeface="Carlito"/>
                <a:cs typeface="Carlito"/>
              </a:rPr>
              <a:t>r</a:t>
            </a:r>
            <a:r>
              <a:rPr sz="2200" spc="-5" dirty="0">
                <a:latin typeface="Carlito"/>
                <a:cs typeface="Carlito"/>
              </a:rPr>
              <a:t>e</a:t>
            </a:r>
            <a:r>
              <a:rPr sz="2200" spc="-25" dirty="0">
                <a:latin typeface="Carlito"/>
                <a:cs typeface="Carlito"/>
              </a:rPr>
              <a:t>s</a:t>
            </a:r>
            <a:r>
              <a:rPr sz="2200" spc="-5" dirty="0">
                <a:latin typeface="Carlito"/>
                <a:cs typeface="Carlito"/>
              </a:rPr>
              <a:t>t</a:t>
            </a:r>
            <a:r>
              <a:rPr sz="2200" dirty="0">
                <a:latin typeface="Carlito"/>
                <a:cs typeface="Carlito"/>
              </a:rPr>
              <a:t>	</a:t>
            </a:r>
            <a:r>
              <a:rPr sz="2200" spc="-55" dirty="0">
                <a:latin typeface="Carlito"/>
                <a:cs typeface="Carlito"/>
              </a:rPr>
              <a:t>r</a:t>
            </a:r>
            <a:r>
              <a:rPr sz="2200" spc="-25" dirty="0">
                <a:latin typeface="Carlito"/>
                <a:cs typeface="Carlito"/>
              </a:rPr>
              <a:t>a</a:t>
            </a:r>
            <a:r>
              <a:rPr sz="2200" spc="-35" dirty="0">
                <a:latin typeface="Carlito"/>
                <a:cs typeface="Carlito"/>
              </a:rPr>
              <a:t>t</a:t>
            </a:r>
            <a:r>
              <a:rPr sz="2200" spc="-5" dirty="0">
                <a:latin typeface="Carlito"/>
                <a:cs typeface="Carlito"/>
              </a:rPr>
              <a:t>e</a:t>
            </a:r>
            <a:r>
              <a:rPr sz="2200" dirty="0">
                <a:latin typeface="Carlito"/>
                <a:cs typeface="Carlito"/>
              </a:rPr>
              <a:t>	</a:t>
            </a:r>
            <a:r>
              <a:rPr sz="2200" spc="-5" dirty="0">
                <a:latin typeface="Carlito"/>
                <a:cs typeface="Carlito"/>
              </a:rPr>
              <a:t>is</a:t>
            </a:r>
            <a:r>
              <a:rPr sz="2200" dirty="0">
                <a:latin typeface="Carlito"/>
                <a:cs typeface="Carlito"/>
              </a:rPr>
              <a:t>	</a:t>
            </a:r>
            <a:r>
              <a:rPr sz="2200" spc="-10" dirty="0">
                <a:latin typeface="Carlito"/>
                <a:cs typeface="Carlito"/>
              </a:rPr>
              <a:t>usu</a:t>
            </a:r>
            <a:r>
              <a:rPr sz="2200" spc="-5" dirty="0">
                <a:latin typeface="Carlito"/>
                <a:cs typeface="Carlito"/>
              </a:rPr>
              <a:t>ally</a:t>
            </a:r>
            <a:r>
              <a:rPr sz="2200" dirty="0">
                <a:latin typeface="Carlito"/>
                <a:cs typeface="Carlito"/>
              </a:rPr>
              <a:t>	</a:t>
            </a:r>
            <a:r>
              <a:rPr sz="2200" spc="-10" dirty="0">
                <a:latin typeface="Carlito"/>
                <a:cs typeface="Carlito"/>
              </a:rPr>
              <a:t>high</a:t>
            </a:r>
            <a:r>
              <a:rPr sz="2200" spc="-15" dirty="0">
                <a:latin typeface="Carlito"/>
                <a:cs typeface="Carlito"/>
              </a:rPr>
              <a:t>e</a:t>
            </a:r>
            <a:r>
              <a:rPr sz="2200" spc="-5" dirty="0">
                <a:latin typeface="Carlito"/>
                <a:cs typeface="Carlito"/>
              </a:rPr>
              <a:t>r</a:t>
            </a:r>
            <a:r>
              <a:rPr sz="2200" dirty="0">
                <a:latin typeface="Carlito"/>
                <a:cs typeface="Carlito"/>
              </a:rPr>
              <a:t>	</a:t>
            </a:r>
            <a:r>
              <a:rPr sz="2200" spc="-5" dirty="0">
                <a:latin typeface="Carlito"/>
                <a:cs typeface="Carlito"/>
              </a:rPr>
              <a:t>than</a:t>
            </a:r>
            <a:r>
              <a:rPr sz="2200" dirty="0">
                <a:latin typeface="Carlito"/>
                <a:cs typeface="Carlito"/>
              </a:rPr>
              <a:t>	</a:t>
            </a:r>
            <a:r>
              <a:rPr sz="2200" spc="-5" dirty="0">
                <a:latin typeface="Carlito"/>
                <a:cs typeface="Carlito"/>
              </a:rPr>
              <a:t>the</a:t>
            </a:r>
            <a:r>
              <a:rPr sz="2200" dirty="0">
                <a:latin typeface="Carlito"/>
                <a:cs typeface="Carlito"/>
              </a:rPr>
              <a:t>	</a:t>
            </a:r>
            <a:r>
              <a:rPr sz="2200" spc="-10" dirty="0">
                <a:latin typeface="Carlito"/>
                <a:cs typeface="Carlito"/>
              </a:rPr>
              <a:t>p</a:t>
            </a:r>
            <a:r>
              <a:rPr sz="2200" spc="-30" dirty="0">
                <a:latin typeface="Carlito"/>
                <a:cs typeface="Carlito"/>
              </a:rPr>
              <a:t>r</a:t>
            </a:r>
            <a:r>
              <a:rPr sz="2200" spc="-20" dirty="0">
                <a:latin typeface="Carlito"/>
                <a:cs typeface="Carlito"/>
              </a:rPr>
              <a:t>e</a:t>
            </a:r>
            <a:r>
              <a:rPr sz="2200" spc="-40" dirty="0">
                <a:latin typeface="Carlito"/>
                <a:cs typeface="Carlito"/>
              </a:rPr>
              <a:t>v</a:t>
            </a:r>
            <a:r>
              <a:rPr sz="2200" spc="-5" dirty="0">
                <a:latin typeface="Carlito"/>
                <a:cs typeface="Carlito"/>
              </a:rPr>
              <a:t>ail</a:t>
            </a:r>
            <a:r>
              <a:rPr sz="2200" spc="-20" dirty="0">
                <a:latin typeface="Carlito"/>
                <a:cs typeface="Carlito"/>
              </a:rPr>
              <a:t>i</a:t>
            </a:r>
            <a:r>
              <a:rPr sz="2200" spc="-10" dirty="0">
                <a:latin typeface="Carlito"/>
                <a:cs typeface="Carlito"/>
              </a:rPr>
              <a:t>n</a:t>
            </a:r>
            <a:r>
              <a:rPr sz="2200" spc="-5" dirty="0">
                <a:latin typeface="Carlito"/>
                <a:cs typeface="Carlito"/>
              </a:rPr>
              <a:t>g</a:t>
            </a:r>
            <a:r>
              <a:rPr sz="2200" dirty="0">
                <a:latin typeface="Carlito"/>
                <a:cs typeface="Carlito"/>
              </a:rPr>
              <a:t>	</a:t>
            </a:r>
            <a:r>
              <a:rPr sz="2200" spc="-5" dirty="0">
                <a:latin typeface="Carlito"/>
                <a:cs typeface="Carlito"/>
              </a:rPr>
              <a:t>mar</a:t>
            </a:r>
            <a:r>
              <a:rPr sz="2200" spc="-80" dirty="0">
                <a:latin typeface="Carlito"/>
                <a:cs typeface="Carlito"/>
              </a:rPr>
              <a:t>k</a:t>
            </a:r>
            <a:r>
              <a:rPr sz="2200" spc="-20" dirty="0">
                <a:latin typeface="Carlito"/>
                <a:cs typeface="Carlito"/>
              </a:rPr>
              <a:t>e</a:t>
            </a:r>
            <a:r>
              <a:rPr sz="2200" spc="-5" dirty="0">
                <a:latin typeface="Carlito"/>
                <a:cs typeface="Carlito"/>
              </a:rPr>
              <a:t>t</a:t>
            </a:r>
            <a:r>
              <a:rPr sz="2200" dirty="0">
                <a:latin typeface="Carlito"/>
                <a:cs typeface="Carlito"/>
              </a:rPr>
              <a:t>	</a:t>
            </a:r>
            <a:r>
              <a:rPr sz="2200" spc="-55" dirty="0">
                <a:latin typeface="Carlito"/>
                <a:cs typeface="Carlito"/>
              </a:rPr>
              <a:t>r</a:t>
            </a:r>
            <a:r>
              <a:rPr sz="2200" spc="-25" dirty="0">
                <a:latin typeface="Carlito"/>
                <a:cs typeface="Carlito"/>
              </a:rPr>
              <a:t>a</a:t>
            </a:r>
            <a:r>
              <a:rPr sz="2200" spc="-35" dirty="0">
                <a:latin typeface="Carlito"/>
                <a:cs typeface="Carlito"/>
              </a:rPr>
              <a:t>t</a:t>
            </a:r>
            <a:r>
              <a:rPr sz="2200" spc="-5" dirty="0">
                <a:latin typeface="Carlito"/>
                <a:cs typeface="Carlito"/>
              </a:rPr>
              <a:t>e  </a:t>
            </a:r>
            <a:r>
              <a:rPr sz="2200" spc="-10" dirty="0">
                <a:latin typeface="Carlito"/>
                <a:cs typeface="Carlito"/>
              </a:rPr>
              <a:t>(present </a:t>
            </a:r>
            <a:r>
              <a:rPr sz="2200" spc="-15" dirty="0">
                <a:latin typeface="Carlito"/>
                <a:cs typeface="Carlito"/>
              </a:rPr>
              <a:t>interest </a:t>
            </a:r>
            <a:r>
              <a:rPr sz="2200" spc="-30" dirty="0">
                <a:latin typeface="Carlito"/>
                <a:cs typeface="Carlito"/>
              </a:rPr>
              <a:t>rate </a:t>
            </a:r>
            <a:r>
              <a:rPr sz="2200" spc="-5" dirty="0">
                <a:latin typeface="Carlito"/>
                <a:cs typeface="Carlito"/>
              </a:rPr>
              <a:t>@</a:t>
            </a:r>
            <a:r>
              <a:rPr sz="2200" spc="65" dirty="0">
                <a:latin typeface="Carlito"/>
                <a:cs typeface="Carlito"/>
              </a:rPr>
              <a:t> </a:t>
            </a:r>
            <a:r>
              <a:rPr sz="2200" spc="-5" dirty="0">
                <a:latin typeface="Carlito"/>
                <a:cs typeface="Carlito"/>
              </a:rPr>
              <a:t>8.5%)</a:t>
            </a:r>
            <a:endParaRPr sz="2200">
              <a:latin typeface="Carlito"/>
              <a:cs typeface="Carlito"/>
            </a:endParaRPr>
          </a:p>
          <a:p>
            <a:pPr marL="355600" marR="6350" indent="-342900">
              <a:lnSpc>
                <a:spcPct val="100000"/>
              </a:lnSpc>
              <a:spcBef>
                <a:spcPts val="530"/>
              </a:spcBef>
              <a:buFont typeface="Arial"/>
              <a:buChar char="•"/>
              <a:tabLst>
                <a:tab pos="354965" algn="l"/>
                <a:tab pos="355600" algn="l"/>
                <a:tab pos="794385" algn="l"/>
                <a:tab pos="1346200" algn="l"/>
                <a:tab pos="1908175" algn="l"/>
                <a:tab pos="2360930" algn="l"/>
                <a:tab pos="3794125" algn="l"/>
                <a:tab pos="4109720" algn="l"/>
                <a:tab pos="4681220" algn="l"/>
                <a:tab pos="5817870" algn="l"/>
                <a:tab pos="6908165" algn="l"/>
                <a:tab pos="7624445" algn="l"/>
              </a:tabLst>
            </a:pPr>
            <a:r>
              <a:rPr sz="2200" dirty="0">
                <a:latin typeface="Carlito"/>
                <a:cs typeface="Carlito"/>
              </a:rPr>
              <a:t>P</a:t>
            </a:r>
            <a:r>
              <a:rPr sz="2200" spc="-5" dirty="0">
                <a:latin typeface="Carlito"/>
                <a:cs typeface="Carlito"/>
              </a:rPr>
              <a:t>F</a:t>
            </a:r>
            <a:r>
              <a:rPr sz="2200" dirty="0">
                <a:latin typeface="Carlito"/>
                <a:cs typeface="Carlito"/>
              </a:rPr>
              <a:t>	</a:t>
            </a:r>
            <a:r>
              <a:rPr sz="2200" spc="-5" dirty="0">
                <a:latin typeface="Carlito"/>
                <a:cs typeface="Carlito"/>
              </a:rPr>
              <a:t>A</a:t>
            </a:r>
            <a:r>
              <a:rPr sz="2200" spc="-35" dirty="0">
                <a:latin typeface="Carlito"/>
                <a:cs typeface="Carlito"/>
              </a:rPr>
              <a:t>/</a:t>
            </a:r>
            <a:r>
              <a:rPr sz="2200" spc="-5" dirty="0">
                <a:latin typeface="Carlito"/>
                <a:cs typeface="Carlito"/>
              </a:rPr>
              <a:t>c</a:t>
            </a:r>
            <a:r>
              <a:rPr sz="2200" dirty="0">
                <a:latin typeface="Carlito"/>
                <a:cs typeface="Carlito"/>
              </a:rPr>
              <a:t>	</a:t>
            </a:r>
            <a:r>
              <a:rPr sz="2200" spc="-35" dirty="0">
                <a:latin typeface="Carlito"/>
                <a:cs typeface="Carlito"/>
              </a:rPr>
              <a:t>c</a:t>
            </a:r>
            <a:r>
              <a:rPr sz="2200" spc="-5" dirty="0">
                <a:latin typeface="Carlito"/>
                <a:cs typeface="Carlito"/>
              </a:rPr>
              <a:t>an</a:t>
            </a:r>
            <a:r>
              <a:rPr sz="2200" dirty="0">
                <a:latin typeface="Carlito"/>
                <a:cs typeface="Carlito"/>
              </a:rPr>
              <a:t>	</a:t>
            </a:r>
            <a:r>
              <a:rPr sz="2200" spc="-10" dirty="0">
                <a:latin typeface="Carlito"/>
                <a:cs typeface="Carlito"/>
              </a:rPr>
              <a:t>b</a:t>
            </a:r>
            <a:r>
              <a:rPr sz="2200" spc="-5" dirty="0">
                <a:latin typeface="Carlito"/>
                <a:cs typeface="Carlito"/>
              </a:rPr>
              <a:t>e</a:t>
            </a:r>
            <a:r>
              <a:rPr sz="2200" dirty="0">
                <a:latin typeface="Carlito"/>
                <a:cs typeface="Carlito"/>
              </a:rPr>
              <a:t>	</a:t>
            </a:r>
            <a:r>
              <a:rPr sz="2200" spc="-5" dirty="0">
                <a:latin typeface="Carlito"/>
                <a:cs typeface="Carlito"/>
              </a:rPr>
              <a:t>t</a:t>
            </a:r>
            <a:r>
              <a:rPr sz="2200" spc="-60" dirty="0">
                <a:latin typeface="Carlito"/>
                <a:cs typeface="Carlito"/>
              </a:rPr>
              <a:t>r</a:t>
            </a:r>
            <a:r>
              <a:rPr sz="2200" spc="-5" dirty="0">
                <a:latin typeface="Carlito"/>
                <a:cs typeface="Carlito"/>
              </a:rPr>
              <a:t>an</a:t>
            </a:r>
            <a:r>
              <a:rPr sz="2200" spc="-25" dirty="0">
                <a:latin typeface="Carlito"/>
                <a:cs typeface="Carlito"/>
              </a:rPr>
              <a:t>s</a:t>
            </a:r>
            <a:r>
              <a:rPr sz="2200" spc="-55" dirty="0">
                <a:latin typeface="Carlito"/>
                <a:cs typeface="Carlito"/>
              </a:rPr>
              <a:t>f</a:t>
            </a:r>
            <a:r>
              <a:rPr sz="2200" spc="-5" dirty="0">
                <a:latin typeface="Carlito"/>
                <a:cs typeface="Carlito"/>
              </a:rPr>
              <a:t>er</a:t>
            </a:r>
            <a:r>
              <a:rPr sz="2200" spc="-40" dirty="0">
                <a:latin typeface="Carlito"/>
                <a:cs typeface="Carlito"/>
              </a:rPr>
              <a:t>r</a:t>
            </a:r>
            <a:r>
              <a:rPr sz="2200" spc="-5" dirty="0">
                <a:latin typeface="Carlito"/>
                <a:cs typeface="Carlito"/>
              </a:rPr>
              <a:t>ed</a:t>
            </a:r>
            <a:r>
              <a:rPr sz="2200" dirty="0">
                <a:latin typeface="Carlito"/>
                <a:cs typeface="Carlito"/>
              </a:rPr>
              <a:t>	</a:t>
            </a:r>
            <a:r>
              <a:rPr sz="2200" spc="-5" dirty="0">
                <a:latin typeface="Carlito"/>
                <a:cs typeface="Carlito"/>
              </a:rPr>
              <a:t>if</a:t>
            </a:r>
            <a:r>
              <a:rPr sz="2200" dirty="0">
                <a:latin typeface="Carlito"/>
                <a:cs typeface="Carlito"/>
              </a:rPr>
              <a:t>	</a:t>
            </a:r>
            <a:r>
              <a:rPr sz="2200" spc="-5" dirty="0">
                <a:latin typeface="Carlito"/>
                <a:cs typeface="Carlito"/>
              </a:rPr>
              <a:t>a</a:t>
            </a:r>
            <a:r>
              <a:rPr sz="2200" spc="-40" dirty="0">
                <a:latin typeface="Carlito"/>
                <a:cs typeface="Carlito"/>
              </a:rPr>
              <a:t>n</a:t>
            </a:r>
            <a:r>
              <a:rPr sz="2200" spc="-5" dirty="0">
                <a:latin typeface="Carlito"/>
                <a:cs typeface="Carlito"/>
              </a:rPr>
              <a:t>y</a:t>
            </a:r>
            <a:r>
              <a:rPr sz="2200" dirty="0">
                <a:latin typeface="Carlito"/>
                <a:cs typeface="Carlito"/>
              </a:rPr>
              <a:t>	m</a:t>
            </a:r>
            <a:r>
              <a:rPr sz="2200" spc="-5" dirty="0">
                <a:latin typeface="Carlito"/>
                <a:cs typeface="Carlito"/>
              </a:rPr>
              <a:t>em</a:t>
            </a:r>
            <a:r>
              <a:rPr sz="2200" dirty="0">
                <a:latin typeface="Carlito"/>
                <a:cs typeface="Carlito"/>
              </a:rPr>
              <a:t>b</a:t>
            </a:r>
            <a:r>
              <a:rPr sz="2200" spc="-5" dirty="0">
                <a:latin typeface="Carlito"/>
                <a:cs typeface="Carlito"/>
              </a:rPr>
              <a:t>er</a:t>
            </a:r>
            <a:r>
              <a:rPr sz="2200" dirty="0">
                <a:latin typeface="Carlito"/>
                <a:cs typeface="Carlito"/>
              </a:rPr>
              <a:t>	</a:t>
            </a:r>
            <a:r>
              <a:rPr sz="2200" spc="-5" dirty="0">
                <a:latin typeface="Carlito"/>
                <a:cs typeface="Carlito"/>
              </a:rPr>
              <a:t>chan</a:t>
            </a:r>
            <a:r>
              <a:rPr sz="2200" spc="-35" dirty="0">
                <a:latin typeface="Carlito"/>
                <a:cs typeface="Carlito"/>
              </a:rPr>
              <a:t>g</a:t>
            </a:r>
            <a:r>
              <a:rPr sz="2200" spc="-5" dirty="0">
                <a:latin typeface="Carlito"/>
                <a:cs typeface="Carlito"/>
              </a:rPr>
              <a:t>es</a:t>
            </a:r>
            <a:r>
              <a:rPr sz="2200" dirty="0">
                <a:latin typeface="Carlito"/>
                <a:cs typeface="Carlito"/>
              </a:rPr>
              <a:t>	</a:t>
            </a:r>
            <a:r>
              <a:rPr sz="2200" spc="-10" dirty="0">
                <a:latin typeface="Carlito"/>
                <a:cs typeface="Carlito"/>
              </a:rPr>
              <a:t>f</a:t>
            </a:r>
            <a:r>
              <a:rPr sz="2200" spc="-40" dirty="0">
                <a:latin typeface="Carlito"/>
                <a:cs typeface="Carlito"/>
              </a:rPr>
              <a:t>r</a:t>
            </a:r>
            <a:r>
              <a:rPr sz="2200" spc="-5" dirty="0">
                <a:latin typeface="Carlito"/>
                <a:cs typeface="Carlito"/>
              </a:rPr>
              <a:t>om</a:t>
            </a:r>
            <a:r>
              <a:rPr sz="2200" dirty="0">
                <a:latin typeface="Carlito"/>
                <a:cs typeface="Carlito"/>
              </a:rPr>
              <a:t>	</a:t>
            </a:r>
            <a:r>
              <a:rPr sz="2200" spc="10" dirty="0">
                <a:latin typeface="Carlito"/>
                <a:cs typeface="Carlito"/>
              </a:rPr>
              <a:t>o</a:t>
            </a:r>
            <a:r>
              <a:rPr sz="2200" spc="-10" dirty="0">
                <a:latin typeface="Carlito"/>
                <a:cs typeface="Carlito"/>
              </a:rPr>
              <a:t>ne  establishment </a:t>
            </a:r>
            <a:r>
              <a:rPr sz="2200" spc="-20" dirty="0">
                <a:latin typeface="Carlito"/>
                <a:cs typeface="Carlito"/>
              </a:rPr>
              <a:t>to </a:t>
            </a:r>
            <a:r>
              <a:rPr sz="2200" spc="-5" dirty="0">
                <a:latin typeface="Carlito"/>
                <a:cs typeface="Carlito"/>
              </a:rPr>
              <a:t>other </a:t>
            </a:r>
            <a:r>
              <a:rPr sz="2200" spc="-10" dirty="0">
                <a:latin typeface="Carlito"/>
                <a:cs typeface="Carlito"/>
              </a:rPr>
              <a:t>where </a:t>
            </a:r>
            <a:r>
              <a:rPr sz="2200" spc="-5" dirty="0">
                <a:latin typeface="Carlito"/>
                <a:cs typeface="Carlito"/>
              </a:rPr>
              <a:t>the </a:t>
            </a:r>
            <a:r>
              <a:rPr sz="2200" dirty="0">
                <a:latin typeface="Carlito"/>
                <a:cs typeface="Carlito"/>
              </a:rPr>
              <a:t>PF </a:t>
            </a:r>
            <a:r>
              <a:rPr sz="2200" spc="-10" dirty="0">
                <a:latin typeface="Carlito"/>
                <a:cs typeface="Carlito"/>
              </a:rPr>
              <a:t>Scheme </a:t>
            </a:r>
            <a:r>
              <a:rPr sz="2200" spc="-5" dirty="0">
                <a:latin typeface="Carlito"/>
                <a:cs typeface="Carlito"/>
              </a:rPr>
              <a:t>is</a:t>
            </a:r>
            <a:r>
              <a:rPr sz="2200" spc="120" dirty="0">
                <a:latin typeface="Carlito"/>
                <a:cs typeface="Carlito"/>
              </a:rPr>
              <a:t> </a:t>
            </a:r>
            <a:r>
              <a:rPr sz="2200" spc="-5" dirty="0">
                <a:latin typeface="Carlito"/>
                <a:cs typeface="Carlito"/>
              </a:rPr>
              <a:t>applicable</a:t>
            </a:r>
            <a:endParaRPr sz="220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53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200" spc="-35" dirty="0">
                <a:latin typeface="Carlito"/>
                <a:cs typeface="Carlito"/>
              </a:rPr>
              <a:t>Totally </a:t>
            </a:r>
            <a:r>
              <a:rPr sz="2200" spc="-20" dirty="0">
                <a:latin typeface="Carlito"/>
                <a:cs typeface="Carlito"/>
              </a:rPr>
              <a:t>tax </a:t>
            </a:r>
            <a:r>
              <a:rPr sz="2200" spc="-10" dirty="0">
                <a:latin typeface="Carlito"/>
                <a:cs typeface="Carlito"/>
              </a:rPr>
              <a:t>free</a:t>
            </a:r>
            <a:r>
              <a:rPr sz="2200" spc="45" dirty="0">
                <a:latin typeface="Carlito"/>
                <a:cs typeface="Carlito"/>
              </a:rPr>
              <a:t> </a:t>
            </a:r>
            <a:r>
              <a:rPr sz="2200" spc="-10" dirty="0">
                <a:latin typeface="Carlito"/>
                <a:cs typeface="Carlito"/>
              </a:rPr>
              <a:t>returns</a:t>
            </a:r>
            <a:endParaRPr sz="2200">
              <a:latin typeface="Carlito"/>
              <a:cs typeface="Carlito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6553200" y="6229355"/>
            <a:ext cx="2286635" cy="628650"/>
            <a:chOff x="6553200" y="6229355"/>
            <a:chExt cx="2286635" cy="628650"/>
          </a:xfrm>
        </p:grpSpPr>
        <p:sp>
          <p:nvSpPr>
            <p:cNvPr id="5" name="object 5"/>
            <p:cNvSpPr/>
            <p:nvPr/>
          </p:nvSpPr>
          <p:spPr>
            <a:xfrm>
              <a:off x="6553200" y="6287731"/>
              <a:ext cx="641680" cy="570265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7239000" y="6248399"/>
              <a:ext cx="812800" cy="609597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8086597" y="6229355"/>
              <a:ext cx="752640" cy="564476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7</a:t>
            </a:fld>
            <a:endParaRPr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99030" y="298196"/>
            <a:ext cx="4737100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b="0" u="heavy" spc="-55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200" u="heavy" spc="-18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"/>
              </a:rPr>
              <a:t>The </a:t>
            </a:r>
            <a:r>
              <a:rPr sz="2200" u="heavy" spc="-20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"/>
              </a:rPr>
              <a:t>Employee’s </a:t>
            </a:r>
            <a:r>
              <a:rPr sz="2200" u="heavy" spc="-15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"/>
              </a:rPr>
              <a:t>Provident </a:t>
            </a:r>
            <a:r>
              <a:rPr sz="2200" u="heavy" spc="-2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"/>
              </a:rPr>
              <a:t>Fund </a:t>
            </a:r>
            <a:r>
              <a:rPr sz="2200" u="heavy" spc="-18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"/>
              </a:rPr>
              <a:t>Act</a:t>
            </a:r>
            <a:r>
              <a:rPr sz="2200" u="heavy" spc="22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"/>
              </a:rPr>
              <a:t> </a:t>
            </a:r>
            <a:r>
              <a:rPr sz="2200" u="heavy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2"/>
              </a:rPr>
              <a:t>1952</a:t>
            </a:r>
            <a:endParaRPr sz="22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64540" y="863244"/>
            <a:ext cx="7996555" cy="5257165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25"/>
              </a:spcBef>
            </a:pPr>
            <a:r>
              <a:rPr sz="2200" b="1" spc="-20" dirty="0">
                <a:latin typeface="Carlito"/>
                <a:cs typeface="Carlito"/>
              </a:rPr>
              <a:t>Interest</a:t>
            </a:r>
            <a:endParaRPr sz="2200">
              <a:latin typeface="Carlito"/>
              <a:cs typeface="Carlito"/>
            </a:endParaRPr>
          </a:p>
          <a:p>
            <a:pPr marL="355600" marR="6350" indent="-343535">
              <a:lnSpc>
                <a:spcPct val="100000"/>
              </a:lnSpc>
              <a:spcBef>
                <a:spcPts val="53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200" spc="-15" dirty="0">
                <a:latin typeface="Carlito"/>
                <a:cs typeface="Carlito"/>
              </a:rPr>
              <a:t>Interest </a:t>
            </a:r>
            <a:r>
              <a:rPr sz="2200" spc="-5" dirty="0">
                <a:latin typeface="Carlito"/>
                <a:cs typeface="Carlito"/>
              </a:rPr>
              <a:t>is </a:t>
            </a:r>
            <a:r>
              <a:rPr sz="2200" spc="-10" dirty="0">
                <a:latin typeface="Carlito"/>
                <a:cs typeface="Carlito"/>
              </a:rPr>
              <a:t>credited </a:t>
            </a:r>
            <a:r>
              <a:rPr sz="2200" spc="-20" dirty="0">
                <a:latin typeface="Carlito"/>
                <a:cs typeface="Carlito"/>
              </a:rPr>
              <a:t>to </a:t>
            </a:r>
            <a:r>
              <a:rPr sz="2200" spc="-5" dirty="0">
                <a:latin typeface="Carlito"/>
                <a:cs typeface="Carlito"/>
              </a:rPr>
              <a:t>the </a:t>
            </a:r>
            <a:r>
              <a:rPr sz="2200" spc="-10" dirty="0">
                <a:latin typeface="Carlito"/>
                <a:cs typeface="Carlito"/>
              </a:rPr>
              <a:t>members </a:t>
            </a:r>
            <a:r>
              <a:rPr sz="2200" dirty="0">
                <a:latin typeface="Carlito"/>
                <a:cs typeface="Carlito"/>
              </a:rPr>
              <a:t>PF </a:t>
            </a:r>
            <a:r>
              <a:rPr sz="2200" spc="-15" dirty="0">
                <a:latin typeface="Carlito"/>
                <a:cs typeface="Carlito"/>
              </a:rPr>
              <a:t>A/c </a:t>
            </a:r>
            <a:r>
              <a:rPr sz="2200" dirty="0">
                <a:latin typeface="Carlito"/>
                <a:cs typeface="Carlito"/>
              </a:rPr>
              <a:t>on </a:t>
            </a:r>
            <a:r>
              <a:rPr sz="2200" spc="-5" dirty="0">
                <a:latin typeface="Carlito"/>
                <a:cs typeface="Carlito"/>
              </a:rPr>
              <a:t>monthly running  </a:t>
            </a:r>
            <a:r>
              <a:rPr sz="2200" spc="-10" dirty="0">
                <a:latin typeface="Carlito"/>
                <a:cs typeface="Carlito"/>
              </a:rPr>
              <a:t>balance</a:t>
            </a:r>
            <a:endParaRPr sz="2200">
              <a:latin typeface="Carlito"/>
              <a:cs typeface="Carlito"/>
            </a:endParaRPr>
          </a:p>
          <a:p>
            <a:pPr marL="355600" marR="5080" indent="-343535">
              <a:lnSpc>
                <a:spcPct val="100000"/>
              </a:lnSpc>
              <a:spcBef>
                <a:spcPts val="53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200" spc="-15" dirty="0">
                <a:latin typeface="Carlito"/>
                <a:cs typeface="Carlito"/>
              </a:rPr>
              <a:t>Interest </a:t>
            </a:r>
            <a:r>
              <a:rPr sz="2200" spc="-25" dirty="0">
                <a:latin typeface="Carlito"/>
                <a:cs typeface="Carlito"/>
              </a:rPr>
              <a:t>rate </a:t>
            </a:r>
            <a:r>
              <a:rPr sz="2200" spc="-5" dirty="0">
                <a:latin typeface="Carlito"/>
                <a:cs typeface="Carlito"/>
              </a:rPr>
              <a:t>is </a:t>
            </a:r>
            <a:r>
              <a:rPr sz="2200" spc="-20" dirty="0">
                <a:latin typeface="Carlito"/>
                <a:cs typeface="Carlito"/>
              </a:rPr>
              <a:t>fixed </a:t>
            </a:r>
            <a:r>
              <a:rPr sz="2200" spc="-10" dirty="0">
                <a:latin typeface="Carlito"/>
                <a:cs typeface="Carlito"/>
              </a:rPr>
              <a:t>by </a:t>
            </a:r>
            <a:r>
              <a:rPr sz="2200" spc="-5" dirty="0">
                <a:latin typeface="Carlito"/>
                <a:cs typeface="Carlito"/>
              </a:rPr>
              <a:t>the </a:t>
            </a:r>
            <a:r>
              <a:rPr sz="2200" spc="-15" dirty="0">
                <a:latin typeface="Carlito"/>
                <a:cs typeface="Carlito"/>
              </a:rPr>
              <a:t>Central </a:t>
            </a:r>
            <a:r>
              <a:rPr sz="2200" spc="-10" dirty="0">
                <a:latin typeface="Carlito"/>
                <a:cs typeface="Carlito"/>
              </a:rPr>
              <a:t>Government </a:t>
            </a:r>
            <a:r>
              <a:rPr sz="2200" spc="-5" dirty="0">
                <a:latin typeface="Carlito"/>
                <a:cs typeface="Carlito"/>
              </a:rPr>
              <a:t>in </a:t>
            </a:r>
            <a:r>
              <a:rPr sz="2200" spc="-15" dirty="0">
                <a:latin typeface="Carlito"/>
                <a:cs typeface="Carlito"/>
              </a:rPr>
              <a:t>consultation  </a:t>
            </a:r>
            <a:r>
              <a:rPr sz="2200" spc="-5" dirty="0">
                <a:latin typeface="Carlito"/>
                <a:cs typeface="Carlito"/>
              </a:rPr>
              <a:t>with the </a:t>
            </a:r>
            <a:r>
              <a:rPr sz="2200" spc="-15" dirty="0">
                <a:latin typeface="Carlito"/>
                <a:cs typeface="Carlito"/>
              </a:rPr>
              <a:t>Central </a:t>
            </a:r>
            <a:r>
              <a:rPr sz="2200" spc="-10" dirty="0">
                <a:latin typeface="Carlito"/>
                <a:cs typeface="Carlito"/>
              </a:rPr>
              <a:t>Board </a:t>
            </a:r>
            <a:r>
              <a:rPr sz="2200" dirty="0">
                <a:latin typeface="Carlito"/>
                <a:cs typeface="Carlito"/>
              </a:rPr>
              <a:t>of </a:t>
            </a:r>
            <a:r>
              <a:rPr sz="2200" spc="-10" dirty="0">
                <a:latin typeface="Carlito"/>
                <a:cs typeface="Carlito"/>
              </a:rPr>
              <a:t>trustees </a:t>
            </a:r>
            <a:r>
              <a:rPr sz="2200" dirty="0">
                <a:latin typeface="Carlito"/>
                <a:cs typeface="Carlito"/>
              </a:rPr>
              <a:t>of EEPF </a:t>
            </a:r>
            <a:r>
              <a:rPr sz="2200" spc="-10" dirty="0">
                <a:latin typeface="Carlito"/>
                <a:cs typeface="Carlito"/>
              </a:rPr>
              <a:t>every year during</a:t>
            </a:r>
            <a:r>
              <a:rPr sz="2200" spc="-5" dirty="0">
                <a:latin typeface="Carlito"/>
                <a:cs typeface="Carlito"/>
              </a:rPr>
              <a:t> </a:t>
            </a:r>
            <a:r>
              <a:rPr sz="2200" spc="-15" dirty="0">
                <a:latin typeface="Carlito"/>
                <a:cs typeface="Carlito"/>
              </a:rPr>
              <a:t>March</a:t>
            </a:r>
            <a:endParaRPr sz="2200">
              <a:latin typeface="Carlito"/>
              <a:cs typeface="Carlito"/>
            </a:endParaRPr>
          </a:p>
          <a:p>
            <a:pPr marL="355600">
              <a:lnSpc>
                <a:spcPct val="100000"/>
              </a:lnSpc>
            </a:pPr>
            <a:r>
              <a:rPr sz="2200" spc="-5" dirty="0">
                <a:latin typeface="Carlito"/>
                <a:cs typeface="Carlito"/>
              </a:rPr>
              <a:t>/</a:t>
            </a:r>
            <a:r>
              <a:rPr sz="2200" spc="-20" dirty="0">
                <a:latin typeface="Carlito"/>
                <a:cs typeface="Carlito"/>
              </a:rPr>
              <a:t> </a:t>
            </a:r>
            <a:r>
              <a:rPr sz="2200" spc="-5" dirty="0">
                <a:latin typeface="Carlito"/>
                <a:cs typeface="Carlito"/>
              </a:rPr>
              <a:t>April</a:t>
            </a:r>
            <a:endParaRPr sz="2200">
              <a:latin typeface="Carlito"/>
              <a:cs typeface="Carlito"/>
            </a:endParaRPr>
          </a:p>
          <a:p>
            <a:pPr marL="355600" indent="-343535">
              <a:lnSpc>
                <a:spcPct val="100000"/>
              </a:lnSpc>
              <a:spcBef>
                <a:spcPts val="53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200" spc="-10" dirty="0">
                <a:latin typeface="Carlito"/>
                <a:cs typeface="Carlito"/>
              </a:rPr>
              <a:t>The present </a:t>
            </a:r>
            <a:r>
              <a:rPr sz="2200" spc="-30" dirty="0">
                <a:latin typeface="Carlito"/>
                <a:cs typeface="Carlito"/>
              </a:rPr>
              <a:t>rate </a:t>
            </a:r>
            <a:r>
              <a:rPr sz="2200" dirty="0">
                <a:latin typeface="Carlito"/>
                <a:cs typeface="Carlito"/>
              </a:rPr>
              <a:t>of </a:t>
            </a:r>
            <a:r>
              <a:rPr sz="2200" spc="-15" dirty="0">
                <a:latin typeface="Carlito"/>
                <a:cs typeface="Carlito"/>
              </a:rPr>
              <a:t>interest </a:t>
            </a:r>
            <a:r>
              <a:rPr sz="2200" spc="-5" dirty="0">
                <a:latin typeface="Carlito"/>
                <a:cs typeface="Carlito"/>
              </a:rPr>
              <a:t>is</a:t>
            </a:r>
            <a:r>
              <a:rPr sz="2200" spc="80" dirty="0">
                <a:latin typeface="Carlito"/>
                <a:cs typeface="Carlito"/>
              </a:rPr>
              <a:t> </a:t>
            </a:r>
            <a:r>
              <a:rPr sz="2200" spc="-5" dirty="0">
                <a:latin typeface="Carlito"/>
                <a:cs typeface="Carlito"/>
              </a:rPr>
              <a:t>8.5%</a:t>
            </a:r>
            <a:endParaRPr sz="22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Font typeface="Arial"/>
              <a:buChar char="•"/>
            </a:pPr>
            <a:endParaRPr sz="300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</a:pPr>
            <a:r>
              <a:rPr sz="2200" b="1" spc="-10" dirty="0">
                <a:latin typeface="Carlito"/>
                <a:cs typeface="Carlito"/>
              </a:rPr>
              <a:t>Nomination</a:t>
            </a:r>
            <a:endParaRPr sz="2200">
              <a:latin typeface="Carlito"/>
              <a:cs typeface="Carlito"/>
            </a:endParaRPr>
          </a:p>
          <a:p>
            <a:pPr marL="355600" marR="7620" indent="-343535" algn="just">
              <a:lnSpc>
                <a:spcPct val="100000"/>
              </a:lnSpc>
              <a:spcBef>
                <a:spcPts val="530"/>
              </a:spcBef>
              <a:buFont typeface="Arial"/>
              <a:buChar char="•"/>
              <a:tabLst>
                <a:tab pos="356235" algn="l"/>
              </a:tabLst>
            </a:pPr>
            <a:r>
              <a:rPr sz="2200" spc="-10" dirty="0">
                <a:latin typeface="Carlito"/>
                <a:cs typeface="Carlito"/>
              </a:rPr>
              <a:t>The </a:t>
            </a:r>
            <a:r>
              <a:rPr sz="2200" spc="-5" dirty="0">
                <a:latin typeface="Carlito"/>
                <a:cs typeface="Carlito"/>
              </a:rPr>
              <a:t>member </a:t>
            </a:r>
            <a:r>
              <a:rPr sz="2200" spc="-15" dirty="0">
                <a:latin typeface="Carlito"/>
                <a:cs typeface="Carlito"/>
              </a:rPr>
              <a:t>can nominate </a:t>
            </a:r>
            <a:r>
              <a:rPr sz="2200" spc="-5" dirty="0">
                <a:latin typeface="Carlito"/>
                <a:cs typeface="Carlito"/>
              </a:rPr>
              <a:t>other </a:t>
            </a:r>
            <a:r>
              <a:rPr sz="2200" spc="-10" dirty="0">
                <a:latin typeface="Carlito"/>
                <a:cs typeface="Carlito"/>
              </a:rPr>
              <a:t>person </a:t>
            </a:r>
            <a:r>
              <a:rPr sz="2200" spc="-5" dirty="0">
                <a:latin typeface="Carlito"/>
                <a:cs typeface="Carlito"/>
              </a:rPr>
              <a:t>/ </a:t>
            </a:r>
            <a:r>
              <a:rPr sz="2200" spc="-10" dirty="0">
                <a:latin typeface="Carlito"/>
                <a:cs typeface="Carlito"/>
              </a:rPr>
              <a:t>persons </a:t>
            </a:r>
            <a:r>
              <a:rPr sz="2200" spc="-20" dirty="0">
                <a:latin typeface="Carlito"/>
                <a:cs typeface="Carlito"/>
              </a:rPr>
              <a:t>to </a:t>
            </a:r>
            <a:r>
              <a:rPr sz="2200" spc="-15" dirty="0">
                <a:latin typeface="Carlito"/>
                <a:cs typeface="Carlito"/>
              </a:rPr>
              <a:t>receive </a:t>
            </a:r>
            <a:r>
              <a:rPr sz="2200" spc="-5" dirty="0">
                <a:latin typeface="Carlito"/>
                <a:cs typeface="Carlito"/>
              </a:rPr>
              <a:t>the  </a:t>
            </a:r>
            <a:r>
              <a:rPr sz="2200" spc="-10" dirty="0">
                <a:latin typeface="Carlito"/>
                <a:cs typeface="Carlito"/>
              </a:rPr>
              <a:t>Fund amount </a:t>
            </a:r>
            <a:r>
              <a:rPr sz="2200" spc="-5" dirty="0">
                <a:latin typeface="Carlito"/>
                <a:cs typeface="Carlito"/>
              </a:rPr>
              <a:t>in the </a:t>
            </a:r>
            <a:r>
              <a:rPr sz="2200" spc="-15" dirty="0">
                <a:latin typeface="Carlito"/>
                <a:cs typeface="Carlito"/>
              </a:rPr>
              <a:t>event </a:t>
            </a:r>
            <a:r>
              <a:rPr sz="2200" dirty="0">
                <a:latin typeface="Carlito"/>
                <a:cs typeface="Carlito"/>
              </a:rPr>
              <a:t>of </a:t>
            </a:r>
            <a:r>
              <a:rPr sz="2200" spc="-5" dirty="0">
                <a:latin typeface="Carlito"/>
                <a:cs typeface="Carlito"/>
              </a:rPr>
              <a:t>his</a:t>
            </a:r>
            <a:r>
              <a:rPr sz="2200" spc="50" dirty="0">
                <a:latin typeface="Carlito"/>
                <a:cs typeface="Carlito"/>
              </a:rPr>
              <a:t> </a:t>
            </a:r>
            <a:r>
              <a:rPr sz="2200" spc="-10" dirty="0">
                <a:latin typeface="Carlito"/>
                <a:cs typeface="Carlito"/>
              </a:rPr>
              <a:t>death</a:t>
            </a:r>
            <a:endParaRPr sz="2200">
              <a:latin typeface="Carlito"/>
              <a:cs typeface="Carlito"/>
            </a:endParaRPr>
          </a:p>
          <a:p>
            <a:pPr marL="355600" marR="5715" indent="-343535" algn="just">
              <a:lnSpc>
                <a:spcPct val="100000"/>
              </a:lnSpc>
              <a:spcBef>
                <a:spcPts val="525"/>
              </a:spcBef>
              <a:buFont typeface="Arial"/>
              <a:buChar char="•"/>
              <a:tabLst>
                <a:tab pos="356235" algn="l"/>
              </a:tabLst>
            </a:pPr>
            <a:r>
              <a:rPr sz="2200" spc="-10" dirty="0">
                <a:latin typeface="Carlito"/>
                <a:cs typeface="Carlito"/>
              </a:rPr>
              <a:t>The </a:t>
            </a:r>
            <a:r>
              <a:rPr sz="2200" spc="-5" dirty="0">
                <a:latin typeface="Carlito"/>
                <a:cs typeface="Carlito"/>
              </a:rPr>
              <a:t>nomination </a:t>
            </a:r>
            <a:r>
              <a:rPr sz="2200" spc="-10" dirty="0">
                <a:latin typeface="Carlito"/>
                <a:cs typeface="Carlito"/>
              </a:rPr>
              <a:t>details </a:t>
            </a:r>
            <a:r>
              <a:rPr sz="2200" spc="-15" dirty="0">
                <a:latin typeface="Carlito"/>
                <a:cs typeface="Carlito"/>
              </a:rPr>
              <a:t>provided </a:t>
            </a:r>
            <a:r>
              <a:rPr sz="2200" spc="-10" dirty="0">
                <a:latin typeface="Carlito"/>
                <a:cs typeface="Carlito"/>
              </a:rPr>
              <a:t>by </a:t>
            </a:r>
            <a:r>
              <a:rPr sz="2200" spc="-5" dirty="0">
                <a:latin typeface="Carlito"/>
                <a:cs typeface="Carlito"/>
              </a:rPr>
              <a:t>the </a:t>
            </a:r>
            <a:r>
              <a:rPr sz="2200" spc="-10" dirty="0">
                <a:latin typeface="Carlito"/>
                <a:cs typeface="Carlito"/>
              </a:rPr>
              <a:t>members are maintained  </a:t>
            </a:r>
            <a:r>
              <a:rPr sz="2200" spc="-15" dirty="0">
                <a:latin typeface="Carlito"/>
                <a:cs typeface="Carlito"/>
              </a:rPr>
              <a:t>at </a:t>
            </a:r>
            <a:r>
              <a:rPr sz="2200" spc="-5" dirty="0">
                <a:latin typeface="Carlito"/>
                <a:cs typeface="Carlito"/>
              </a:rPr>
              <a:t>the </a:t>
            </a:r>
            <a:r>
              <a:rPr sz="2200" spc="-10" dirty="0">
                <a:latin typeface="Carlito"/>
                <a:cs typeface="Carlito"/>
              </a:rPr>
              <a:t>Regional </a:t>
            </a:r>
            <a:r>
              <a:rPr sz="2200" spc="-15" dirty="0">
                <a:latin typeface="Carlito"/>
                <a:cs typeface="Carlito"/>
              </a:rPr>
              <a:t>Provident </a:t>
            </a:r>
            <a:r>
              <a:rPr sz="2200" spc="-10" dirty="0">
                <a:latin typeface="Carlito"/>
                <a:cs typeface="Carlito"/>
              </a:rPr>
              <a:t>Fund Office </a:t>
            </a:r>
            <a:r>
              <a:rPr sz="2200" spc="-15" dirty="0">
                <a:latin typeface="Carlito"/>
                <a:cs typeface="Carlito"/>
              </a:rPr>
              <a:t>for </a:t>
            </a:r>
            <a:r>
              <a:rPr sz="2200" spc="-10" dirty="0">
                <a:latin typeface="Carlito"/>
                <a:cs typeface="Carlito"/>
              </a:rPr>
              <a:t>use </a:t>
            </a:r>
            <a:r>
              <a:rPr sz="2200" spc="-5" dirty="0">
                <a:latin typeface="Carlito"/>
                <a:cs typeface="Carlito"/>
              </a:rPr>
              <a:t>in the </a:t>
            </a:r>
            <a:r>
              <a:rPr sz="2200" spc="-15" dirty="0">
                <a:latin typeface="Carlito"/>
                <a:cs typeface="Carlito"/>
              </a:rPr>
              <a:t>event </a:t>
            </a:r>
            <a:r>
              <a:rPr sz="2200" spc="5" dirty="0">
                <a:latin typeface="Carlito"/>
                <a:cs typeface="Carlito"/>
              </a:rPr>
              <a:t>of </a:t>
            </a:r>
            <a:r>
              <a:rPr sz="2200" spc="-10" dirty="0">
                <a:latin typeface="Carlito"/>
                <a:cs typeface="Carlito"/>
              </a:rPr>
              <a:t>death  </a:t>
            </a:r>
            <a:r>
              <a:rPr sz="2200" dirty="0">
                <a:latin typeface="Carlito"/>
                <a:cs typeface="Carlito"/>
              </a:rPr>
              <a:t>of </a:t>
            </a:r>
            <a:r>
              <a:rPr sz="2200" spc="-5" dirty="0">
                <a:latin typeface="Carlito"/>
                <a:cs typeface="Carlito"/>
              </a:rPr>
              <a:t>the</a:t>
            </a:r>
            <a:r>
              <a:rPr sz="2200" spc="-10" dirty="0">
                <a:latin typeface="Carlito"/>
                <a:cs typeface="Carlito"/>
              </a:rPr>
              <a:t> member</a:t>
            </a:r>
            <a:endParaRPr sz="2200">
              <a:latin typeface="Carlito"/>
              <a:cs typeface="Carlito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6553200" y="6229355"/>
            <a:ext cx="2286635" cy="628650"/>
            <a:chOff x="6553200" y="6229355"/>
            <a:chExt cx="2286635" cy="628650"/>
          </a:xfrm>
        </p:grpSpPr>
        <p:sp>
          <p:nvSpPr>
            <p:cNvPr id="5" name="object 5"/>
            <p:cNvSpPr/>
            <p:nvPr/>
          </p:nvSpPr>
          <p:spPr>
            <a:xfrm>
              <a:off x="6553200" y="6287731"/>
              <a:ext cx="641680" cy="570265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7239000" y="6248399"/>
              <a:ext cx="812800" cy="609597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8086597" y="6229355"/>
              <a:ext cx="752640" cy="564476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8</a:t>
            </a:fld>
            <a:endParaRPr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64540" y="304952"/>
            <a:ext cx="7921625" cy="49066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2054860" indent="1134110">
              <a:lnSpc>
                <a:spcPct val="143300"/>
              </a:lnSpc>
              <a:spcBef>
                <a:spcPts val="100"/>
              </a:spcBef>
            </a:pPr>
            <a:r>
              <a:rPr sz="2200" u="heavy" spc="-55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200" b="1" u="heavy" spc="-18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"/>
              </a:rPr>
              <a:t>The </a:t>
            </a:r>
            <a:r>
              <a:rPr sz="2200" b="1" u="heavy" spc="-20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"/>
              </a:rPr>
              <a:t>Employee’s </a:t>
            </a:r>
            <a:r>
              <a:rPr sz="2200" b="1" u="heavy" spc="-15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"/>
              </a:rPr>
              <a:t>Provident </a:t>
            </a:r>
            <a:r>
              <a:rPr sz="2200" b="1" u="heavy" spc="-2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"/>
              </a:rPr>
              <a:t>Fund </a:t>
            </a:r>
            <a:r>
              <a:rPr sz="2200" b="1" u="heavy" spc="-18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"/>
              </a:rPr>
              <a:t>Act </a:t>
            </a:r>
            <a:r>
              <a:rPr sz="2200" b="1" u="heavy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rlito"/>
                <a:cs typeface="Carlito"/>
                <a:hlinkClick r:id="rId2"/>
              </a:rPr>
              <a:t>1952 </a:t>
            </a:r>
            <a:r>
              <a:rPr sz="2200" b="1" spc="-5" dirty="0">
                <a:solidFill>
                  <a:srgbClr val="0000FF"/>
                </a:solidFill>
                <a:latin typeface="Carlito"/>
                <a:cs typeface="Carlito"/>
              </a:rPr>
              <a:t> </a:t>
            </a:r>
            <a:r>
              <a:rPr sz="2200" b="1" spc="-5" dirty="0">
                <a:latin typeface="Carlito"/>
                <a:cs typeface="Carlito"/>
              </a:rPr>
              <a:t>Annual </a:t>
            </a:r>
            <a:r>
              <a:rPr sz="2200" b="1" spc="-20" dirty="0">
                <a:latin typeface="Carlito"/>
                <a:cs typeface="Carlito"/>
              </a:rPr>
              <a:t>Statement </a:t>
            </a:r>
            <a:r>
              <a:rPr sz="2200" b="1" spc="-5" dirty="0">
                <a:latin typeface="Carlito"/>
                <a:cs typeface="Carlito"/>
              </a:rPr>
              <a:t>of</a:t>
            </a:r>
            <a:r>
              <a:rPr sz="2200" b="1" spc="55" dirty="0">
                <a:latin typeface="Carlito"/>
                <a:cs typeface="Carlito"/>
              </a:rPr>
              <a:t> </a:t>
            </a:r>
            <a:r>
              <a:rPr sz="2200" b="1" spc="-10" dirty="0">
                <a:latin typeface="Carlito"/>
                <a:cs typeface="Carlito"/>
              </a:rPr>
              <a:t>Account</a:t>
            </a:r>
            <a:endParaRPr sz="2200">
              <a:latin typeface="Carlito"/>
              <a:cs typeface="Carlito"/>
            </a:endParaRPr>
          </a:p>
          <a:p>
            <a:pPr marL="355600" marR="5080" indent="-343535" algn="just">
              <a:lnSpc>
                <a:spcPct val="100000"/>
              </a:lnSpc>
              <a:spcBef>
                <a:spcPts val="525"/>
              </a:spcBef>
              <a:buFont typeface="Arial"/>
              <a:buChar char="•"/>
              <a:tabLst>
                <a:tab pos="356235" algn="l"/>
              </a:tabLst>
            </a:pPr>
            <a:r>
              <a:rPr sz="2200" spc="-5" dirty="0">
                <a:latin typeface="Carlito"/>
                <a:cs typeface="Carlito"/>
              </a:rPr>
              <a:t>After the close </a:t>
            </a:r>
            <a:r>
              <a:rPr sz="2200" dirty="0">
                <a:latin typeface="Carlito"/>
                <a:cs typeface="Carlito"/>
              </a:rPr>
              <a:t>of </a:t>
            </a:r>
            <a:r>
              <a:rPr sz="2200" spc="-5" dirty="0">
                <a:latin typeface="Carlito"/>
                <a:cs typeface="Carlito"/>
              </a:rPr>
              <a:t>each </a:t>
            </a:r>
            <a:r>
              <a:rPr sz="2200" spc="-10" dirty="0">
                <a:latin typeface="Carlito"/>
                <a:cs typeface="Carlito"/>
              </a:rPr>
              <a:t>year </a:t>
            </a:r>
            <a:r>
              <a:rPr sz="2200" dirty="0">
                <a:latin typeface="Carlito"/>
                <a:cs typeface="Carlito"/>
              </a:rPr>
              <a:t>of </a:t>
            </a:r>
            <a:r>
              <a:rPr sz="2200" spc="-10" dirty="0">
                <a:latin typeface="Carlito"/>
                <a:cs typeface="Carlito"/>
              </a:rPr>
              <a:t>contribution, </a:t>
            </a:r>
            <a:r>
              <a:rPr sz="2200" spc="-5" dirty="0">
                <a:latin typeface="Carlito"/>
                <a:cs typeface="Carlito"/>
              </a:rPr>
              <a:t>annual </a:t>
            </a:r>
            <a:r>
              <a:rPr sz="2200" spc="-20" dirty="0">
                <a:latin typeface="Carlito"/>
                <a:cs typeface="Carlito"/>
              </a:rPr>
              <a:t>statement </a:t>
            </a:r>
            <a:r>
              <a:rPr sz="2200" spc="10" dirty="0">
                <a:latin typeface="Carlito"/>
                <a:cs typeface="Carlito"/>
              </a:rPr>
              <a:t>of  </a:t>
            </a:r>
            <a:r>
              <a:rPr sz="2200" spc="-15" dirty="0">
                <a:latin typeface="Carlito"/>
                <a:cs typeface="Carlito"/>
              </a:rPr>
              <a:t>account </a:t>
            </a:r>
            <a:r>
              <a:rPr sz="2200" spc="-5" dirty="0">
                <a:latin typeface="Carlito"/>
                <a:cs typeface="Carlito"/>
              </a:rPr>
              <a:t>will be sent </a:t>
            </a:r>
            <a:r>
              <a:rPr sz="2200" spc="-20" dirty="0">
                <a:latin typeface="Carlito"/>
                <a:cs typeface="Carlito"/>
              </a:rPr>
              <a:t>to </a:t>
            </a:r>
            <a:r>
              <a:rPr sz="2200" spc="-5" dirty="0">
                <a:latin typeface="Carlito"/>
                <a:cs typeface="Carlito"/>
              </a:rPr>
              <a:t>each member </a:t>
            </a:r>
            <a:r>
              <a:rPr sz="2200" spc="-10" dirty="0">
                <a:latin typeface="Carlito"/>
                <a:cs typeface="Carlito"/>
              </a:rPr>
              <a:t>through establishment  where </a:t>
            </a:r>
            <a:r>
              <a:rPr sz="2200" spc="-5" dirty="0">
                <a:latin typeface="Carlito"/>
                <a:cs typeface="Carlito"/>
              </a:rPr>
              <a:t>the </a:t>
            </a:r>
            <a:r>
              <a:rPr sz="2200" spc="-10" dirty="0">
                <a:latin typeface="Carlito"/>
                <a:cs typeface="Carlito"/>
              </a:rPr>
              <a:t>member </a:t>
            </a:r>
            <a:r>
              <a:rPr sz="2200" spc="-15" dirty="0">
                <a:latin typeface="Carlito"/>
                <a:cs typeface="Carlito"/>
              </a:rPr>
              <a:t>was </a:t>
            </a:r>
            <a:r>
              <a:rPr sz="2200" spc="-10" dirty="0">
                <a:latin typeface="Carlito"/>
                <a:cs typeface="Carlito"/>
              </a:rPr>
              <a:t>last</a:t>
            </a:r>
            <a:r>
              <a:rPr sz="2200" spc="60" dirty="0">
                <a:latin typeface="Carlito"/>
                <a:cs typeface="Carlito"/>
              </a:rPr>
              <a:t> </a:t>
            </a:r>
            <a:r>
              <a:rPr sz="2200" spc="-10" dirty="0">
                <a:latin typeface="Carlito"/>
                <a:cs typeface="Carlito"/>
              </a:rPr>
              <a:t>employed</a:t>
            </a:r>
            <a:endParaRPr sz="2200">
              <a:latin typeface="Carlito"/>
              <a:cs typeface="Carlito"/>
            </a:endParaRPr>
          </a:p>
          <a:p>
            <a:pPr marL="355600" marR="5715" indent="-343535" algn="just">
              <a:lnSpc>
                <a:spcPct val="100000"/>
              </a:lnSpc>
              <a:spcBef>
                <a:spcPts val="1970"/>
              </a:spcBef>
              <a:buFont typeface="Arial"/>
              <a:buChar char="•"/>
              <a:tabLst>
                <a:tab pos="356235" algn="l"/>
              </a:tabLst>
            </a:pPr>
            <a:r>
              <a:rPr sz="2200" spc="-10" dirty="0">
                <a:latin typeface="Carlito"/>
                <a:cs typeface="Carlito"/>
              </a:rPr>
              <a:t>The </a:t>
            </a:r>
            <a:r>
              <a:rPr sz="2200" spc="-5" dirty="0">
                <a:latin typeface="Carlito"/>
                <a:cs typeface="Carlito"/>
              </a:rPr>
              <a:t>annual </a:t>
            </a:r>
            <a:r>
              <a:rPr sz="2200" spc="-20" dirty="0">
                <a:latin typeface="Carlito"/>
                <a:cs typeface="Carlito"/>
              </a:rPr>
              <a:t>statement </a:t>
            </a:r>
            <a:r>
              <a:rPr sz="2200" dirty="0">
                <a:latin typeface="Carlito"/>
                <a:cs typeface="Carlito"/>
              </a:rPr>
              <a:t>of </a:t>
            </a:r>
            <a:r>
              <a:rPr sz="2200" spc="-10" dirty="0">
                <a:latin typeface="Carlito"/>
                <a:cs typeface="Carlito"/>
              </a:rPr>
              <a:t>fund </a:t>
            </a:r>
            <a:r>
              <a:rPr sz="2200" spc="-15" dirty="0">
                <a:latin typeface="Carlito"/>
                <a:cs typeface="Carlito"/>
              </a:rPr>
              <a:t>account </a:t>
            </a:r>
            <a:r>
              <a:rPr sz="2200" spc="-5" dirty="0">
                <a:latin typeface="Carlito"/>
                <a:cs typeface="Carlito"/>
              </a:rPr>
              <a:t>will </a:t>
            </a:r>
            <a:r>
              <a:rPr sz="2200" spc="-10" dirty="0">
                <a:latin typeface="Carlito"/>
                <a:cs typeface="Carlito"/>
              </a:rPr>
              <a:t>show </a:t>
            </a:r>
            <a:r>
              <a:rPr sz="2200" spc="-5" dirty="0">
                <a:latin typeface="Carlito"/>
                <a:cs typeface="Carlito"/>
              </a:rPr>
              <a:t>the opening  balance </a:t>
            </a:r>
            <a:r>
              <a:rPr sz="2200" spc="-15" dirty="0">
                <a:latin typeface="Carlito"/>
                <a:cs typeface="Carlito"/>
              </a:rPr>
              <a:t>at </a:t>
            </a:r>
            <a:r>
              <a:rPr sz="2200" spc="-5" dirty="0">
                <a:latin typeface="Carlito"/>
                <a:cs typeface="Carlito"/>
              </a:rPr>
              <a:t>the beginning </a:t>
            </a:r>
            <a:r>
              <a:rPr sz="2200" dirty="0">
                <a:latin typeface="Carlito"/>
                <a:cs typeface="Carlito"/>
              </a:rPr>
              <a:t>of </a:t>
            </a:r>
            <a:r>
              <a:rPr sz="2200" spc="-5" dirty="0">
                <a:latin typeface="Carlito"/>
                <a:cs typeface="Carlito"/>
              </a:rPr>
              <a:t>the </a:t>
            </a:r>
            <a:r>
              <a:rPr sz="2200" spc="-45" dirty="0">
                <a:latin typeface="Carlito"/>
                <a:cs typeface="Carlito"/>
              </a:rPr>
              <a:t>year, </a:t>
            </a:r>
            <a:r>
              <a:rPr sz="2200" spc="-10" dirty="0">
                <a:latin typeface="Carlito"/>
                <a:cs typeface="Carlito"/>
              </a:rPr>
              <a:t>contributions during </a:t>
            </a:r>
            <a:r>
              <a:rPr sz="2200" spc="-5" dirty="0">
                <a:latin typeface="Carlito"/>
                <a:cs typeface="Carlito"/>
              </a:rPr>
              <a:t>the  </a:t>
            </a:r>
            <a:r>
              <a:rPr sz="2200" spc="-45" dirty="0">
                <a:latin typeface="Carlito"/>
                <a:cs typeface="Carlito"/>
              </a:rPr>
              <a:t>year, </a:t>
            </a:r>
            <a:r>
              <a:rPr sz="2200" spc="-5" dirty="0">
                <a:latin typeface="Carlito"/>
                <a:cs typeface="Carlito"/>
              </a:rPr>
              <a:t>the </a:t>
            </a:r>
            <a:r>
              <a:rPr sz="2200" spc="-10" dirty="0">
                <a:latin typeface="Carlito"/>
                <a:cs typeface="Carlito"/>
              </a:rPr>
              <a:t>amount </a:t>
            </a:r>
            <a:r>
              <a:rPr sz="2200" dirty="0">
                <a:latin typeface="Carlito"/>
                <a:cs typeface="Carlito"/>
              </a:rPr>
              <a:t>of </a:t>
            </a:r>
            <a:r>
              <a:rPr sz="2200" spc="-15" dirty="0">
                <a:latin typeface="Carlito"/>
                <a:cs typeface="Carlito"/>
              </a:rPr>
              <a:t>interest </a:t>
            </a:r>
            <a:r>
              <a:rPr sz="2200" spc="-10" dirty="0">
                <a:latin typeface="Carlito"/>
                <a:cs typeface="Carlito"/>
              </a:rPr>
              <a:t>credited </a:t>
            </a:r>
            <a:r>
              <a:rPr sz="2200" spc="-15" dirty="0">
                <a:latin typeface="Carlito"/>
                <a:cs typeface="Carlito"/>
              </a:rPr>
              <a:t>at </a:t>
            </a:r>
            <a:r>
              <a:rPr sz="2200" spc="-5" dirty="0">
                <a:latin typeface="Carlito"/>
                <a:cs typeface="Carlito"/>
              </a:rPr>
              <a:t>the </a:t>
            </a:r>
            <a:r>
              <a:rPr sz="2200" spc="-10" dirty="0">
                <a:latin typeface="Carlito"/>
                <a:cs typeface="Carlito"/>
              </a:rPr>
              <a:t>end </a:t>
            </a:r>
            <a:r>
              <a:rPr sz="2200" dirty="0">
                <a:latin typeface="Carlito"/>
                <a:cs typeface="Carlito"/>
              </a:rPr>
              <a:t>of </a:t>
            </a:r>
            <a:r>
              <a:rPr sz="2200" spc="-5" dirty="0">
                <a:latin typeface="Carlito"/>
                <a:cs typeface="Carlito"/>
              </a:rPr>
              <a:t>the period and  the closing </a:t>
            </a:r>
            <a:r>
              <a:rPr sz="2200" spc="-10" dirty="0">
                <a:latin typeface="Carlito"/>
                <a:cs typeface="Carlito"/>
              </a:rPr>
              <a:t>balance </a:t>
            </a:r>
            <a:r>
              <a:rPr sz="2200" spc="-15" dirty="0">
                <a:latin typeface="Carlito"/>
                <a:cs typeface="Carlito"/>
              </a:rPr>
              <a:t>at </a:t>
            </a:r>
            <a:r>
              <a:rPr sz="2200" spc="-5" dirty="0">
                <a:latin typeface="Carlito"/>
                <a:cs typeface="Carlito"/>
              </a:rPr>
              <a:t>the </a:t>
            </a:r>
            <a:r>
              <a:rPr sz="2200" spc="-10" dirty="0">
                <a:latin typeface="Carlito"/>
                <a:cs typeface="Carlito"/>
              </a:rPr>
              <a:t>end </a:t>
            </a:r>
            <a:r>
              <a:rPr sz="2200" dirty="0">
                <a:latin typeface="Carlito"/>
                <a:cs typeface="Carlito"/>
              </a:rPr>
              <a:t>of </a:t>
            </a:r>
            <a:r>
              <a:rPr sz="2200" spc="-5" dirty="0">
                <a:latin typeface="Carlito"/>
                <a:cs typeface="Carlito"/>
              </a:rPr>
              <a:t>the</a:t>
            </a:r>
            <a:r>
              <a:rPr sz="2200" spc="50" dirty="0">
                <a:latin typeface="Carlito"/>
                <a:cs typeface="Carlito"/>
              </a:rPr>
              <a:t> </a:t>
            </a:r>
            <a:r>
              <a:rPr sz="2200" spc="-10" dirty="0">
                <a:latin typeface="Carlito"/>
                <a:cs typeface="Carlito"/>
              </a:rPr>
              <a:t>year</a:t>
            </a:r>
            <a:endParaRPr sz="2200">
              <a:latin typeface="Carlito"/>
              <a:cs typeface="Carlito"/>
            </a:endParaRPr>
          </a:p>
          <a:p>
            <a:pPr marL="355600" marR="5080" indent="-343535" algn="just">
              <a:lnSpc>
                <a:spcPct val="100000"/>
              </a:lnSpc>
              <a:spcBef>
                <a:spcPts val="1970"/>
              </a:spcBef>
              <a:buFont typeface="Arial"/>
              <a:buChar char="•"/>
              <a:tabLst>
                <a:tab pos="356235" algn="l"/>
              </a:tabLst>
            </a:pPr>
            <a:r>
              <a:rPr sz="2200" spc="-5" dirty="0">
                <a:latin typeface="Carlito"/>
                <a:cs typeface="Carlito"/>
              </a:rPr>
              <a:t>If </a:t>
            </a:r>
            <a:r>
              <a:rPr sz="2200" spc="-15" dirty="0">
                <a:latin typeface="Carlito"/>
                <a:cs typeface="Carlito"/>
              </a:rPr>
              <a:t>any </a:t>
            </a:r>
            <a:r>
              <a:rPr sz="2200" spc="-10" dirty="0">
                <a:latin typeface="Carlito"/>
                <a:cs typeface="Carlito"/>
              </a:rPr>
              <a:t>error </a:t>
            </a:r>
            <a:r>
              <a:rPr sz="2200" dirty="0">
                <a:latin typeface="Carlito"/>
                <a:cs typeface="Carlito"/>
              </a:rPr>
              <a:t>is </a:t>
            </a:r>
            <a:r>
              <a:rPr sz="2200" spc="-5" dirty="0">
                <a:latin typeface="Carlito"/>
                <a:cs typeface="Carlito"/>
              </a:rPr>
              <a:t>noticed in the annual </a:t>
            </a:r>
            <a:r>
              <a:rPr sz="2200" spc="-20" dirty="0">
                <a:latin typeface="Carlito"/>
                <a:cs typeface="Carlito"/>
              </a:rPr>
              <a:t>statement, </a:t>
            </a:r>
            <a:r>
              <a:rPr sz="2200" spc="-5" dirty="0">
                <a:latin typeface="Carlito"/>
                <a:cs typeface="Carlito"/>
              </a:rPr>
              <a:t>the member shall  </a:t>
            </a:r>
            <a:r>
              <a:rPr sz="2200" spc="-10" dirty="0">
                <a:latin typeface="Carlito"/>
                <a:cs typeface="Carlito"/>
              </a:rPr>
              <a:t>bring </a:t>
            </a:r>
            <a:r>
              <a:rPr sz="2200" spc="-5" dirty="0">
                <a:latin typeface="Carlito"/>
                <a:cs typeface="Carlito"/>
              </a:rPr>
              <a:t>the same </a:t>
            </a:r>
            <a:r>
              <a:rPr sz="2200" spc="-20" dirty="0">
                <a:latin typeface="Carlito"/>
                <a:cs typeface="Carlito"/>
              </a:rPr>
              <a:t>to </a:t>
            </a:r>
            <a:r>
              <a:rPr sz="2200" spc="-5" dirty="0">
                <a:latin typeface="Carlito"/>
                <a:cs typeface="Carlito"/>
              </a:rPr>
              <a:t>the </a:t>
            </a:r>
            <a:r>
              <a:rPr sz="2200" spc="-10" dirty="0">
                <a:latin typeface="Carlito"/>
                <a:cs typeface="Carlito"/>
              </a:rPr>
              <a:t>notice </a:t>
            </a:r>
            <a:r>
              <a:rPr sz="2200" dirty="0">
                <a:latin typeface="Carlito"/>
                <a:cs typeface="Carlito"/>
              </a:rPr>
              <a:t>of </a:t>
            </a:r>
            <a:r>
              <a:rPr sz="2200" spc="-5" dirty="0">
                <a:latin typeface="Carlito"/>
                <a:cs typeface="Carlito"/>
              </a:rPr>
              <a:t>the </a:t>
            </a:r>
            <a:r>
              <a:rPr sz="2200" dirty="0">
                <a:latin typeface="Carlito"/>
                <a:cs typeface="Carlito"/>
              </a:rPr>
              <a:t>PF </a:t>
            </a:r>
            <a:r>
              <a:rPr sz="2200" spc="-10" dirty="0">
                <a:latin typeface="Carlito"/>
                <a:cs typeface="Carlito"/>
              </a:rPr>
              <a:t>Office through employer  </a:t>
            </a:r>
            <a:r>
              <a:rPr sz="2200" spc="-5" dirty="0">
                <a:latin typeface="Carlito"/>
                <a:cs typeface="Carlito"/>
              </a:rPr>
              <a:t>within 6 </a:t>
            </a:r>
            <a:r>
              <a:rPr sz="2200" spc="-10" dirty="0">
                <a:latin typeface="Carlito"/>
                <a:cs typeface="Carlito"/>
              </a:rPr>
              <a:t>months </a:t>
            </a:r>
            <a:r>
              <a:rPr sz="2200" spc="-15" dirty="0">
                <a:latin typeface="Carlito"/>
                <a:cs typeface="Carlito"/>
              </a:rPr>
              <a:t>from </a:t>
            </a:r>
            <a:r>
              <a:rPr sz="2200" spc="-5" dirty="0">
                <a:latin typeface="Carlito"/>
                <a:cs typeface="Carlito"/>
              </a:rPr>
              <a:t>the </a:t>
            </a:r>
            <a:r>
              <a:rPr sz="2200" spc="-20" dirty="0">
                <a:latin typeface="Carlito"/>
                <a:cs typeface="Carlito"/>
              </a:rPr>
              <a:t>date </a:t>
            </a:r>
            <a:r>
              <a:rPr sz="2200" dirty="0">
                <a:latin typeface="Carlito"/>
                <a:cs typeface="Carlito"/>
              </a:rPr>
              <a:t>of </a:t>
            </a:r>
            <a:r>
              <a:rPr sz="2200" spc="-10" dirty="0">
                <a:latin typeface="Carlito"/>
                <a:cs typeface="Carlito"/>
              </a:rPr>
              <a:t>receipt </a:t>
            </a:r>
            <a:r>
              <a:rPr sz="2200" dirty="0">
                <a:latin typeface="Carlito"/>
                <a:cs typeface="Carlito"/>
              </a:rPr>
              <a:t>of </a:t>
            </a:r>
            <a:r>
              <a:rPr sz="2200" spc="-5" dirty="0">
                <a:latin typeface="Carlito"/>
                <a:cs typeface="Carlito"/>
              </a:rPr>
              <a:t>the</a:t>
            </a:r>
            <a:r>
              <a:rPr sz="2200" spc="110" dirty="0">
                <a:latin typeface="Carlito"/>
                <a:cs typeface="Carlito"/>
              </a:rPr>
              <a:t> </a:t>
            </a:r>
            <a:r>
              <a:rPr sz="2200" spc="-20" dirty="0">
                <a:latin typeface="Carlito"/>
                <a:cs typeface="Carlito"/>
              </a:rPr>
              <a:t>statement</a:t>
            </a:r>
            <a:endParaRPr sz="2200">
              <a:latin typeface="Carlito"/>
              <a:cs typeface="Carlito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6553200" y="6229355"/>
            <a:ext cx="2286635" cy="628650"/>
            <a:chOff x="6553200" y="6229355"/>
            <a:chExt cx="2286635" cy="628650"/>
          </a:xfrm>
        </p:grpSpPr>
        <p:sp>
          <p:nvSpPr>
            <p:cNvPr id="4" name="object 4"/>
            <p:cNvSpPr/>
            <p:nvPr/>
          </p:nvSpPr>
          <p:spPr>
            <a:xfrm>
              <a:off x="6553200" y="6287731"/>
              <a:ext cx="641680" cy="570265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7239000" y="6248399"/>
              <a:ext cx="812800" cy="609597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8086597" y="6229355"/>
              <a:ext cx="752640" cy="564476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9</a:t>
            </a:fld>
            <a:endParaRPr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</TotalTime>
  <Words>1985</Words>
  <Application>Microsoft Office PowerPoint</Application>
  <PresentationFormat>On-screen Show (4:3)</PresentationFormat>
  <Paragraphs>237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0" baseType="lpstr">
      <vt:lpstr>Arial</vt:lpstr>
      <vt:lpstr>Calibri</vt:lpstr>
      <vt:lpstr>Carlito</vt:lpstr>
      <vt:lpstr>Times New Roman</vt:lpstr>
      <vt:lpstr>Office Theme</vt:lpstr>
      <vt:lpstr>The Employee’s Provident Fund Act 1952</vt:lpstr>
      <vt:lpstr> The Employee’s Provident Fund Act 1952</vt:lpstr>
      <vt:lpstr>Introduction</vt:lpstr>
      <vt:lpstr>PowerPoint Presentation</vt:lpstr>
      <vt:lpstr>PowerPoint Presentation</vt:lpstr>
      <vt:lpstr>PowerPoint Presentation</vt:lpstr>
      <vt:lpstr> The Employee’s Provident Fund Act 1952</vt:lpstr>
      <vt:lpstr> The Employee’s Provident Fund Act 1952</vt:lpstr>
      <vt:lpstr>PowerPoint Presentation</vt:lpstr>
      <vt:lpstr>PowerPoint Presentation</vt:lpstr>
      <vt:lpstr>PowerPoint Presentation</vt:lpstr>
      <vt:lpstr>PowerPoint Presentation</vt:lpstr>
      <vt:lpstr> The Employee’s Provident Fund Act 1952  Monthly Returns</vt:lpstr>
      <vt:lpstr> The Employee’s Provident Fund Act 1952  Annual Returns</vt:lpstr>
      <vt:lpstr>PowerPoint Presentation</vt:lpstr>
      <vt:lpstr>PowerPoint Presentation</vt:lpstr>
      <vt:lpstr>PowerPoint Presentation</vt:lpstr>
      <vt:lpstr>The Employees Pension Scheme 1995</vt:lpstr>
      <vt:lpstr>PowerPoint Presentation</vt:lpstr>
      <vt:lpstr>PowerPoint Presentation</vt:lpstr>
      <vt:lpstr>PowerPoint Presentation</vt:lpstr>
      <vt:lpstr>PowerPoint Presentation</vt:lpstr>
      <vt:lpstr>List of Forms</vt:lpstr>
      <vt:lpstr>List of Forms</vt:lpstr>
      <vt:lpstr>List of Forms Forms For Claiming Benefits Under EDLI Scheme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Employee’s Provident Fund Act 1952</dc:title>
  <dc:creator>Shweta Lalwani</dc:creator>
  <cp:lastModifiedBy>Shweta Lalwani</cp:lastModifiedBy>
  <cp:revision>1</cp:revision>
  <dcterms:created xsi:type="dcterms:W3CDTF">2021-05-20T05:51:03Z</dcterms:created>
  <dcterms:modified xsi:type="dcterms:W3CDTF">2021-10-17T17:23:49Z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2013-11-29T00:00:00Z</vt:filetime>
  </property>
  <property fmtid="{D5CDD505-2E9C-101B-9397-08002B2CF9AE}" pid="3" name="Creator">
    <vt:lpwstr>Microsoft® Office PowerPoint® 2007</vt:lpwstr>
  </property>
  <property fmtid="{D5CDD505-2E9C-101B-9397-08002B2CF9AE}" pid="4" name="LastSaved">
    <vt:filetime>2021-05-20T00:00:00Z</vt:filetime>
  </property>
</Properties>
</file>