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66" r:id="rId2"/>
    <p:sldId id="280" r:id="rId3"/>
    <p:sldId id="259" r:id="rId4"/>
    <p:sldId id="267" r:id="rId5"/>
    <p:sldId id="260" r:id="rId6"/>
    <p:sldId id="261" r:id="rId7"/>
    <p:sldId id="262" r:id="rId8"/>
    <p:sldId id="263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68" r:id="rId19"/>
    <p:sldId id="278" r:id="rId20"/>
    <p:sldId id="279" r:id="rId21"/>
    <p:sldId id="281" r:id="rId22"/>
    <p:sldId id="282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  <a:srgbClr val="FFFF00"/>
    <a:srgbClr val="0000FF"/>
    <a:srgbClr val="990000"/>
    <a:srgbClr val="66FFFF"/>
    <a:srgbClr val="FFFFFF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17" autoAdjust="0"/>
  </p:normalViewPr>
  <p:slideViewPr>
    <p:cSldViewPr snapToGrid="0">
      <p:cViewPr>
        <p:scale>
          <a:sx n="81" d="100"/>
          <a:sy n="81" d="100"/>
        </p:scale>
        <p:origin x="-834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CEEBE68-4C3E-40A2-88F1-711C653D74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1556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6104DA2-C49C-4888-BBF1-782C1B2A9E3A}" type="slidenum">
              <a:rPr lang="en-US"/>
              <a:pPr/>
              <a:t>1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046A270-EF1F-4C9E-A0DF-4096E4CC1B9D}" type="slidenum">
              <a:rPr lang="en-US"/>
              <a:pPr/>
              <a:t>3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DAA6821-78B2-4934-8761-DD498719751D}" type="slidenum">
              <a:rPr lang="en-US"/>
              <a:pPr/>
              <a:t>5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2CE953C-0287-4443-A518-CB2888E4AB7B}" type="slidenum">
              <a:rPr lang="en-US"/>
              <a:pPr/>
              <a:t>6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B745558-9DC3-4AF8-8DEE-C8558EEC613C}" type="slidenum">
              <a:rPr lang="en-US"/>
              <a:pPr/>
              <a:t>7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EA8B873-5CA7-433B-B79A-8A5683899521}" type="slidenum">
              <a:rPr lang="en-US"/>
              <a:pPr/>
              <a:t>8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corporate1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352800"/>
            <a:ext cx="6400800" cy="1752600"/>
          </a:xfrm>
        </p:spPr>
        <p:txBody>
          <a:bodyPr/>
          <a:lstStyle>
            <a:lvl1pPr marL="0" indent="0">
              <a:buFont typeface="Wingdings 2" pitchFamily="18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0" y="5638800"/>
            <a:ext cx="16002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B89DDE-07D7-4207-8D58-254B4214CE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BE292-5BB5-4142-A7DC-D926FD79F4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3886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D916E9-1CF6-4AFE-A7DE-0DB6870285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FE1E0-D747-4F2A-9380-F1F4AF7A1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E8BA3-0DE0-4AFB-8FD8-199EA32B4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F83E7A-BAE8-4571-A7C9-CC47E14A2D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AC25E2-E852-4199-8715-19D109A5A2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76AE6C-1248-450A-8AFF-27B4898B43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82009-6E87-4720-B498-6C144D2275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15B045-74D4-46FE-8969-95FB0007AD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2669A-5BD2-49FE-8DCC-C55CA96465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corporate1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722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fld id="{1609E286-38E1-4EDB-A0FA-6D317429A5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"/>
        <a:defRPr sz="25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25000"/>
        <a:buChar char="•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Comic Sans MS" pitchFamily="66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omic Sans MS" pitchFamily="66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omic Sans MS" pitchFamily="66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omic Sans MS" pitchFamily="66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omic Sans MS" pitchFamily="66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omic Sans MS" pitchFamily="66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 descr="leadershi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Concern for People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0000FF"/>
          </a:solidFill>
        </p:spPr>
        <p:txBody>
          <a:bodyPr/>
          <a:lstStyle/>
          <a:p>
            <a:pPr eaLnBrk="1" hangingPunct="1"/>
            <a:r>
              <a:rPr lang="en-US" b="1" smtClean="0"/>
              <a:t>Degree of personal commitment towards -  </a:t>
            </a:r>
          </a:p>
          <a:p>
            <a:pPr eaLnBrk="1" hangingPunct="1">
              <a:buFontTx/>
              <a:buChar char="-"/>
            </a:pPr>
            <a:r>
              <a:rPr lang="en-US" b="1" smtClean="0"/>
              <a:t>goal achievement, </a:t>
            </a:r>
          </a:p>
          <a:p>
            <a:pPr eaLnBrk="1" hangingPunct="1">
              <a:buFontTx/>
              <a:buChar char="-"/>
            </a:pPr>
            <a:r>
              <a:rPr lang="en-US" b="1" smtClean="0"/>
              <a:t>maintaining the self- esteem of workers,</a:t>
            </a:r>
          </a:p>
          <a:p>
            <a:pPr eaLnBrk="1" hangingPunct="1">
              <a:buFontTx/>
              <a:buChar char="-"/>
            </a:pPr>
            <a:r>
              <a:rPr lang="en-US" b="1" smtClean="0"/>
              <a:t> responsibility and </a:t>
            </a:r>
          </a:p>
          <a:p>
            <a:pPr eaLnBrk="1" hangingPunct="1">
              <a:buFontTx/>
              <a:buChar char="-"/>
            </a:pPr>
            <a:r>
              <a:rPr lang="en-US" b="1" smtClean="0"/>
              <a:t>satisfying inter-personal relations</a:t>
            </a:r>
            <a:r>
              <a:rPr lang="en-US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47738"/>
            <a:ext cx="7772400" cy="4919662"/>
          </a:xfrm>
          <a:solidFill>
            <a:srgbClr val="003399"/>
          </a:solidFill>
        </p:spPr>
        <p:txBody>
          <a:bodyPr/>
          <a:lstStyle/>
          <a:p>
            <a:pPr eaLnBrk="1" hangingPunct="1"/>
            <a:r>
              <a:rPr lang="en-US" sz="2100" b="1" smtClean="0"/>
              <a:t>The Managerial Grid model emphasized that both concerns should be integrated to achieve the objectives of the organization.</a:t>
            </a:r>
          </a:p>
          <a:p>
            <a:pPr eaLnBrk="1" hangingPunct="1"/>
            <a:r>
              <a:rPr lang="en-US" sz="2100" b="1" smtClean="0"/>
              <a:t>The Managerial Grid is built on two axis, one representing the ‘People’ and the other the ‘Task’.</a:t>
            </a:r>
          </a:p>
          <a:p>
            <a:pPr eaLnBrk="1" hangingPunct="1"/>
            <a:r>
              <a:rPr lang="en-US" sz="2100" b="1" smtClean="0"/>
              <a:t>Both horizontal and vertical axis are treated as a scale from 1 to 9 where,</a:t>
            </a:r>
          </a:p>
          <a:p>
            <a:pPr eaLnBrk="1" hangingPunct="1"/>
            <a:r>
              <a:rPr lang="en-US" sz="2100" b="1" smtClean="0"/>
              <a:t> ‘1’ represents the Least Involvement &amp; ‘9’ represents the most involvement</a:t>
            </a:r>
          </a:p>
          <a:p>
            <a:pPr eaLnBrk="1" hangingPunct="1"/>
            <a:r>
              <a:rPr lang="en-US" sz="2100" b="1" smtClean="0"/>
              <a:t>Blake and Mouton have identified 5 co-ordinates that reflect various styles of leader behavior.</a:t>
            </a:r>
          </a:p>
          <a:p>
            <a:pPr eaLnBrk="1" hangingPunct="1">
              <a:buFont typeface="Wingdings 2" pitchFamily="18" charset="2"/>
              <a:buNone/>
            </a:pPr>
            <a:endParaRPr lang="en-US" sz="21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5 co-ordinates</a:t>
            </a:r>
          </a:p>
        </p:txBody>
      </p:sp>
      <p:pic>
        <p:nvPicPr>
          <p:cNvPr id="14339" name="Picture 4" descr="LeadershipGrid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054225" y="1600200"/>
            <a:ext cx="5751513" cy="440848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5 Co-ordinates ( STYLES OF LEADER BEHAVIOR)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65263"/>
            <a:ext cx="7772400" cy="4402137"/>
          </a:xfrm>
          <a:solidFill>
            <a:srgbClr val="003399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2"/>
              </a:buClr>
            </a:pPr>
            <a:r>
              <a:rPr lang="en-US" b="1" smtClean="0"/>
              <a:t>TASK (9,1):- Max. concern for production and Min. concern for people.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</a:pPr>
            <a:endParaRPr lang="en-US" b="1" smtClean="0"/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Font typeface="Wingdings 2" pitchFamily="18" charset="2"/>
              <a:buNone/>
            </a:pPr>
            <a:r>
              <a:rPr lang="en-US" sz="2100" smtClean="0"/>
              <a:t>- Such leaders maximize production  by using authority and power to achieve control over subordinates.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Font typeface="Wingdings 2" pitchFamily="18" charset="2"/>
              <a:buNone/>
            </a:pPr>
            <a:r>
              <a:rPr lang="en-US" sz="2100" smtClean="0"/>
              <a:t>-Minimum worker interference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FontTx/>
              <a:buChar char="-"/>
            </a:pPr>
            <a:r>
              <a:rPr lang="en-US" sz="2100" smtClean="0"/>
              <a:t>Gives detailed instructions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FontTx/>
              <a:buChar char="-"/>
            </a:pPr>
            <a:r>
              <a:rPr lang="en-US" sz="2100" smtClean="0"/>
              <a:t>Supervise closely to make sure their directives are properly carried out.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FontTx/>
              <a:buChar char="-"/>
            </a:pPr>
            <a:r>
              <a:rPr lang="en-US" sz="2100" smtClean="0"/>
              <a:t>Requires unquestioning obedience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FontTx/>
              <a:buChar char="-"/>
            </a:pPr>
            <a:r>
              <a:rPr lang="en-US" sz="2100" smtClean="0"/>
              <a:t>No attention on development and communication with the employees.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5 Co-ordinates ( STYLES OF LEADER BEHAVIOR)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003399"/>
          </a:solidFill>
        </p:spPr>
        <p:txBody>
          <a:bodyPr/>
          <a:lstStyle/>
          <a:p>
            <a:pPr eaLnBrk="1" hangingPunct="1">
              <a:buClr>
                <a:schemeClr val="tx2"/>
              </a:buClr>
            </a:pPr>
            <a:r>
              <a:rPr lang="en-US" b="1" smtClean="0"/>
              <a:t> COUNTRY CLUB (1,9):- Max concern for People and Minimum concern for production</a:t>
            </a:r>
          </a:p>
          <a:p>
            <a:pPr eaLnBrk="1" hangingPunct="1">
              <a:buClr>
                <a:schemeClr val="tx2"/>
              </a:buClr>
              <a:buFontTx/>
              <a:buChar char="-"/>
            </a:pPr>
            <a:r>
              <a:rPr lang="en-US" smtClean="0"/>
              <a:t>Involves Personal and Meaningful relationships with people.</a:t>
            </a:r>
          </a:p>
          <a:p>
            <a:pPr eaLnBrk="1" hangingPunct="1">
              <a:buClr>
                <a:schemeClr val="tx2"/>
              </a:buClr>
              <a:buFontTx/>
              <a:buChar char="-"/>
            </a:pPr>
            <a:r>
              <a:rPr lang="en-US" smtClean="0"/>
              <a:t>Friendly atmosphere and high morale</a:t>
            </a:r>
          </a:p>
          <a:p>
            <a:pPr eaLnBrk="1" hangingPunct="1">
              <a:buClr>
                <a:schemeClr val="tx2"/>
              </a:buClr>
              <a:buFontTx/>
              <a:buChar char="-"/>
            </a:pPr>
            <a:r>
              <a:rPr lang="en-US" smtClean="0"/>
              <a:t>Loosely structured work design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5 Co-ordinates ( STYLES OF LEADER BEHAVIOR)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003399"/>
          </a:solidFill>
        </p:spPr>
        <p:txBody>
          <a:bodyPr/>
          <a:lstStyle/>
          <a:p>
            <a:pPr eaLnBrk="1" hangingPunct="1">
              <a:buClr>
                <a:schemeClr val="tx2"/>
              </a:buClr>
            </a:pPr>
            <a:r>
              <a:rPr lang="en-US" b="1" smtClean="0"/>
              <a:t>IMPOVERISHED (1,1):- MIN. Concern for production and MIN. Concern for People.</a:t>
            </a:r>
          </a:p>
          <a:p>
            <a:pPr eaLnBrk="1" hangingPunct="1">
              <a:buClr>
                <a:schemeClr val="tx2"/>
              </a:buClr>
              <a:buFontTx/>
              <a:buChar char="-"/>
            </a:pPr>
            <a:r>
              <a:rPr lang="en-US" smtClean="0"/>
              <a:t>Manager makes minimum efforts to get the work done.</a:t>
            </a:r>
          </a:p>
          <a:p>
            <a:pPr eaLnBrk="1" hangingPunct="1">
              <a:buClr>
                <a:schemeClr val="tx2"/>
              </a:buClr>
              <a:buFontTx/>
              <a:buChar char="-"/>
            </a:pPr>
            <a:r>
              <a:rPr lang="en-US" smtClean="0"/>
              <a:t>Minimum standards of performance and minimum worker dedication.</a:t>
            </a:r>
          </a:p>
          <a:p>
            <a:pPr eaLnBrk="1" hangingPunct="1">
              <a:buClr>
                <a:schemeClr val="tx2"/>
              </a:buClr>
              <a:buFontTx/>
              <a:buChar char="-"/>
            </a:pPr>
            <a:r>
              <a:rPr lang="en-US" smtClean="0"/>
              <a:t>He passes on the blame to others for failures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5 Co-ordinates ( STYLES OF LEADER BEHAVIOR)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003399"/>
          </a:solidFill>
        </p:spPr>
        <p:txBody>
          <a:bodyPr/>
          <a:lstStyle/>
          <a:p>
            <a:pPr eaLnBrk="1" hangingPunct="1"/>
            <a:r>
              <a:rPr lang="en-US" b="1" smtClean="0"/>
              <a:t>TEAM (9,9):- Max. Concern for production and Max. Concern for People</a:t>
            </a:r>
          </a:p>
          <a:p>
            <a:pPr eaLnBrk="1" hangingPunct="1">
              <a:buFontTx/>
              <a:buChar char="-"/>
            </a:pPr>
            <a:r>
              <a:rPr lang="en-US" smtClean="0"/>
              <a:t>This style is ultimate in managerial efficiency</a:t>
            </a:r>
          </a:p>
          <a:p>
            <a:pPr eaLnBrk="1" hangingPunct="1">
              <a:buFontTx/>
              <a:buChar char="-"/>
            </a:pPr>
            <a:r>
              <a:rPr lang="en-US" smtClean="0"/>
              <a:t>These are thoroughly dedicated people </a:t>
            </a:r>
          </a:p>
          <a:p>
            <a:pPr eaLnBrk="1" hangingPunct="1">
              <a:buFontTx/>
              <a:buChar char="-"/>
            </a:pPr>
            <a:r>
              <a:rPr lang="en-US" smtClean="0"/>
              <a:t>There is trustworthy, respectable atmosphere</a:t>
            </a:r>
          </a:p>
          <a:p>
            <a:pPr eaLnBrk="1" hangingPunct="1">
              <a:buFontTx/>
              <a:buChar char="-"/>
            </a:pPr>
            <a:r>
              <a:rPr lang="en-US" smtClean="0"/>
              <a:t>This brings about the kind of team spirit that leads to high organization accomplishment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003399"/>
          </a:solidFill>
        </p:spPr>
        <p:txBody>
          <a:bodyPr/>
          <a:lstStyle/>
          <a:p>
            <a:pPr eaLnBrk="1" hangingPunct="1"/>
            <a:r>
              <a:rPr lang="en-US" b="1" smtClean="0"/>
              <a:t>MIDDLE ROAD (5,5):-Moderate concern for people and Moderate concern for production.</a:t>
            </a:r>
          </a:p>
          <a:p>
            <a:pPr eaLnBrk="1" hangingPunct="1">
              <a:buFontTx/>
              <a:buChar char="-"/>
            </a:pPr>
            <a:r>
              <a:rPr lang="en-US" sz="2100" smtClean="0"/>
              <a:t>The ‘people’ dimension in work is as important as ‘production’ dimension</a:t>
            </a:r>
          </a:p>
          <a:p>
            <a:pPr eaLnBrk="1" hangingPunct="1">
              <a:buFontTx/>
              <a:buChar char="-"/>
            </a:pPr>
            <a:r>
              <a:rPr lang="en-US" sz="2100" smtClean="0"/>
              <a:t>This seeks a balance between the two</a:t>
            </a:r>
          </a:p>
          <a:p>
            <a:pPr eaLnBrk="1" hangingPunct="1">
              <a:buFontTx/>
              <a:buChar char="-"/>
            </a:pPr>
            <a:r>
              <a:rPr lang="en-US" sz="2100" smtClean="0"/>
              <a:t>Meetings are held to listen to the suggestion of subordinates and to create a sense of belonging.</a:t>
            </a:r>
          </a:p>
          <a:p>
            <a:pPr eaLnBrk="1" hangingPunct="1"/>
            <a:r>
              <a:rPr lang="en-US" sz="2100" b="1" smtClean="0"/>
              <a:t>Conclusion: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100" smtClean="0"/>
              <a:t>    Most desirable leadership behavior is 9,9 (Team)</a:t>
            </a:r>
          </a:p>
        </p:txBody>
      </p:sp>
      <p:sp>
        <p:nvSpPr>
          <p:cNvPr id="19459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5 Co-ordinates ( STYLES OF LEADER BEHAVIOR)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5" descr="grid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790575"/>
            <a:ext cx="7791450" cy="542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6861"/>
            <a:ext cx="7772400" cy="1143000"/>
          </a:xfrm>
          <a:solidFill>
            <a:srgbClr val="003399"/>
          </a:solidFill>
        </p:spPr>
        <p:txBody>
          <a:bodyPr/>
          <a:lstStyle/>
          <a:p>
            <a:pPr algn="ctr" eaLnBrk="1" hangingPunct="1"/>
            <a:r>
              <a:rPr lang="en-US" dirty="0" smtClean="0"/>
              <a:t>CONTINGENCY THEORIES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95463"/>
            <a:ext cx="7772400" cy="4284662"/>
          </a:xfrm>
          <a:solidFill>
            <a:srgbClr val="003399"/>
          </a:solidFill>
        </p:spPr>
        <p:txBody>
          <a:bodyPr/>
          <a:lstStyle/>
          <a:p>
            <a:pPr eaLnBrk="1" hangingPunct="1"/>
            <a:r>
              <a:rPr lang="en-US" dirty="0" smtClean="0"/>
              <a:t>Situational Leadership theory (SLT) or Hersey and Blanchard Theory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Meaning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latin typeface="TimesNewRoman"/>
              </a:rPr>
              <a:t>The ability to influence a group toward the achievement of a particular goal.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4" descr="Leader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9313" y="398463"/>
            <a:ext cx="7523162" cy="623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FIEDLER’S CONTINGENCY LEADERSHIP</a:t>
            </a:r>
            <a:br>
              <a:rPr lang="en-US" dirty="0" smtClean="0"/>
            </a:br>
            <a:r>
              <a:rPr lang="en-US" dirty="0" smtClean="0"/>
              <a:t>Least preferred co-worker scale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7953500"/>
              </p:ext>
            </p:extLst>
          </p:nvPr>
        </p:nvGraphicFramePr>
        <p:xfrm>
          <a:off x="2391507" y="1770184"/>
          <a:ext cx="4325817" cy="4795072"/>
        </p:xfrm>
        <a:graphic>
          <a:graphicData uri="http://schemas.openxmlformats.org/drawingml/2006/table">
            <a:tbl>
              <a:tblPr/>
              <a:tblGrid>
                <a:gridCol w="1441939"/>
                <a:gridCol w="1441939"/>
                <a:gridCol w="1441939"/>
              </a:tblGrid>
              <a:tr h="299692">
                <a:tc>
                  <a:txBody>
                    <a:bodyPr/>
                    <a:lstStyle/>
                    <a:p>
                      <a:r>
                        <a:rPr lang="en-US" sz="700" dirty="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Unfriendly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1   2   3   4   5   6   7   8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Friendly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299692"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Unpleasant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1   2   3   4   5   6   7   8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Pleasant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299692"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Rejecting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1   2   3   4   5   6   7   8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Accepting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299692"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Tense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1   2   3   4   5   6   7   8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Relaxed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299692"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Cold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1   2   3   4   5   6   7   8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Warm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299692">
                <a:tc>
                  <a:txBody>
                    <a:bodyPr/>
                    <a:lstStyle/>
                    <a:p>
                      <a:r>
                        <a:rPr lang="en-US" sz="700" dirty="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Boring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1   2   3   4   5   6   7   8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Interesting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299692"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Backbiting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1   2   3   4   5   6   7   8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Loyal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299692"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Uncooperative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1   2   3   4   5   6   7   8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Cooperative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299692"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Hostile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1   2   3   4   5   6   7   8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Supportive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299692"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Guarded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1   2   3   4   5   6   7   8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Open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299692"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Insincere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1   2   3   4   5   6   7   8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Sincere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299692"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Unkind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1   2   3   4   5   6   7   8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Kind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299692"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Inconsiderate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1   2   3   4   5   6   7   8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Considerate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299692"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Untrustworthy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1   2   3   4   5   6   7   8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Trustworthy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299692"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Gloomy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1   2   3   4   5   6   7   8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Cheerful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299692"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Quarrelsome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1   2   3   4   5   6   7   8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solidFill>
                            <a:schemeClr val="accent3">
                              <a:lumMod val="10000"/>
                            </a:schemeClr>
                          </a:solidFill>
                        </a:rPr>
                        <a:t>Harmonious</a:t>
                      </a:r>
                    </a:p>
                  </a:txBody>
                  <a:tcPr marL="34698" marR="34698" marT="17349" marB="173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60994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06" y="542192"/>
            <a:ext cx="7834925" cy="5876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1235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smtClean="0">
                <a:solidFill>
                  <a:srgbClr val="990000"/>
                </a:solidFill>
              </a:rPr>
              <a:t>THEORIES</a:t>
            </a:r>
          </a:p>
        </p:txBody>
      </p:sp>
      <p:sp>
        <p:nvSpPr>
          <p:cNvPr id="5123" name="Text Box 20"/>
          <p:cNvSpPr txBox="1">
            <a:spLocks noChangeArrowheads="1"/>
          </p:cNvSpPr>
          <p:nvPr/>
        </p:nvSpPr>
        <p:spPr bwMode="auto">
          <a:xfrm>
            <a:off x="928688" y="1939925"/>
            <a:ext cx="7512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24" name="Text Box 21"/>
          <p:cNvSpPr txBox="1">
            <a:spLocks noChangeArrowheads="1"/>
          </p:cNvSpPr>
          <p:nvPr/>
        </p:nvSpPr>
        <p:spPr bwMode="auto">
          <a:xfrm>
            <a:off x="835025" y="1900238"/>
            <a:ext cx="7624763" cy="452431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buFontTx/>
              <a:buAutoNum type="arabicParenR"/>
            </a:pPr>
            <a:r>
              <a:rPr lang="en-US" b="1" dirty="0">
                <a:solidFill>
                  <a:srgbClr val="990000"/>
                </a:solidFill>
              </a:rPr>
              <a:t>TRAIT THEORIES</a:t>
            </a:r>
          </a:p>
          <a:p>
            <a:pPr marL="457200" indent="-457200">
              <a:buFontTx/>
              <a:buChar char="-"/>
            </a:pPr>
            <a:r>
              <a:rPr lang="en-US" b="1" dirty="0">
                <a:solidFill>
                  <a:srgbClr val="990000"/>
                </a:solidFill>
              </a:rPr>
              <a:t>GHISELLI’S PERSONAL </a:t>
            </a:r>
            <a:r>
              <a:rPr lang="en-US" b="1" dirty="0" smtClean="0">
                <a:solidFill>
                  <a:srgbClr val="990000"/>
                </a:solidFill>
              </a:rPr>
              <a:t>TRAITS</a:t>
            </a:r>
          </a:p>
          <a:p>
            <a:endParaRPr lang="en-US" b="1" dirty="0">
              <a:solidFill>
                <a:srgbClr val="990000"/>
              </a:solidFill>
            </a:endParaRPr>
          </a:p>
          <a:p>
            <a:pPr marL="457200" indent="-457200"/>
            <a:endParaRPr lang="en-US" b="1" dirty="0">
              <a:solidFill>
                <a:srgbClr val="990000"/>
              </a:solidFill>
            </a:endParaRPr>
          </a:p>
          <a:p>
            <a:pPr marL="457200" indent="-457200"/>
            <a:r>
              <a:rPr lang="en-US" b="1" dirty="0">
                <a:solidFill>
                  <a:srgbClr val="990000"/>
                </a:solidFill>
              </a:rPr>
              <a:t>2) BEHAVIOURAL THEORIES</a:t>
            </a:r>
          </a:p>
          <a:p>
            <a:pPr marL="457200" indent="-457200"/>
            <a:r>
              <a:rPr lang="en-US" b="1" dirty="0">
                <a:solidFill>
                  <a:srgbClr val="990000"/>
                </a:solidFill>
              </a:rPr>
              <a:t>-     MICHIGAN STUDIES</a:t>
            </a:r>
          </a:p>
          <a:p>
            <a:pPr marL="457200" indent="-457200">
              <a:buFontTx/>
              <a:buChar char="-"/>
            </a:pPr>
            <a:r>
              <a:rPr lang="en-US" b="1" dirty="0">
                <a:solidFill>
                  <a:srgbClr val="990000"/>
                </a:solidFill>
              </a:rPr>
              <a:t>MANAGERIAL GRID</a:t>
            </a:r>
          </a:p>
          <a:p>
            <a:pPr marL="457200" indent="-457200">
              <a:buFontTx/>
              <a:buChar char="-"/>
            </a:pPr>
            <a:endParaRPr lang="en-US" b="1" dirty="0">
              <a:solidFill>
                <a:srgbClr val="990000"/>
              </a:solidFill>
            </a:endParaRPr>
          </a:p>
          <a:p>
            <a:pPr marL="457200" indent="-457200"/>
            <a:r>
              <a:rPr lang="en-US" b="1" dirty="0">
                <a:solidFill>
                  <a:srgbClr val="990000"/>
                </a:solidFill>
              </a:rPr>
              <a:t>3) CONTINGENCY/ SITUATIONAL THEORIES</a:t>
            </a:r>
          </a:p>
          <a:p>
            <a:pPr marL="457200" indent="-457200">
              <a:buFontTx/>
              <a:buChar char="-"/>
            </a:pPr>
            <a:r>
              <a:rPr lang="en-US" b="1" dirty="0">
                <a:solidFill>
                  <a:srgbClr val="990000"/>
                </a:solidFill>
              </a:rPr>
              <a:t>PAUL HERSEY &amp; BLANCHARD </a:t>
            </a:r>
            <a:r>
              <a:rPr lang="en-US" b="1" dirty="0" smtClean="0">
                <a:solidFill>
                  <a:srgbClr val="990000"/>
                </a:solidFill>
              </a:rPr>
              <a:t>THEORY</a:t>
            </a:r>
          </a:p>
          <a:p>
            <a:pPr marL="457200" indent="-457200">
              <a:buFontTx/>
              <a:buChar char="-"/>
            </a:pPr>
            <a:r>
              <a:rPr lang="en-US" b="1" dirty="0" smtClean="0">
                <a:solidFill>
                  <a:srgbClr val="990000"/>
                </a:solidFill>
              </a:rPr>
              <a:t>PATH-GOAL THEORY</a:t>
            </a:r>
            <a:endParaRPr lang="en-US" b="1" dirty="0">
              <a:solidFill>
                <a:srgbClr val="990000"/>
              </a:solidFill>
            </a:endParaRPr>
          </a:p>
          <a:p>
            <a:pPr marL="457200" indent="-457200">
              <a:buFontTx/>
              <a:buChar char="-"/>
            </a:pPr>
            <a:endParaRPr lang="en-US" b="1" dirty="0">
              <a:solidFill>
                <a:srgbClr val="99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smtClean="0">
                <a:solidFill>
                  <a:srgbClr val="990000"/>
                </a:solidFill>
              </a:rPr>
              <a:t>TRAIT THEORY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510088"/>
          </a:xfrm>
          <a:solidFill>
            <a:srgbClr val="FFFF99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b="1" smtClean="0">
                <a:solidFill>
                  <a:srgbClr val="990000"/>
                </a:solidFill>
              </a:rPr>
              <a:t>-The trait theory of leadership focuses on the individual characteristics of successful leaders. 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b="1" smtClean="0">
                <a:solidFill>
                  <a:srgbClr val="990000"/>
                </a:solidFill>
              </a:rPr>
              <a:t>Leaders possess a set of traits which make them distinct from followers.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b="1" smtClean="0">
                <a:solidFill>
                  <a:srgbClr val="990000"/>
                </a:solidFill>
              </a:rPr>
              <a:t>It rests on the traditional approach which describes leadership in terms of certain personal and special characteristics which are not acquired by knowledge and training but are considered inherited.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b="1" smtClean="0">
                <a:solidFill>
                  <a:srgbClr val="990000"/>
                </a:solidFill>
              </a:rPr>
              <a:t>Leaders are born and not made.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smtClean="0">
                <a:solidFill>
                  <a:srgbClr val="990000"/>
                </a:solidFill>
              </a:rPr>
              <a:t>GHISELLI’S PERSONAL TRAITS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77800" y="1555750"/>
            <a:ext cx="8740775" cy="5089525"/>
          </a:xfrm>
          <a:solidFill>
            <a:srgbClr val="FFFFCC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sz="1900" smtClean="0">
                <a:solidFill>
                  <a:srgbClr val="990000"/>
                </a:solidFill>
              </a:rPr>
              <a:t>He studied 300 managers from 90 different companies and his findings suggest that the following personality traits range from </a:t>
            </a:r>
            <a:r>
              <a:rPr lang="en-US" sz="1900" b="1" i="1" smtClean="0">
                <a:solidFill>
                  <a:srgbClr val="990000"/>
                </a:solidFill>
              </a:rPr>
              <a:t>Very Important</a:t>
            </a:r>
            <a:r>
              <a:rPr lang="en-US" sz="1900" smtClean="0">
                <a:solidFill>
                  <a:srgbClr val="990000"/>
                </a:solidFill>
              </a:rPr>
              <a:t> to </a:t>
            </a:r>
            <a:r>
              <a:rPr lang="en-US" sz="1900" b="1" i="1" smtClean="0">
                <a:solidFill>
                  <a:srgbClr val="990000"/>
                </a:solidFill>
              </a:rPr>
              <a:t>Unimportant</a:t>
            </a:r>
            <a:r>
              <a:rPr lang="en-US" sz="1900" smtClean="0">
                <a:solidFill>
                  <a:srgbClr val="990000"/>
                </a:solidFill>
              </a:rPr>
              <a:t> in relation to leadership success.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900" smtClean="0">
              <a:solidFill>
                <a:srgbClr val="99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sz="1900" smtClean="0">
                <a:solidFill>
                  <a:srgbClr val="990000"/>
                </a:solidFill>
              </a:rPr>
              <a:t>VERY IMPORTANT: Decisiveness , Intellectual Capacity, Job Achievement orientation, self actualization feelings, self- confidence, team builder.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900" smtClean="0">
              <a:solidFill>
                <a:srgbClr val="99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sz="1900" smtClean="0">
                <a:solidFill>
                  <a:srgbClr val="990000"/>
                </a:solidFill>
              </a:rPr>
              <a:t>MODERATELY IMPORTANT: Affinity for working class, Drive &amp; initiative, need for a lot of money, need for job security, Personal maturity.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900" smtClean="0">
              <a:solidFill>
                <a:srgbClr val="99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sz="1900" smtClean="0">
                <a:solidFill>
                  <a:srgbClr val="990000"/>
                </a:solidFill>
              </a:rPr>
              <a:t>NOT IMPORTANT: Gender difference. 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sz="1900" smtClean="0">
                <a:solidFill>
                  <a:srgbClr val="990000"/>
                </a:solidFill>
              </a:rPr>
              <a:t>Problem with Ghiselli’s research is that several traits are interdependent and there is no indication of how much of any trait a person should have to be an effective leader.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900" smtClean="0">
              <a:solidFill>
                <a:srgbClr val="99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FF99"/>
          </a:solidFill>
        </p:spPr>
        <p:txBody>
          <a:bodyPr/>
          <a:lstStyle/>
          <a:p>
            <a:pPr algn="ctr" eaLnBrk="1" hangingPunct="1"/>
            <a:r>
              <a:rPr lang="en-US" b="1" smtClean="0">
                <a:solidFill>
                  <a:srgbClr val="990000"/>
                </a:solidFill>
              </a:rPr>
              <a:t>BEHAVIOURAL THEORIES</a:t>
            </a:r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649288" y="1954213"/>
            <a:ext cx="7720012" cy="26479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solidFill>
                  <a:srgbClr val="990000"/>
                </a:solidFill>
              </a:rPr>
              <a:t>According to the behavioural approach to leadership, it is not the characteristics of the leader but rather the way the leader behaves towards followers that determines effectiveness.</a:t>
            </a:r>
          </a:p>
          <a:p>
            <a:endParaRPr lang="en-US" b="1">
              <a:solidFill>
                <a:srgbClr val="990000"/>
              </a:solidFill>
            </a:endParaRPr>
          </a:p>
          <a:p>
            <a:pPr>
              <a:buFontTx/>
              <a:buChar char="-"/>
            </a:pPr>
            <a:endParaRPr lang="en-US" b="1">
              <a:solidFill>
                <a:srgbClr val="990000"/>
              </a:solidFill>
            </a:endParaRPr>
          </a:p>
          <a:p>
            <a:endParaRPr lang="en-US" b="1">
              <a:solidFill>
                <a:srgbClr val="99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427913" cy="481013"/>
          </a:xfrm>
        </p:spPr>
        <p:txBody>
          <a:bodyPr/>
          <a:lstStyle/>
          <a:p>
            <a:pPr algn="ctr" eaLnBrk="1" hangingPunct="1"/>
            <a:r>
              <a:rPr lang="en-US" sz="2600" b="1" smtClean="0">
                <a:solidFill>
                  <a:srgbClr val="990000"/>
                </a:solidFill>
              </a:rPr>
              <a:t>The Michigan Studies</a:t>
            </a:r>
          </a:p>
        </p:txBody>
      </p:sp>
      <p:sp>
        <p:nvSpPr>
          <p:cNvPr id="9219" name="Text Box 59"/>
          <p:cNvSpPr txBox="1">
            <a:spLocks noChangeArrowheads="1"/>
          </p:cNvSpPr>
          <p:nvPr/>
        </p:nvSpPr>
        <p:spPr bwMode="auto">
          <a:xfrm>
            <a:off x="130175" y="923925"/>
            <a:ext cx="9013825" cy="593407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457200" indent="-457200"/>
            <a:r>
              <a:rPr lang="en-US" b="1">
                <a:solidFill>
                  <a:srgbClr val="FFFFFF"/>
                </a:solidFill>
              </a:rPr>
              <a:t>Linkert</a:t>
            </a:r>
            <a:r>
              <a:rPr lang="en-US"/>
              <a:t> carried out a research to identify styles of leader behavior that </a:t>
            </a:r>
          </a:p>
          <a:p>
            <a:pPr marL="457200" indent="-457200"/>
            <a:r>
              <a:rPr lang="en-US"/>
              <a:t>result in increased work-group performance and satisfaction .</a:t>
            </a:r>
          </a:p>
          <a:p>
            <a:pPr marL="457200" indent="-457200"/>
            <a:r>
              <a:rPr lang="en-US"/>
              <a:t>These studies resulted in the development of </a:t>
            </a:r>
          </a:p>
          <a:p>
            <a:pPr marL="457200" indent="-457200"/>
            <a:r>
              <a:rPr lang="en-US"/>
              <a:t>two distinct styles of leadership</a:t>
            </a:r>
          </a:p>
          <a:p>
            <a:pPr marL="457200" indent="-457200">
              <a:buFontTx/>
              <a:buAutoNum type="arabicParenR"/>
            </a:pPr>
            <a:r>
              <a:rPr lang="en-US" b="1">
                <a:solidFill>
                  <a:srgbClr val="FFFF00"/>
                </a:solidFill>
              </a:rPr>
              <a:t>Employee Oriented:</a:t>
            </a:r>
          </a:p>
          <a:p>
            <a:pPr marL="457200" indent="-457200">
              <a:buFontTx/>
              <a:buChar char="-"/>
            </a:pPr>
            <a:r>
              <a:rPr lang="en-US"/>
              <a:t>Emphasize interpersonal relations</a:t>
            </a:r>
          </a:p>
          <a:p>
            <a:pPr marL="457200" indent="-457200">
              <a:buFontTx/>
              <a:buChar char="-"/>
            </a:pPr>
            <a:r>
              <a:rPr lang="en-US"/>
              <a:t>Took a personal interest in needs of their employees</a:t>
            </a:r>
          </a:p>
          <a:p>
            <a:pPr marL="457200" indent="-457200">
              <a:buFontTx/>
              <a:buChar char="-"/>
            </a:pPr>
            <a:r>
              <a:rPr lang="en-US"/>
              <a:t>Emphasized delegation of authority</a:t>
            </a:r>
          </a:p>
          <a:p>
            <a:pPr marL="457200" indent="-457200">
              <a:buFontTx/>
              <a:buChar char="-"/>
            </a:pPr>
            <a:r>
              <a:rPr lang="en-US"/>
              <a:t>Employee’s need advancement and personal growth.</a:t>
            </a:r>
          </a:p>
          <a:p>
            <a:pPr marL="457200" indent="-457200"/>
            <a:r>
              <a:rPr lang="en-US"/>
              <a:t>2) </a:t>
            </a:r>
            <a:r>
              <a:rPr lang="en-US" b="1">
                <a:solidFill>
                  <a:srgbClr val="FFFF00"/>
                </a:solidFill>
              </a:rPr>
              <a:t>Production Oriented:</a:t>
            </a:r>
          </a:p>
          <a:p>
            <a:pPr marL="457200" indent="-457200">
              <a:buFontTx/>
              <a:buChar char="-"/>
            </a:pPr>
            <a:r>
              <a:rPr lang="en-US"/>
              <a:t>Such leaders emphasize the technical/ task aspects of the job. </a:t>
            </a:r>
          </a:p>
          <a:p>
            <a:pPr marL="457200" indent="-457200">
              <a:buFontTx/>
              <a:buChar char="-"/>
            </a:pPr>
            <a:r>
              <a:rPr lang="en-US"/>
              <a:t>Main concern was accomplishing their group’s task.</a:t>
            </a:r>
          </a:p>
          <a:p>
            <a:pPr marL="457200" indent="-457200">
              <a:buFontTx/>
              <a:buChar char="-"/>
            </a:pPr>
            <a:r>
              <a:rPr lang="en-US"/>
              <a:t>Used rules, procedures and close supervision of subordinates.</a:t>
            </a:r>
          </a:p>
          <a:p>
            <a:pPr marL="457200" indent="-457200"/>
            <a:r>
              <a:rPr lang="en-US"/>
              <a:t> </a:t>
            </a:r>
            <a:r>
              <a:rPr lang="en-US" b="1">
                <a:solidFill>
                  <a:srgbClr val="FFFF00"/>
                </a:solidFill>
              </a:rPr>
              <a:t>Conclusion: favoured strongly the leaders who were EO. </a:t>
            </a:r>
          </a:p>
          <a:p>
            <a:pPr marL="457200" indent="-457200"/>
            <a:r>
              <a:rPr lang="en-US" b="1">
                <a:solidFill>
                  <a:srgbClr val="FFFF00"/>
                </a:solidFill>
              </a:rPr>
              <a:t>They  lead to higher group productivity and Higher job satisfaction </a:t>
            </a:r>
          </a:p>
          <a:p>
            <a:pPr marL="457200" indent="-457200"/>
            <a:endParaRPr lang="en-US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smtClean="0">
                <a:solidFill>
                  <a:schemeClr val="accent2"/>
                </a:solidFill>
              </a:rPr>
              <a:t>                           Managerial Grid</a:t>
            </a:r>
          </a:p>
        </p:txBody>
      </p:sp>
      <p:pic>
        <p:nvPicPr>
          <p:cNvPr id="10243" name="Picture 5" descr="BlakeMoutonGri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16025"/>
            <a:ext cx="4241800" cy="390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4375150" y="2006600"/>
            <a:ext cx="4487863" cy="4572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/>
              <a:t>Developed by Blake and Mouton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4281488" y="2733675"/>
            <a:ext cx="4387850" cy="3935413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/>
              <a:t>They proposed a Managerial Grid based on the styles of</a:t>
            </a:r>
          </a:p>
          <a:p>
            <a:pPr>
              <a:defRPr/>
            </a:pPr>
            <a:endParaRPr lang="en-US" sz="2800" b="1"/>
          </a:p>
          <a:p>
            <a:pPr>
              <a:buFontTx/>
              <a:buChar char="-"/>
              <a:defRPr/>
            </a:pPr>
            <a:r>
              <a:rPr lang="en-US" sz="2800" b="1"/>
              <a:t>‘Concern for People’</a:t>
            </a:r>
          </a:p>
          <a:p>
            <a:pPr>
              <a:buFontTx/>
              <a:buChar char="-"/>
              <a:defRPr/>
            </a:pPr>
            <a:r>
              <a:rPr lang="en-US" sz="2800" b="1"/>
              <a:t>‘Concern for production’</a:t>
            </a:r>
            <a:r>
              <a:rPr lang="en-US" sz="2800"/>
              <a:t> </a:t>
            </a:r>
          </a:p>
          <a:p>
            <a:pPr>
              <a:buFontTx/>
              <a:buChar char="-"/>
              <a:defRPr/>
            </a:pPr>
            <a:endParaRPr lang="en-US" sz="2800"/>
          </a:p>
          <a:p>
            <a:pPr>
              <a:buFontTx/>
              <a:buChar char="-"/>
              <a:defRPr/>
            </a:pPr>
            <a:endParaRPr lang="en-US" sz="2800"/>
          </a:p>
          <a:p>
            <a:pPr>
              <a:buFontTx/>
              <a:buChar char="-"/>
              <a:defRPr/>
            </a:pPr>
            <a:endParaRPr lang="en-US" sz="2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smtClean="0"/>
              <a:t>Concern For Production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0000FF"/>
          </a:solidFill>
        </p:spPr>
        <p:txBody>
          <a:bodyPr/>
          <a:lstStyle/>
          <a:p>
            <a:pPr eaLnBrk="1" hangingPunct="1"/>
            <a:r>
              <a:rPr lang="en-US" b="1" smtClean="0"/>
              <a:t>Means the attitudes of Superiors towards</a:t>
            </a:r>
          </a:p>
          <a:p>
            <a:pPr eaLnBrk="1" hangingPunct="1">
              <a:buFontTx/>
              <a:buChar char="-"/>
            </a:pPr>
            <a:r>
              <a:rPr lang="en-US" b="1" smtClean="0"/>
              <a:t>Quality of Policy decisions</a:t>
            </a:r>
          </a:p>
          <a:p>
            <a:pPr eaLnBrk="1" hangingPunct="1">
              <a:buFontTx/>
              <a:buChar char="-"/>
            </a:pPr>
            <a:r>
              <a:rPr lang="en-US" b="1" smtClean="0"/>
              <a:t>Procedure and Processes</a:t>
            </a:r>
          </a:p>
          <a:p>
            <a:pPr eaLnBrk="1" hangingPunct="1">
              <a:buFontTx/>
              <a:buChar char="-"/>
            </a:pPr>
            <a:r>
              <a:rPr lang="en-US" b="1" smtClean="0"/>
              <a:t>Creativeness of Research</a:t>
            </a:r>
          </a:p>
          <a:p>
            <a:pPr eaLnBrk="1" hangingPunct="1">
              <a:buFontTx/>
              <a:buChar char="-"/>
            </a:pPr>
            <a:r>
              <a:rPr lang="en-US" b="1" smtClean="0"/>
              <a:t>Work efficiency</a:t>
            </a:r>
          </a:p>
          <a:p>
            <a:pPr eaLnBrk="1" hangingPunct="1">
              <a:buFontTx/>
              <a:buChar char="-"/>
            </a:pPr>
            <a:r>
              <a:rPr lang="en-US" b="1" smtClean="0"/>
              <a:t>Volume of output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usiness1">
  <a:themeElements>
    <a:clrScheme name="business1 8">
      <a:dk1>
        <a:srgbClr val="808080"/>
      </a:dk1>
      <a:lt1>
        <a:srgbClr val="FFCCFF"/>
      </a:lt1>
      <a:dk2>
        <a:srgbClr val="FFCCCC"/>
      </a:dk2>
      <a:lt2>
        <a:srgbClr val="FFFFFF"/>
      </a:lt2>
      <a:accent1>
        <a:srgbClr val="990066"/>
      </a:accent1>
      <a:accent2>
        <a:srgbClr val="9C001A"/>
      </a:accent2>
      <a:accent3>
        <a:srgbClr val="FFE2E2"/>
      </a:accent3>
      <a:accent4>
        <a:srgbClr val="DAAEDA"/>
      </a:accent4>
      <a:accent5>
        <a:srgbClr val="CAAAB8"/>
      </a:accent5>
      <a:accent6>
        <a:srgbClr val="8D0016"/>
      </a:accent6>
      <a:hlink>
        <a:srgbClr val="CCCCFF"/>
      </a:hlink>
      <a:folHlink>
        <a:srgbClr val="B2B2B2"/>
      </a:folHlink>
    </a:clrScheme>
    <a:fontScheme name="business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usiness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1 8">
        <a:dk1>
          <a:srgbClr val="808080"/>
        </a:dk1>
        <a:lt1>
          <a:srgbClr val="FFCCFF"/>
        </a:lt1>
        <a:dk2>
          <a:srgbClr val="FFCCCC"/>
        </a:dk2>
        <a:lt2>
          <a:srgbClr val="FFFFFF"/>
        </a:lt2>
        <a:accent1>
          <a:srgbClr val="990066"/>
        </a:accent1>
        <a:accent2>
          <a:srgbClr val="9C001A"/>
        </a:accent2>
        <a:accent3>
          <a:srgbClr val="FFE2E2"/>
        </a:accent3>
        <a:accent4>
          <a:srgbClr val="DAAEDA"/>
        </a:accent4>
        <a:accent5>
          <a:srgbClr val="CAAAB8"/>
        </a:accent5>
        <a:accent6>
          <a:srgbClr val="8D0016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business1</Template>
  <TotalTime>473</TotalTime>
  <Words>908</Words>
  <Application>Microsoft Office PowerPoint</Application>
  <PresentationFormat>On-screen Show (4:3)</PresentationFormat>
  <Paragraphs>162</Paragraphs>
  <Slides>22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business1</vt:lpstr>
      <vt:lpstr>PowerPoint Presentation</vt:lpstr>
      <vt:lpstr>Meaning</vt:lpstr>
      <vt:lpstr>THEORIES</vt:lpstr>
      <vt:lpstr>TRAIT THEORY</vt:lpstr>
      <vt:lpstr>GHISELLI’S PERSONAL TRAITS</vt:lpstr>
      <vt:lpstr>BEHAVIOURAL THEORIES</vt:lpstr>
      <vt:lpstr>The Michigan Studies</vt:lpstr>
      <vt:lpstr>                           Managerial Grid</vt:lpstr>
      <vt:lpstr>Concern For Production</vt:lpstr>
      <vt:lpstr>Concern for People</vt:lpstr>
      <vt:lpstr>PowerPoint Presentation</vt:lpstr>
      <vt:lpstr>5 co-ordinates</vt:lpstr>
      <vt:lpstr>5 Co-ordinates ( STYLES OF LEADER BEHAVIOR)</vt:lpstr>
      <vt:lpstr>5 Co-ordinates ( STYLES OF LEADER BEHAVIOR)</vt:lpstr>
      <vt:lpstr>5 Co-ordinates ( STYLES OF LEADER BEHAVIOR)</vt:lpstr>
      <vt:lpstr>5 Co-ordinates ( STYLES OF LEADER BEHAVIOR)</vt:lpstr>
      <vt:lpstr>5 Co-ordinates ( STYLES OF LEADER BEHAVIOR)</vt:lpstr>
      <vt:lpstr>PowerPoint Presentation</vt:lpstr>
      <vt:lpstr>CONTINGENCY THEORIES</vt:lpstr>
      <vt:lpstr>PowerPoint Presentation</vt:lpstr>
      <vt:lpstr>FIEDLER’S CONTINGENCY LEADERSHIP Least preferred co-worker scale</vt:lpstr>
      <vt:lpstr>PowerPoint Presentation</vt:lpstr>
    </vt:vector>
  </TitlesOfParts>
  <Company>Clearly Presented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1 Template</dc:title>
  <dc:creator>Presentation Helper</dc:creator>
  <cp:lastModifiedBy>Admin</cp:lastModifiedBy>
  <cp:revision>36</cp:revision>
  <dcterms:created xsi:type="dcterms:W3CDTF">2005-01-17T10:29:38Z</dcterms:created>
  <dcterms:modified xsi:type="dcterms:W3CDTF">2017-02-10T07:07:50Z</dcterms:modified>
</cp:coreProperties>
</file>