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6" r:id="rId4"/>
    <p:sldId id="258" r:id="rId5"/>
    <p:sldId id="259" r:id="rId6"/>
    <p:sldId id="260" r:id="rId7"/>
    <p:sldId id="261" r:id="rId8"/>
    <p:sldId id="263" r:id="rId9"/>
    <p:sldId id="264" r:id="rId10"/>
    <p:sldId id="265" r:id="rId11"/>
    <p:sldId id="266" r:id="rId12"/>
    <p:sldId id="267" r:id="rId13"/>
    <p:sldId id="268" r:id="rId14"/>
    <p:sldId id="269" r:id="rId15"/>
    <p:sldId id="270" r:id="rId16"/>
    <p:sldId id="272" r:id="rId17"/>
    <p:sldId id="273" r:id="rId18"/>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380" y="4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003300"/>
                </a:solidFill>
                <a:latin typeface="Palatino Linotype"/>
                <a:cs typeface="Palatino Linotype"/>
              </a:defRPr>
            </a:lvl1pPr>
          </a:lstStyle>
          <a:p>
            <a:endParaRPr/>
          </a:p>
        </p:txBody>
      </p:sp>
      <p:sp>
        <p:nvSpPr>
          <p:cNvPr id="3" name="Holder 3"/>
          <p:cNvSpPr>
            <a:spLocks noGrp="1"/>
          </p:cNvSpPr>
          <p:nvPr>
            <p:ph type="body" idx="1"/>
          </p:nvPr>
        </p:nvSpPr>
        <p:spPr/>
        <p:txBody>
          <a:bodyPr lIns="0" tIns="0" rIns="0" bIns="0"/>
          <a:lstStyle>
            <a:lvl1pPr>
              <a:defRPr sz="2000" b="1" i="0">
                <a:solidFill>
                  <a:srgbClr val="003300"/>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003300"/>
                </a:solidFill>
                <a:latin typeface="Palatino Linotype"/>
                <a:cs typeface="Palatino Linotype"/>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3999" cy="6857997"/>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457962" y="381761"/>
            <a:ext cx="8229600" cy="685800"/>
          </a:xfrm>
          <a:custGeom>
            <a:avLst/>
            <a:gdLst/>
            <a:ahLst/>
            <a:cxnLst/>
            <a:rect l="l" t="t" r="r" b="b"/>
            <a:pathLst>
              <a:path w="8229600" h="685800">
                <a:moveTo>
                  <a:pt x="0" y="685800"/>
                </a:moveTo>
                <a:lnTo>
                  <a:pt x="8229600" y="685800"/>
                </a:lnTo>
                <a:lnTo>
                  <a:pt x="8229600" y="0"/>
                </a:lnTo>
                <a:lnTo>
                  <a:pt x="0" y="0"/>
                </a:lnTo>
                <a:lnTo>
                  <a:pt x="0" y="685800"/>
                </a:lnTo>
                <a:close/>
              </a:path>
            </a:pathLst>
          </a:custGeom>
          <a:solidFill>
            <a:srgbClr val="FFFFFF"/>
          </a:solidFill>
        </p:spPr>
        <p:txBody>
          <a:bodyPr wrap="square" lIns="0" tIns="0" rIns="0" bIns="0" rtlCol="0"/>
          <a:lstStyle/>
          <a:p>
            <a:endParaRPr/>
          </a:p>
        </p:txBody>
      </p:sp>
      <p:sp>
        <p:nvSpPr>
          <p:cNvPr id="18" name="bk object 18"/>
          <p:cNvSpPr/>
          <p:nvPr/>
        </p:nvSpPr>
        <p:spPr>
          <a:xfrm>
            <a:off x="348995" y="303275"/>
            <a:ext cx="7449311" cy="1027176"/>
          </a:xfrm>
          <a:prstGeom prst="rect">
            <a:avLst/>
          </a:prstGeom>
          <a:blipFill>
            <a:blip r:embed="rId3"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400" b="0" i="0">
                <a:solidFill>
                  <a:srgbClr val="003300"/>
                </a:solidFill>
                <a:latin typeface="Palatino Linotype"/>
                <a:cs typeface="Palatino Linotype"/>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3999" cy="6857997"/>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763016" y="1651761"/>
            <a:ext cx="7913370" cy="977264"/>
          </a:xfrm>
          <a:prstGeom prst="rect">
            <a:avLst/>
          </a:prstGeom>
        </p:spPr>
        <p:txBody>
          <a:bodyPr wrap="square" lIns="0" tIns="0" rIns="0" bIns="0">
            <a:spAutoFit/>
          </a:bodyPr>
          <a:lstStyle>
            <a:lvl1pPr>
              <a:defRPr sz="2400" b="0" i="0">
                <a:solidFill>
                  <a:srgbClr val="003300"/>
                </a:solidFill>
                <a:latin typeface="Palatino Linotype"/>
                <a:cs typeface="Palatino Linotype"/>
              </a:defRPr>
            </a:lvl1pPr>
          </a:lstStyle>
          <a:p>
            <a:endParaRPr/>
          </a:p>
        </p:txBody>
      </p:sp>
      <p:sp>
        <p:nvSpPr>
          <p:cNvPr id="3" name="Holder 3"/>
          <p:cNvSpPr>
            <a:spLocks noGrp="1"/>
          </p:cNvSpPr>
          <p:nvPr>
            <p:ph type="body" idx="1"/>
          </p:nvPr>
        </p:nvSpPr>
        <p:spPr>
          <a:xfrm>
            <a:off x="535432" y="3074035"/>
            <a:ext cx="8073135" cy="2965450"/>
          </a:xfrm>
          <a:prstGeom prst="rect">
            <a:avLst/>
          </a:prstGeom>
        </p:spPr>
        <p:txBody>
          <a:bodyPr wrap="square" lIns="0" tIns="0" rIns="0" bIns="0">
            <a:spAutoFit/>
          </a:bodyPr>
          <a:lstStyle>
            <a:lvl1pPr>
              <a:defRPr sz="2000" b="1" i="0">
                <a:solidFill>
                  <a:srgbClr val="003300"/>
                </a:solidFill>
                <a:latin typeface="Times New Roman"/>
                <a:cs typeface="Times New Roman"/>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5/3/2020</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5.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56.jpg"/><Relationship Id="rId7" Type="http://schemas.openxmlformats.org/officeDocument/2006/relationships/image" Target="../media/image60.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11.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5.pn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56.jpg"/><Relationship Id="rId4" Type="http://schemas.openxmlformats.org/officeDocument/2006/relationships/image" Target="../media/image63.png"/></Relationships>
</file>

<file path=ppt/slides/_rels/slide12.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70.png"/><Relationship Id="rId2" Type="http://schemas.openxmlformats.org/officeDocument/2006/relationships/image" Target="../media/image66.png"/><Relationship Id="rId1" Type="http://schemas.openxmlformats.org/officeDocument/2006/relationships/slideLayout" Target="../slideLayouts/slideLayout5.xml"/><Relationship Id="rId6" Type="http://schemas.openxmlformats.org/officeDocument/2006/relationships/image" Target="../media/image69.png"/><Relationship Id="rId5" Type="http://schemas.openxmlformats.org/officeDocument/2006/relationships/image" Target="../media/image21.jpg"/><Relationship Id="rId4" Type="http://schemas.openxmlformats.org/officeDocument/2006/relationships/image" Target="../media/image68.png"/></Relationships>
</file>

<file path=ppt/slides/_rels/slide13.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75.jpg"/><Relationship Id="rId5" Type="http://schemas.openxmlformats.org/officeDocument/2006/relationships/image" Target="../media/image74.png"/><Relationship Id="rId4" Type="http://schemas.openxmlformats.org/officeDocument/2006/relationships/image" Target="../media/image73.png"/></Relationships>
</file>

<file path=ppt/slides/_rels/slide1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 Id="rId5" Type="http://schemas.openxmlformats.org/officeDocument/2006/relationships/image" Target="../media/image75.jpg"/><Relationship Id="rId4" Type="http://schemas.openxmlformats.org/officeDocument/2006/relationships/image" Target="../media/image80.png"/></Relationships>
</file>

<file path=ppt/slides/_rels/slide1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21.jpg"/></Relationships>
</file>

<file path=ppt/slides/_rels/slide16.xml.rels><?xml version="1.0" encoding="UTF-8" standalone="yes"?>
<Relationships xmlns="http://schemas.openxmlformats.org/package/2006/relationships"><Relationship Id="rId3" Type="http://schemas.openxmlformats.org/officeDocument/2006/relationships/image" Target="../media/image82.png"/><Relationship Id="rId7" Type="http://schemas.openxmlformats.org/officeDocument/2006/relationships/image" Target="../media/image89.png"/><Relationship Id="rId2" Type="http://schemas.openxmlformats.org/officeDocument/2006/relationships/image" Target="../media/image85.png"/><Relationship Id="rId1" Type="http://schemas.openxmlformats.org/officeDocument/2006/relationships/slideLayout" Target="../slideLayouts/slideLayout5.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90.png"/><Relationship Id="rId1" Type="http://schemas.openxmlformats.org/officeDocument/2006/relationships/slideLayout" Target="../slideLayouts/slideLayout5.xml"/><Relationship Id="rId5" Type="http://schemas.openxmlformats.org/officeDocument/2006/relationships/image" Target="../media/image92.png"/><Relationship Id="rId4" Type="http://schemas.openxmlformats.org/officeDocument/2006/relationships/image" Target="../media/image91.png"/></Relationships>
</file>

<file path=ppt/slides/_rels/slide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jpg"/><Relationship Id="rId4" Type="http://schemas.openxmlformats.org/officeDocument/2006/relationships/image" Target="../media/image20.png"/><Relationship Id="rId9"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6.png"/><Relationship Id="rId1" Type="http://schemas.openxmlformats.org/officeDocument/2006/relationships/slideLayout" Target="../slideLayouts/slideLayout5.xml"/><Relationship Id="rId4" Type="http://schemas.openxmlformats.org/officeDocument/2006/relationships/image" Target="../media/image21.jpg"/></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21.jp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4.png"/><Relationship Id="rId1" Type="http://schemas.openxmlformats.org/officeDocument/2006/relationships/slideLayout" Target="../slideLayouts/slideLayout5.xml"/><Relationship Id="rId5" Type="http://schemas.openxmlformats.org/officeDocument/2006/relationships/image" Target="../media/image36.jpg"/><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image" Target="../media/image19.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image" Target="../media/image37.png"/><Relationship Id="rId16" Type="http://schemas.openxmlformats.org/officeDocument/2006/relationships/image" Target="../media/image49.png"/><Relationship Id="rId1" Type="http://schemas.openxmlformats.org/officeDocument/2006/relationships/slideLayout" Target="../slideLayouts/slideLayout5.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5" Type="http://schemas.openxmlformats.org/officeDocument/2006/relationships/image" Target="../media/image48.png"/><Relationship Id="rId10" Type="http://schemas.openxmlformats.org/officeDocument/2006/relationships/image" Target="../media/image43.png"/><Relationship Id="rId4" Type="http://schemas.openxmlformats.org/officeDocument/2006/relationships/image" Target="../media/image21.jpg"/><Relationship Id="rId9" Type="http://schemas.openxmlformats.org/officeDocument/2006/relationships/image" Target="../media/image42.png"/><Relationship Id="rId14" Type="http://schemas.openxmlformats.org/officeDocument/2006/relationships/image" Target="../media/image47.png"/></Relationships>
</file>

<file path=ppt/slides/_rels/slide9.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4.png"/><Relationship Id="rId2" Type="http://schemas.openxmlformats.org/officeDocument/2006/relationships/image" Target="../media/image50.png"/><Relationship Id="rId1" Type="http://schemas.openxmlformats.org/officeDocument/2006/relationships/slideLayout" Target="../slideLayouts/slideLayout5.xml"/><Relationship Id="rId6" Type="http://schemas.openxmlformats.org/officeDocument/2006/relationships/image" Target="../media/image53.png"/><Relationship Id="rId5" Type="http://schemas.openxmlformats.org/officeDocument/2006/relationships/image" Target="../media/image21.jpg"/><Relationship Id="rId4" Type="http://schemas.openxmlformats.org/officeDocument/2006/relationships/image" Target="../media/image5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3999" cy="685799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5053" y="2613660"/>
            <a:ext cx="9108946" cy="1703832"/>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81000" y="4495800"/>
            <a:ext cx="3810000" cy="2133600"/>
          </a:xfrm>
          <a:custGeom>
            <a:avLst/>
            <a:gdLst/>
            <a:ahLst/>
            <a:cxnLst/>
            <a:rect l="l" t="t" r="r" b="b"/>
            <a:pathLst>
              <a:path w="3810000" h="2133600">
                <a:moveTo>
                  <a:pt x="3626612" y="0"/>
                </a:moveTo>
                <a:lnTo>
                  <a:pt x="183362" y="0"/>
                </a:lnTo>
                <a:lnTo>
                  <a:pt x="134617" y="6546"/>
                </a:lnTo>
                <a:lnTo>
                  <a:pt x="90815" y="25023"/>
                </a:lnTo>
                <a:lnTo>
                  <a:pt x="53705" y="53689"/>
                </a:lnTo>
                <a:lnTo>
                  <a:pt x="25034" y="90800"/>
                </a:lnTo>
                <a:lnTo>
                  <a:pt x="6549" y="134614"/>
                </a:lnTo>
                <a:lnTo>
                  <a:pt x="0" y="183387"/>
                </a:lnTo>
                <a:lnTo>
                  <a:pt x="0" y="1950237"/>
                </a:lnTo>
                <a:lnTo>
                  <a:pt x="6549" y="1998982"/>
                </a:lnTo>
                <a:lnTo>
                  <a:pt x="25034" y="2042784"/>
                </a:lnTo>
                <a:lnTo>
                  <a:pt x="53705" y="2079894"/>
                </a:lnTo>
                <a:lnTo>
                  <a:pt x="90815" y="2108565"/>
                </a:lnTo>
                <a:lnTo>
                  <a:pt x="134617" y="2127050"/>
                </a:lnTo>
                <a:lnTo>
                  <a:pt x="183362" y="2133600"/>
                </a:lnTo>
                <a:lnTo>
                  <a:pt x="3626612" y="2133600"/>
                </a:lnTo>
                <a:lnTo>
                  <a:pt x="3675385" y="2127050"/>
                </a:lnTo>
                <a:lnTo>
                  <a:pt x="3719199" y="2108565"/>
                </a:lnTo>
                <a:lnTo>
                  <a:pt x="3756310" y="2079894"/>
                </a:lnTo>
                <a:lnTo>
                  <a:pt x="3784976" y="2042784"/>
                </a:lnTo>
                <a:lnTo>
                  <a:pt x="3803453" y="1998982"/>
                </a:lnTo>
                <a:lnTo>
                  <a:pt x="3810000" y="1950237"/>
                </a:lnTo>
                <a:lnTo>
                  <a:pt x="3810000" y="183387"/>
                </a:lnTo>
                <a:lnTo>
                  <a:pt x="3803453" y="134614"/>
                </a:lnTo>
                <a:lnTo>
                  <a:pt x="3784976" y="90800"/>
                </a:lnTo>
                <a:lnTo>
                  <a:pt x="3756310" y="53689"/>
                </a:lnTo>
                <a:lnTo>
                  <a:pt x="3719199" y="25023"/>
                </a:lnTo>
                <a:lnTo>
                  <a:pt x="3675385" y="6546"/>
                </a:lnTo>
                <a:lnTo>
                  <a:pt x="3626612" y="0"/>
                </a:lnTo>
                <a:close/>
              </a:path>
            </a:pathLst>
          </a:custGeom>
          <a:solidFill>
            <a:srgbClr val="ECECEC"/>
          </a:solidFill>
        </p:spPr>
        <p:txBody>
          <a:bodyPr wrap="square" lIns="0" tIns="0" rIns="0" bIns="0" rtlCol="0"/>
          <a:lstStyle/>
          <a:p>
            <a:endParaRPr/>
          </a:p>
        </p:txBody>
      </p:sp>
      <p:sp>
        <p:nvSpPr>
          <p:cNvPr id="6" name="object 6"/>
          <p:cNvSpPr/>
          <p:nvPr/>
        </p:nvSpPr>
        <p:spPr>
          <a:xfrm>
            <a:off x="381000" y="4495800"/>
            <a:ext cx="3810000" cy="2133600"/>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289559" y="2046732"/>
            <a:ext cx="3764279" cy="1859280"/>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304800" y="228600"/>
            <a:ext cx="3733800" cy="1828800"/>
          </a:xfrm>
          <a:custGeom>
            <a:avLst/>
            <a:gdLst/>
            <a:ahLst/>
            <a:cxnLst/>
            <a:rect l="l" t="t" r="r" b="b"/>
            <a:pathLst>
              <a:path w="3733800" h="1828800">
                <a:moveTo>
                  <a:pt x="3576574" y="0"/>
                </a:moveTo>
                <a:lnTo>
                  <a:pt x="157162" y="0"/>
                </a:lnTo>
                <a:lnTo>
                  <a:pt x="107489" y="8012"/>
                </a:lnTo>
                <a:lnTo>
                  <a:pt x="64347" y="30325"/>
                </a:lnTo>
                <a:lnTo>
                  <a:pt x="30325" y="64355"/>
                </a:lnTo>
                <a:lnTo>
                  <a:pt x="8012" y="107517"/>
                </a:lnTo>
                <a:lnTo>
                  <a:pt x="0" y="157225"/>
                </a:lnTo>
                <a:lnTo>
                  <a:pt x="0" y="1671574"/>
                </a:lnTo>
                <a:lnTo>
                  <a:pt x="8012" y="1721282"/>
                </a:lnTo>
                <a:lnTo>
                  <a:pt x="30325" y="1764444"/>
                </a:lnTo>
                <a:lnTo>
                  <a:pt x="64347" y="1798474"/>
                </a:lnTo>
                <a:lnTo>
                  <a:pt x="107489" y="1820787"/>
                </a:lnTo>
                <a:lnTo>
                  <a:pt x="157162" y="1828800"/>
                </a:lnTo>
                <a:lnTo>
                  <a:pt x="3576574" y="1828800"/>
                </a:lnTo>
                <a:lnTo>
                  <a:pt x="3626282" y="1820787"/>
                </a:lnTo>
                <a:lnTo>
                  <a:pt x="3669444" y="1798474"/>
                </a:lnTo>
                <a:lnTo>
                  <a:pt x="3703474" y="1764444"/>
                </a:lnTo>
                <a:lnTo>
                  <a:pt x="3725787" y="1721282"/>
                </a:lnTo>
                <a:lnTo>
                  <a:pt x="3733800" y="1671574"/>
                </a:lnTo>
                <a:lnTo>
                  <a:pt x="3733800" y="157225"/>
                </a:lnTo>
                <a:lnTo>
                  <a:pt x="3725787" y="107517"/>
                </a:lnTo>
                <a:lnTo>
                  <a:pt x="3703474" y="64355"/>
                </a:lnTo>
                <a:lnTo>
                  <a:pt x="3669444" y="30325"/>
                </a:lnTo>
                <a:lnTo>
                  <a:pt x="3626282" y="8012"/>
                </a:lnTo>
                <a:lnTo>
                  <a:pt x="3576574" y="0"/>
                </a:lnTo>
                <a:close/>
              </a:path>
            </a:pathLst>
          </a:custGeom>
          <a:solidFill>
            <a:srgbClr val="ECECEC"/>
          </a:solidFill>
        </p:spPr>
        <p:txBody>
          <a:bodyPr wrap="square" lIns="0" tIns="0" rIns="0" bIns="0" rtlCol="0"/>
          <a:lstStyle/>
          <a:p>
            <a:endParaRPr/>
          </a:p>
        </p:txBody>
      </p:sp>
      <p:sp>
        <p:nvSpPr>
          <p:cNvPr id="9" name="object 9"/>
          <p:cNvSpPr/>
          <p:nvPr/>
        </p:nvSpPr>
        <p:spPr>
          <a:xfrm>
            <a:off x="304800" y="228600"/>
            <a:ext cx="3733800" cy="1828800"/>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4876800" y="4495800"/>
            <a:ext cx="3962400" cy="2057400"/>
          </a:xfrm>
          <a:custGeom>
            <a:avLst/>
            <a:gdLst/>
            <a:ahLst/>
            <a:cxnLst/>
            <a:rect l="l" t="t" r="r" b="b"/>
            <a:pathLst>
              <a:path w="3962400" h="2057400">
                <a:moveTo>
                  <a:pt x="3785616" y="0"/>
                </a:moveTo>
                <a:lnTo>
                  <a:pt x="176784" y="0"/>
                </a:lnTo>
                <a:lnTo>
                  <a:pt x="129778" y="6312"/>
                </a:lnTo>
                <a:lnTo>
                  <a:pt x="87545" y="24130"/>
                </a:lnTo>
                <a:lnTo>
                  <a:pt x="51768" y="51768"/>
                </a:lnTo>
                <a:lnTo>
                  <a:pt x="24129" y="87545"/>
                </a:lnTo>
                <a:lnTo>
                  <a:pt x="6312" y="129778"/>
                </a:lnTo>
                <a:lnTo>
                  <a:pt x="0" y="176783"/>
                </a:lnTo>
                <a:lnTo>
                  <a:pt x="0" y="1880590"/>
                </a:lnTo>
                <a:lnTo>
                  <a:pt x="6312" y="1927593"/>
                </a:lnTo>
                <a:lnTo>
                  <a:pt x="24129" y="1969830"/>
                </a:lnTo>
                <a:lnTo>
                  <a:pt x="51768" y="2005614"/>
                </a:lnTo>
                <a:lnTo>
                  <a:pt x="87545" y="2033260"/>
                </a:lnTo>
                <a:lnTo>
                  <a:pt x="129778" y="2051084"/>
                </a:lnTo>
                <a:lnTo>
                  <a:pt x="176784" y="2057400"/>
                </a:lnTo>
                <a:lnTo>
                  <a:pt x="3785616" y="2057400"/>
                </a:lnTo>
                <a:lnTo>
                  <a:pt x="3832621" y="2051084"/>
                </a:lnTo>
                <a:lnTo>
                  <a:pt x="3874854" y="2033260"/>
                </a:lnTo>
                <a:lnTo>
                  <a:pt x="3910631" y="2005614"/>
                </a:lnTo>
                <a:lnTo>
                  <a:pt x="3938270" y="1969830"/>
                </a:lnTo>
                <a:lnTo>
                  <a:pt x="3956087" y="1927593"/>
                </a:lnTo>
                <a:lnTo>
                  <a:pt x="3962400" y="1880590"/>
                </a:lnTo>
                <a:lnTo>
                  <a:pt x="3962400" y="176783"/>
                </a:lnTo>
                <a:lnTo>
                  <a:pt x="3956087" y="129778"/>
                </a:lnTo>
                <a:lnTo>
                  <a:pt x="3938270" y="87545"/>
                </a:lnTo>
                <a:lnTo>
                  <a:pt x="3910631" y="51768"/>
                </a:lnTo>
                <a:lnTo>
                  <a:pt x="3874854" y="24130"/>
                </a:lnTo>
                <a:lnTo>
                  <a:pt x="3832621" y="6312"/>
                </a:lnTo>
                <a:lnTo>
                  <a:pt x="3785616" y="0"/>
                </a:lnTo>
                <a:close/>
              </a:path>
            </a:pathLst>
          </a:custGeom>
          <a:solidFill>
            <a:srgbClr val="ECECEC"/>
          </a:solidFill>
        </p:spPr>
        <p:txBody>
          <a:bodyPr wrap="square" lIns="0" tIns="0" rIns="0" bIns="0" rtlCol="0"/>
          <a:lstStyle/>
          <a:p>
            <a:endParaRPr/>
          </a:p>
        </p:txBody>
      </p:sp>
      <p:sp>
        <p:nvSpPr>
          <p:cNvPr id="13" name="object 13"/>
          <p:cNvSpPr/>
          <p:nvPr/>
        </p:nvSpPr>
        <p:spPr>
          <a:xfrm>
            <a:off x="6309359" y="1284732"/>
            <a:ext cx="1325880" cy="1021080"/>
          </a:xfrm>
          <a:prstGeom prst="rect">
            <a:avLst/>
          </a:prstGeom>
          <a:blipFill>
            <a:blip r:embed="rId7" cstate="print"/>
            <a:stretch>
              <a:fillRect/>
            </a:stretch>
          </a:blipFill>
        </p:spPr>
        <p:txBody>
          <a:bodyPr wrap="square" lIns="0" tIns="0" rIns="0" bIns="0" rtlCol="0"/>
          <a:lstStyle/>
          <a:p>
            <a:endParaRPr/>
          </a:p>
        </p:txBody>
      </p:sp>
      <p:sp>
        <p:nvSpPr>
          <p:cNvPr id="14" name="object 14"/>
          <p:cNvSpPr/>
          <p:nvPr/>
        </p:nvSpPr>
        <p:spPr>
          <a:xfrm>
            <a:off x="6324600" y="304800"/>
            <a:ext cx="1295400" cy="990600"/>
          </a:xfrm>
          <a:custGeom>
            <a:avLst/>
            <a:gdLst/>
            <a:ahLst/>
            <a:cxnLst/>
            <a:rect l="l" t="t" r="r" b="b"/>
            <a:pathLst>
              <a:path w="1295400" h="990600">
                <a:moveTo>
                  <a:pt x="1210309" y="0"/>
                </a:moveTo>
                <a:lnTo>
                  <a:pt x="85089" y="0"/>
                </a:lnTo>
                <a:lnTo>
                  <a:pt x="51970" y="6687"/>
                </a:lnTo>
                <a:lnTo>
                  <a:pt x="24923" y="24923"/>
                </a:lnTo>
                <a:lnTo>
                  <a:pt x="6687" y="51970"/>
                </a:lnTo>
                <a:lnTo>
                  <a:pt x="0" y="85089"/>
                </a:lnTo>
                <a:lnTo>
                  <a:pt x="0" y="905510"/>
                </a:lnTo>
                <a:lnTo>
                  <a:pt x="6687" y="938629"/>
                </a:lnTo>
                <a:lnTo>
                  <a:pt x="24923" y="965676"/>
                </a:lnTo>
                <a:lnTo>
                  <a:pt x="51970" y="983912"/>
                </a:lnTo>
                <a:lnTo>
                  <a:pt x="85089" y="990600"/>
                </a:lnTo>
                <a:lnTo>
                  <a:pt x="1210309" y="990600"/>
                </a:lnTo>
                <a:lnTo>
                  <a:pt x="1243429" y="983912"/>
                </a:lnTo>
                <a:lnTo>
                  <a:pt x="1270476" y="965676"/>
                </a:lnTo>
                <a:lnTo>
                  <a:pt x="1288712" y="938629"/>
                </a:lnTo>
                <a:lnTo>
                  <a:pt x="1295400" y="905510"/>
                </a:lnTo>
                <a:lnTo>
                  <a:pt x="1295400" y="85089"/>
                </a:lnTo>
                <a:lnTo>
                  <a:pt x="1288712" y="51970"/>
                </a:lnTo>
                <a:lnTo>
                  <a:pt x="1270476" y="24923"/>
                </a:lnTo>
                <a:lnTo>
                  <a:pt x="1243429" y="6687"/>
                </a:lnTo>
                <a:lnTo>
                  <a:pt x="1210309" y="0"/>
                </a:lnTo>
                <a:close/>
              </a:path>
            </a:pathLst>
          </a:custGeom>
          <a:solidFill>
            <a:srgbClr val="ECECEC"/>
          </a:solidFill>
        </p:spPr>
        <p:txBody>
          <a:bodyPr wrap="square" lIns="0" tIns="0" rIns="0" bIns="0" rtlCol="0"/>
          <a:lstStyle/>
          <a:p>
            <a:endParaRPr/>
          </a:p>
        </p:txBody>
      </p:sp>
      <p:sp>
        <p:nvSpPr>
          <p:cNvPr id="15" name="object 15"/>
          <p:cNvSpPr/>
          <p:nvPr/>
        </p:nvSpPr>
        <p:spPr>
          <a:xfrm>
            <a:off x="6324600" y="304800"/>
            <a:ext cx="1295400" cy="990600"/>
          </a:xfrm>
          <a:prstGeom prst="rect">
            <a:avLst/>
          </a:prstGeom>
          <a:blipFill>
            <a:blip r:embed="rId8" cstate="print"/>
            <a:stretch>
              <a:fillRect/>
            </a:stretch>
          </a:blipFill>
        </p:spPr>
        <p:txBody>
          <a:bodyPr wrap="square" lIns="0" tIns="0" rIns="0" bIns="0" rtlCol="0"/>
          <a:lstStyle/>
          <a:p>
            <a:endParaRPr/>
          </a:p>
        </p:txBody>
      </p:sp>
      <p:sp>
        <p:nvSpPr>
          <p:cNvPr id="16" name="object 16"/>
          <p:cNvSpPr/>
          <p:nvPr/>
        </p:nvSpPr>
        <p:spPr>
          <a:xfrm>
            <a:off x="7604759" y="1284732"/>
            <a:ext cx="1249679" cy="1021080"/>
          </a:xfrm>
          <a:prstGeom prst="rect">
            <a:avLst/>
          </a:prstGeom>
          <a:blipFill>
            <a:blip r:embed="rId9" cstate="print"/>
            <a:stretch>
              <a:fillRect/>
            </a:stretch>
          </a:blipFill>
        </p:spPr>
        <p:txBody>
          <a:bodyPr wrap="square" lIns="0" tIns="0" rIns="0" bIns="0" rtlCol="0"/>
          <a:lstStyle/>
          <a:p>
            <a:endParaRPr/>
          </a:p>
        </p:txBody>
      </p:sp>
      <p:sp>
        <p:nvSpPr>
          <p:cNvPr id="17" name="object 17"/>
          <p:cNvSpPr/>
          <p:nvPr/>
        </p:nvSpPr>
        <p:spPr>
          <a:xfrm>
            <a:off x="7620000" y="304800"/>
            <a:ext cx="1219200" cy="990600"/>
          </a:xfrm>
          <a:custGeom>
            <a:avLst/>
            <a:gdLst/>
            <a:ahLst/>
            <a:cxnLst/>
            <a:rect l="l" t="t" r="r" b="b"/>
            <a:pathLst>
              <a:path w="1219200" h="990600">
                <a:moveTo>
                  <a:pt x="1134109" y="0"/>
                </a:moveTo>
                <a:lnTo>
                  <a:pt x="85090" y="0"/>
                </a:lnTo>
                <a:lnTo>
                  <a:pt x="51970" y="6687"/>
                </a:lnTo>
                <a:lnTo>
                  <a:pt x="24923" y="24923"/>
                </a:lnTo>
                <a:lnTo>
                  <a:pt x="6687" y="51970"/>
                </a:lnTo>
                <a:lnTo>
                  <a:pt x="0" y="85089"/>
                </a:lnTo>
                <a:lnTo>
                  <a:pt x="0" y="905510"/>
                </a:lnTo>
                <a:lnTo>
                  <a:pt x="6687" y="938629"/>
                </a:lnTo>
                <a:lnTo>
                  <a:pt x="24923" y="965676"/>
                </a:lnTo>
                <a:lnTo>
                  <a:pt x="51970" y="983912"/>
                </a:lnTo>
                <a:lnTo>
                  <a:pt x="85090" y="990600"/>
                </a:lnTo>
                <a:lnTo>
                  <a:pt x="1134109" y="990600"/>
                </a:lnTo>
                <a:lnTo>
                  <a:pt x="1167229" y="983912"/>
                </a:lnTo>
                <a:lnTo>
                  <a:pt x="1194276" y="965676"/>
                </a:lnTo>
                <a:lnTo>
                  <a:pt x="1212512" y="938629"/>
                </a:lnTo>
                <a:lnTo>
                  <a:pt x="1219200" y="905510"/>
                </a:lnTo>
                <a:lnTo>
                  <a:pt x="1219200" y="85089"/>
                </a:lnTo>
                <a:lnTo>
                  <a:pt x="1212512" y="51970"/>
                </a:lnTo>
                <a:lnTo>
                  <a:pt x="1194276" y="24923"/>
                </a:lnTo>
                <a:lnTo>
                  <a:pt x="1167229" y="6687"/>
                </a:lnTo>
                <a:lnTo>
                  <a:pt x="1134109" y="0"/>
                </a:lnTo>
                <a:close/>
              </a:path>
            </a:pathLst>
          </a:custGeom>
          <a:solidFill>
            <a:srgbClr val="ECECEC"/>
          </a:solidFill>
        </p:spPr>
        <p:txBody>
          <a:bodyPr wrap="square" lIns="0" tIns="0" rIns="0" bIns="0" rtlCol="0"/>
          <a:lstStyle/>
          <a:p>
            <a:endParaRPr/>
          </a:p>
        </p:txBody>
      </p:sp>
      <p:sp>
        <p:nvSpPr>
          <p:cNvPr id="18" name="object 18"/>
          <p:cNvSpPr/>
          <p:nvPr/>
        </p:nvSpPr>
        <p:spPr>
          <a:xfrm>
            <a:off x="7620000" y="304800"/>
            <a:ext cx="1219200" cy="990600"/>
          </a:xfrm>
          <a:prstGeom prst="rect">
            <a:avLst/>
          </a:prstGeom>
          <a:blipFill>
            <a:blip r:embed="rId10" cstate="print"/>
            <a:stretch>
              <a:fillRect/>
            </a:stretch>
          </a:blipFill>
        </p:spPr>
        <p:txBody>
          <a:bodyPr wrap="square" lIns="0" tIns="0" rIns="0" bIns="0" rtlCol="0"/>
          <a:lstStyle/>
          <a:p>
            <a:endParaRPr/>
          </a:p>
        </p:txBody>
      </p:sp>
      <p:sp>
        <p:nvSpPr>
          <p:cNvPr id="19" name="object 19"/>
          <p:cNvSpPr/>
          <p:nvPr/>
        </p:nvSpPr>
        <p:spPr>
          <a:xfrm>
            <a:off x="6309359" y="1970532"/>
            <a:ext cx="2545080" cy="716279"/>
          </a:xfrm>
          <a:prstGeom prst="rect">
            <a:avLst/>
          </a:prstGeom>
          <a:blipFill>
            <a:blip r:embed="rId11" cstate="print"/>
            <a:stretch>
              <a:fillRect/>
            </a:stretch>
          </a:blipFill>
        </p:spPr>
        <p:txBody>
          <a:bodyPr wrap="square" lIns="0" tIns="0" rIns="0" bIns="0" rtlCol="0"/>
          <a:lstStyle/>
          <a:p>
            <a:endParaRPr/>
          </a:p>
        </p:txBody>
      </p:sp>
      <p:sp>
        <p:nvSpPr>
          <p:cNvPr id="20" name="object 20"/>
          <p:cNvSpPr/>
          <p:nvPr/>
        </p:nvSpPr>
        <p:spPr>
          <a:xfrm>
            <a:off x="6324600" y="1295400"/>
            <a:ext cx="2514600" cy="685800"/>
          </a:xfrm>
          <a:custGeom>
            <a:avLst/>
            <a:gdLst/>
            <a:ahLst/>
            <a:cxnLst/>
            <a:rect l="l" t="t" r="r" b="b"/>
            <a:pathLst>
              <a:path w="2514600" h="685800">
                <a:moveTo>
                  <a:pt x="2455672" y="0"/>
                </a:moveTo>
                <a:lnTo>
                  <a:pt x="58927" y="0"/>
                </a:lnTo>
                <a:lnTo>
                  <a:pt x="36004" y="4635"/>
                </a:lnTo>
                <a:lnTo>
                  <a:pt x="17271" y="17272"/>
                </a:lnTo>
                <a:lnTo>
                  <a:pt x="4635" y="36004"/>
                </a:lnTo>
                <a:lnTo>
                  <a:pt x="0" y="58927"/>
                </a:lnTo>
                <a:lnTo>
                  <a:pt x="0" y="626872"/>
                </a:lnTo>
                <a:lnTo>
                  <a:pt x="4635" y="649795"/>
                </a:lnTo>
                <a:lnTo>
                  <a:pt x="17272" y="668528"/>
                </a:lnTo>
                <a:lnTo>
                  <a:pt x="36004" y="681164"/>
                </a:lnTo>
                <a:lnTo>
                  <a:pt x="58927" y="685800"/>
                </a:lnTo>
                <a:lnTo>
                  <a:pt x="2455672" y="685800"/>
                </a:lnTo>
                <a:lnTo>
                  <a:pt x="2478595" y="681164"/>
                </a:lnTo>
                <a:lnTo>
                  <a:pt x="2497328" y="668528"/>
                </a:lnTo>
                <a:lnTo>
                  <a:pt x="2509964" y="649795"/>
                </a:lnTo>
                <a:lnTo>
                  <a:pt x="2514600" y="626872"/>
                </a:lnTo>
                <a:lnTo>
                  <a:pt x="2514600" y="58927"/>
                </a:lnTo>
                <a:lnTo>
                  <a:pt x="2509964" y="36004"/>
                </a:lnTo>
                <a:lnTo>
                  <a:pt x="2497328" y="17272"/>
                </a:lnTo>
                <a:lnTo>
                  <a:pt x="2478595" y="4635"/>
                </a:lnTo>
                <a:lnTo>
                  <a:pt x="2455672" y="0"/>
                </a:lnTo>
                <a:close/>
              </a:path>
            </a:pathLst>
          </a:custGeom>
          <a:solidFill>
            <a:srgbClr val="ECECEC"/>
          </a:solidFill>
        </p:spPr>
        <p:txBody>
          <a:bodyPr wrap="square" lIns="0" tIns="0" rIns="0" bIns="0" rtlCol="0"/>
          <a:lstStyle/>
          <a:p>
            <a:endParaRPr/>
          </a:p>
        </p:txBody>
      </p:sp>
      <p:sp>
        <p:nvSpPr>
          <p:cNvPr id="21" name="object 21"/>
          <p:cNvSpPr/>
          <p:nvPr/>
        </p:nvSpPr>
        <p:spPr>
          <a:xfrm>
            <a:off x="6324600" y="1295400"/>
            <a:ext cx="2514600" cy="685800"/>
          </a:xfrm>
          <a:prstGeom prst="rect">
            <a:avLst/>
          </a:prstGeom>
          <a:blipFill>
            <a:blip r:embed="rId12" cstate="print"/>
            <a:stretch>
              <a:fillRect/>
            </a:stretch>
          </a:blipFill>
        </p:spPr>
        <p:txBody>
          <a:bodyPr wrap="square" lIns="0" tIns="0" rIns="0" bIns="0" rtlCol="0"/>
          <a:lstStyle/>
          <a:p>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962" y="229361"/>
            <a:ext cx="8229600" cy="609600"/>
          </a:xfrm>
          <a:custGeom>
            <a:avLst/>
            <a:gdLst/>
            <a:ahLst/>
            <a:cxnLst/>
            <a:rect l="l" t="t" r="r" b="b"/>
            <a:pathLst>
              <a:path w="8229600" h="609600">
                <a:moveTo>
                  <a:pt x="0" y="609600"/>
                </a:moveTo>
                <a:lnTo>
                  <a:pt x="8229600" y="609600"/>
                </a:lnTo>
                <a:lnTo>
                  <a:pt x="8229600" y="0"/>
                </a:lnTo>
                <a:lnTo>
                  <a:pt x="0" y="0"/>
                </a:lnTo>
                <a:lnTo>
                  <a:pt x="0" y="609600"/>
                </a:lnTo>
                <a:close/>
              </a:path>
            </a:pathLst>
          </a:custGeom>
          <a:solidFill>
            <a:srgbClr val="FFFFFF"/>
          </a:solidFill>
        </p:spPr>
        <p:txBody>
          <a:bodyPr wrap="square" lIns="0" tIns="0" rIns="0" bIns="0" rtlCol="0"/>
          <a:lstStyle/>
          <a:p>
            <a:endParaRPr/>
          </a:p>
        </p:txBody>
      </p:sp>
      <p:sp>
        <p:nvSpPr>
          <p:cNvPr id="3" name="object 3"/>
          <p:cNvSpPr/>
          <p:nvPr/>
        </p:nvSpPr>
        <p:spPr>
          <a:xfrm>
            <a:off x="457962" y="229361"/>
            <a:ext cx="8229600" cy="609600"/>
          </a:xfrm>
          <a:custGeom>
            <a:avLst/>
            <a:gdLst/>
            <a:ahLst/>
            <a:cxnLst/>
            <a:rect l="l" t="t" r="r" b="b"/>
            <a:pathLst>
              <a:path w="8229600" h="609600">
                <a:moveTo>
                  <a:pt x="0" y="609600"/>
                </a:moveTo>
                <a:lnTo>
                  <a:pt x="8229600" y="609600"/>
                </a:lnTo>
                <a:lnTo>
                  <a:pt x="8229600" y="0"/>
                </a:lnTo>
                <a:lnTo>
                  <a:pt x="0" y="0"/>
                </a:lnTo>
                <a:lnTo>
                  <a:pt x="0" y="609600"/>
                </a:lnTo>
                <a:close/>
              </a:path>
            </a:pathLst>
          </a:custGeom>
          <a:ln w="25908">
            <a:solidFill>
              <a:srgbClr val="0082D2"/>
            </a:solidFill>
          </a:ln>
        </p:spPr>
        <p:txBody>
          <a:bodyPr wrap="square" lIns="0" tIns="0" rIns="0" bIns="0" rtlCol="0"/>
          <a:lstStyle/>
          <a:p>
            <a:endParaRPr/>
          </a:p>
        </p:txBody>
      </p:sp>
      <p:sp>
        <p:nvSpPr>
          <p:cNvPr id="4" name="object 4"/>
          <p:cNvSpPr/>
          <p:nvPr/>
        </p:nvSpPr>
        <p:spPr>
          <a:xfrm>
            <a:off x="1281683" y="367284"/>
            <a:ext cx="3523488" cy="41147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57962" y="915161"/>
            <a:ext cx="8229600" cy="5638800"/>
          </a:xfrm>
          <a:custGeom>
            <a:avLst/>
            <a:gdLst/>
            <a:ahLst/>
            <a:cxnLst/>
            <a:rect l="l" t="t" r="r" b="b"/>
            <a:pathLst>
              <a:path w="8229600" h="5638800">
                <a:moveTo>
                  <a:pt x="0" y="5638800"/>
                </a:moveTo>
                <a:lnTo>
                  <a:pt x="8229600" y="5638800"/>
                </a:lnTo>
                <a:lnTo>
                  <a:pt x="8229600" y="0"/>
                </a:lnTo>
                <a:lnTo>
                  <a:pt x="0" y="0"/>
                </a:lnTo>
                <a:lnTo>
                  <a:pt x="0" y="5638800"/>
                </a:lnTo>
                <a:close/>
              </a:path>
            </a:pathLst>
          </a:custGeom>
          <a:solidFill>
            <a:srgbClr val="FFFFFF"/>
          </a:solidFill>
        </p:spPr>
        <p:txBody>
          <a:bodyPr wrap="square" lIns="0" tIns="0" rIns="0" bIns="0" rtlCol="0"/>
          <a:lstStyle/>
          <a:p>
            <a:endParaRPr/>
          </a:p>
        </p:txBody>
      </p:sp>
      <p:sp>
        <p:nvSpPr>
          <p:cNvPr id="6" name="object 6"/>
          <p:cNvSpPr/>
          <p:nvPr/>
        </p:nvSpPr>
        <p:spPr>
          <a:xfrm>
            <a:off x="457962" y="915161"/>
            <a:ext cx="8229600" cy="5638800"/>
          </a:xfrm>
          <a:custGeom>
            <a:avLst/>
            <a:gdLst/>
            <a:ahLst/>
            <a:cxnLst/>
            <a:rect l="l" t="t" r="r" b="b"/>
            <a:pathLst>
              <a:path w="8229600" h="5638800">
                <a:moveTo>
                  <a:pt x="0" y="5638800"/>
                </a:moveTo>
                <a:lnTo>
                  <a:pt x="8229600" y="5638800"/>
                </a:lnTo>
                <a:lnTo>
                  <a:pt x="8229600" y="0"/>
                </a:lnTo>
                <a:lnTo>
                  <a:pt x="0" y="0"/>
                </a:lnTo>
                <a:lnTo>
                  <a:pt x="0" y="5638800"/>
                </a:lnTo>
                <a:close/>
              </a:path>
            </a:pathLst>
          </a:custGeom>
          <a:ln w="25908">
            <a:solidFill>
              <a:srgbClr val="0082D2"/>
            </a:solidFill>
          </a:ln>
        </p:spPr>
        <p:txBody>
          <a:bodyPr wrap="square" lIns="0" tIns="0" rIns="0" bIns="0" rtlCol="0"/>
          <a:lstStyle/>
          <a:p>
            <a:endParaRPr/>
          </a:p>
        </p:txBody>
      </p:sp>
      <p:sp>
        <p:nvSpPr>
          <p:cNvPr id="7" name="object 7"/>
          <p:cNvSpPr txBox="1">
            <a:spLocks noGrp="1"/>
          </p:cNvSpPr>
          <p:nvPr>
            <p:ph type="title"/>
          </p:nvPr>
        </p:nvSpPr>
        <p:spPr>
          <a:xfrm>
            <a:off x="706627" y="999489"/>
            <a:ext cx="7903209" cy="1062990"/>
          </a:xfrm>
          <a:prstGeom prst="rect">
            <a:avLst/>
          </a:prstGeom>
        </p:spPr>
        <p:txBody>
          <a:bodyPr vert="horz" wrap="square" lIns="0" tIns="71755" rIns="0" bIns="0" rtlCol="0">
            <a:spAutoFit/>
          </a:bodyPr>
          <a:lstStyle/>
          <a:p>
            <a:pPr marL="12700" marR="5080" algn="just">
              <a:lnSpc>
                <a:spcPts val="1920"/>
              </a:lnSpc>
              <a:spcBef>
                <a:spcPts val="565"/>
              </a:spcBef>
            </a:pPr>
            <a:r>
              <a:rPr sz="2000" b="1" spc="-5" dirty="0">
                <a:latin typeface="Times New Roman"/>
                <a:cs typeface="Times New Roman"/>
              </a:rPr>
              <a:t>Sickness Benefits </a:t>
            </a:r>
            <a:r>
              <a:rPr sz="2000" spc="-5" dirty="0">
                <a:latin typeface="Times New Roman"/>
                <a:cs typeface="Times New Roman"/>
              </a:rPr>
              <a:t>represents periodical cash payments </a:t>
            </a:r>
            <a:r>
              <a:rPr sz="2000" spc="-10" dirty="0">
                <a:latin typeface="Times New Roman"/>
                <a:cs typeface="Times New Roman"/>
              </a:rPr>
              <a:t>made to an </a:t>
            </a:r>
            <a:r>
              <a:rPr sz="2000" dirty="0">
                <a:latin typeface="Times New Roman"/>
                <a:cs typeface="Times New Roman"/>
              </a:rPr>
              <a:t>IP </a:t>
            </a:r>
            <a:r>
              <a:rPr sz="2000" spc="-5" dirty="0">
                <a:latin typeface="Times New Roman"/>
                <a:cs typeface="Times New Roman"/>
              </a:rPr>
              <a:t>during  </a:t>
            </a:r>
            <a:r>
              <a:rPr sz="2000" dirty="0">
                <a:latin typeface="Times New Roman"/>
                <a:cs typeface="Times New Roman"/>
              </a:rPr>
              <a:t>the </a:t>
            </a:r>
            <a:r>
              <a:rPr sz="2000" spc="-5" dirty="0">
                <a:latin typeface="Times New Roman"/>
                <a:cs typeface="Times New Roman"/>
              </a:rPr>
              <a:t>period </a:t>
            </a:r>
            <a:r>
              <a:rPr sz="2000" dirty="0">
                <a:latin typeface="Times New Roman"/>
                <a:cs typeface="Times New Roman"/>
              </a:rPr>
              <a:t>of </a:t>
            </a:r>
            <a:r>
              <a:rPr sz="2000" spc="-5" dirty="0">
                <a:latin typeface="Times New Roman"/>
                <a:cs typeface="Times New Roman"/>
              </a:rPr>
              <a:t>certified sickness occurring </a:t>
            </a:r>
            <a:r>
              <a:rPr sz="2000" spc="-10" dirty="0">
                <a:latin typeface="Times New Roman"/>
                <a:cs typeface="Times New Roman"/>
              </a:rPr>
              <a:t>in </a:t>
            </a:r>
            <a:r>
              <a:rPr sz="2000" dirty="0">
                <a:latin typeface="Times New Roman"/>
                <a:cs typeface="Times New Roman"/>
              </a:rPr>
              <a:t>a </a:t>
            </a:r>
            <a:r>
              <a:rPr sz="2000" spc="-5" dirty="0">
                <a:latin typeface="Times New Roman"/>
                <a:cs typeface="Times New Roman"/>
              </a:rPr>
              <a:t>benefit period when </a:t>
            </a:r>
            <a:r>
              <a:rPr sz="2000" dirty="0">
                <a:latin typeface="Times New Roman"/>
                <a:cs typeface="Times New Roman"/>
              </a:rPr>
              <a:t>IP </a:t>
            </a:r>
            <a:r>
              <a:rPr sz="2000" spc="-5" dirty="0">
                <a:latin typeface="Times New Roman"/>
                <a:cs typeface="Times New Roman"/>
              </a:rPr>
              <a:t>requires  medical treatment and attendance with abstention </a:t>
            </a:r>
            <a:r>
              <a:rPr sz="2000" dirty="0">
                <a:latin typeface="Times New Roman"/>
                <a:cs typeface="Times New Roman"/>
              </a:rPr>
              <a:t>from </a:t>
            </a:r>
            <a:r>
              <a:rPr sz="2000" spc="-5" dirty="0">
                <a:latin typeface="Times New Roman"/>
                <a:cs typeface="Times New Roman"/>
              </a:rPr>
              <a:t>work on medical  </a:t>
            </a:r>
            <a:r>
              <a:rPr sz="2000" dirty="0">
                <a:latin typeface="Times New Roman"/>
                <a:cs typeface="Times New Roman"/>
              </a:rPr>
              <a:t>grounds.</a:t>
            </a:r>
            <a:endParaRPr sz="2000">
              <a:latin typeface="Times New Roman"/>
              <a:cs typeface="Times New Roman"/>
            </a:endParaRPr>
          </a:p>
        </p:txBody>
      </p:sp>
      <p:sp>
        <p:nvSpPr>
          <p:cNvPr id="8" name="object 8"/>
          <p:cNvSpPr txBox="1"/>
          <p:nvPr/>
        </p:nvSpPr>
        <p:spPr>
          <a:xfrm>
            <a:off x="706627" y="2161158"/>
            <a:ext cx="7903209" cy="1851148"/>
          </a:xfrm>
          <a:prstGeom prst="rect">
            <a:avLst/>
          </a:prstGeom>
        </p:spPr>
        <p:txBody>
          <a:bodyPr vert="horz" wrap="square" lIns="0" tIns="12065" rIns="0" bIns="0" rtlCol="0">
            <a:spAutoFit/>
          </a:bodyPr>
          <a:lstStyle/>
          <a:p>
            <a:pPr marL="12700" marR="1406525">
              <a:lnSpc>
                <a:spcPct val="100000"/>
              </a:lnSpc>
              <a:spcBef>
                <a:spcPts val="95"/>
              </a:spcBef>
            </a:pPr>
            <a:r>
              <a:rPr sz="1600" b="1" spc="-5" dirty="0">
                <a:solidFill>
                  <a:srgbClr val="003300"/>
                </a:solidFill>
                <a:latin typeface="Times New Roman"/>
                <a:cs typeface="Times New Roman"/>
              </a:rPr>
              <a:t>Eligibility for SB:- </a:t>
            </a:r>
            <a:r>
              <a:rPr sz="1600" spc="-5" dirty="0">
                <a:solidFill>
                  <a:srgbClr val="003300"/>
                </a:solidFill>
                <a:latin typeface="Times New Roman"/>
                <a:cs typeface="Times New Roman"/>
              </a:rPr>
              <a:t>Minimum </a:t>
            </a:r>
            <a:r>
              <a:rPr sz="1600" b="1" dirty="0">
                <a:solidFill>
                  <a:srgbClr val="003300"/>
                </a:solidFill>
                <a:latin typeface="Times New Roman"/>
                <a:cs typeface="Times New Roman"/>
              </a:rPr>
              <a:t>78 </a:t>
            </a:r>
            <a:r>
              <a:rPr sz="1600" spc="-5" dirty="0">
                <a:solidFill>
                  <a:srgbClr val="003300"/>
                </a:solidFill>
                <a:latin typeface="Times New Roman"/>
                <a:cs typeface="Times New Roman"/>
              </a:rPr>
              <a:t>days contribution in </a:t>
            </a:r>
            <a:r>
              <a:rPr sz="1600" dirty="0">
                <a:solidFill>
                  <a:srgbClr val="003300"/>
                </a:solidFill>
                <a:latin typeface="Times New Roman"/>
                <a:cs typeface="Times New Roman"/>
              </a:rPr>
              <a:t>one </a:t>
            </a:r>
            <a:r>
              <a:rPr sz="1600" spc="-5" dirty="0">
                <a:solidFill>
                  <a:srgbClr val="003300"/>
                </a:solidFill>
                <a:latin typeface="Times New Roman"/>
                <a:cs typeface="Times New Roman"/>
              </a:rPr>
              <a:t>contribution period.  The daily rate </a:t>
            </a:r>
            <a:r>
              <a:rPr sz="1600" dirty="0">
                <a:solidFill>
                  <a:srgbClr val="003300"/>
                </a:solidFill>
                <a:latin typeface="Times New Roman"/>
                <a:cs typeface="Times New Roman"/>
              </a:rPr>
              <a:t>of </a:t>
            </a:r>
            <a:r>
              <a:rPr sz="1600" spc="-5" dirty="0">
                <a:solidFill>
                  <a:srgbClr val="003300"/>
                </a:solidFill>
                <a:latin typeface="Times New Roman"/>
                <a:cs typeface="Times New Roman"/>
              </a:rPr>
              <a:t>Sickness Benefit is </a:t>
            </a:r>
            <a:r>
              <a:rPr sz="1600" b="1" dirty="0">
                <a:solidFill>
                  <a:srgbClr val="003300"/>
                </a:solidFill>
                <a:latin typeface="Times New Roman"/>
                <a:cs typeface="Times New Roman"/>
              </a:rPr>
              <a:t>50% </a:t>
            </a:r>
            <a:r>
              <a:rPr sz="1600" dirty="0">
                <a:solidFill>
                  <a:srgbClr val="003300"/>
                </a:solidFill>
                <a:latin typeface="Times New Roman"/>
                <a:cs typeface="Times New Roman"/>
              </a:rPr>
              <a:t>of </a:t>
            </a:r>
            <a:r>
              <a:rPr sz="1600" spc="-5" dirty="0">
                <a:solidFill>
                  <a:srgbClr val="003300"/>
                </a:solidFill>
                <a:latin typeface="Times New Roman"/>
                <a:cs typeface="Times New Roman"/>
              </a:rPr>
              <a:t>the daily</a:t>
            </a:r>
            <a:r>
              <a:rPr sz="1600" spc="135" dirty="0">
                <a:solidFill>
                  <a:srgbClr val="003300"/>
                </a:solidFill>
                <a:latin typeface="Times New Roman"/>
                <a:cs typeface="Times New Roman"/>
              </a:rPr>
              <a:t> </a:t>
            </a:r>
            <a:r>
              <a:rPr sz="1600" spc="-5" dirty="0">
                <a:solidFill>
                  <a:srgbClr val="003300"/>
                </a:solidFill>
                <a:latin typeface="Times New Roman"/>
                <a:cs typeface="Times New Roman"/>
              </a:rPr>
              <a:t>wages.</a:t>
            </a:r>
            <a:endParaRPr sz="1600" dirty="0">
              <a:latin typeface="Times New Roman"/>
              <a:cs typeface="Times New Roman"/>
            </a:endParaRPr>
          </a:p>
          <a:p>
            <a:pPr marL="12700">
              <a:lnSpc>
                <a:spcPct val="100000"/>
              </a:lnSpc>
            </a:pPr>
            <a:r>
              <a:rPr sz="1600" b="1" dirty="0">
                <a:solidFill>
                  <a:srgbClr val="003300"/>
                </a:solidFill>
                <a:latin typeface="Times New Roman"/>
                <a:cs typeface="Times New Roman"/>
              </a:rPr>
              <a:t>Max. </a:t>
            </a:r>
            <a:r>
              <a:rPr sz="1600" b="1" spc="-5" dirty="0">
                <a:solidFill>
                  <a:srgbClr val="003300"/>
                </a:solidFill>
                <a:latin typeface="Times New Roman"/>
                <a:cs typeface="Times New Roman"/>
              </a:rPr>
              <a:t>Duration:- </a:t>
            </a:r>
            <a:r>
              <a:rPr sz="1600" spc="-5" dirty="0">
                <a:solidFill>
                  <a:srgbClr val="003300"/>
                </a:solidFill>
                <a:latin typeface="Times New Roman"/>
                <a:cs typeface="Times New Roman"/>
              </a:rPr>
              <a:t>Maximum period </a:t>
            </a:r>
            <a:r>
              <a:rPr sz="1600" dirty="0">
                <a:solidFill>
                  <a:srgbClr val="003300"/>
                </a:solidFill>
                <a:latin typeface="Times New Roman"/>
                <a:cs typeface="Times New Roman"/>
              </a:rPr>
              <a:t>of </a:t>
            </a:r>
            <a:r>
              <a:rPr sz="1600" b="1" dirty="0">
                <a:solidFill>
                  <a:srgbClr val="003300"/>
                </a:solidFill>
                <a:latin typeface="Times New Roman"/>
                <a:cs typeface="Times New Roman"/>
              </a:rPr>
              <a:t>91 </a:t>
            </a:r>
            <a:r>
              <a:rPr sz="1600" spc="-5" dirty="0">
                <a:solidFill>
                  <a:srgbClr val="003300"/>
                </a:solidFill>
                <a:latin typeface="Times New Roman"/>
                <a:cs typeface="Times New Roman"/>
              </a:rPr>
              <a:t>days in any two consecutive benefit</a:t>
            </a:r>
            <a:r>
              <a:rPr sz="1600" spc="220" dirty="0">
                <a:solidFill>
                  <a:srgbClr val="003300"/>
                </a:solidFill>
                <a:latin typeface="Times New Roman"/>
                <a:cs typeface="Times New Roman"/>
              </a:rPr>
              <a:t> </a:t>
            </a:r>
            <a:r>
              <a:rPr sz="1600" spc="-5" dirty="0">
                <a:solidFill>
                  <a:srgbClr val="003300"/>
                </a:solidFill>
                <a:latin typeface="Times New Roman"/>
                <a:cs typeface="Times New Roman"/>
              </a:rPr>
              <a:t>periods.</a:t>
            </a:r>
            <a:endParaRPr sz="1600" dirty="0">
              <a:latin typeface="Times New Roman"/>
              <a:cs typeface="Times New Roman"/>
            </a:endParaRPr>
          </a:p>
          <a:p>
            <a:pPr>
              <a:lnSpc>
                <a:spcPct val="100000"/>
              </a:lnSpc>
              <a:spcBef>
                <a:spcPts val="20"/>
              </a:spcBef>
            </a:pPr>
            <a:endParaRPr sz="1650" dirty="0">
              <a:latin typeface="Times New Roman"/>
              <a:cs typeface="Times New Roman"/>
            </a:endParaRPr>
          </a:p>
          <a:p>
            <a:pPr marL="12700">
              <a:lnSpc>
                <a:spcPct val="100000"/>
              </a:lnSpc>
            </a:pPr>
            <a:r>
              <a:rPr sz="1600" b="1" spc="-5" dirty="0">
                <a:solidFill>
                  <a:srgbClr val="003300"/>
                </a:solidFill>
                <a:latin typeface="Times New Roman"/>
                <a:cs typeface="Times New Roman"/>
              </a:rPr>
              <a:t>Claim form under ESI </a:t>
            </a:r>
            <a:r>
              <a:rPr sz="1600" b="1" spc="-10" dirty="0">
                <a:solidFill>
                  <a:srgbClr val="003300"/>
                </a:solidFill>
                <a:latin typeface="Times New Roman"/>
                <a:cs typeface="Times New Roman"/>
              </a:rPr>
              <a:t>Act:- </a:t>
            </a:r>
            <a:r>
              <a:rPr sz="1600" b="1" spc="-5" dirty="0">
                <a:solidFill>
                  <a:srgbClr val="003300"/>
                </a:solidFill>
                <a:latin typeface="Times New Roman"/>
                <a:cs typeface="Times New Roman"/>
              </a:rPr>
              <a:t>Form -</a:t>
            </a:r>
            <a:r>
              <a:rPr sz="1600" b="1" spc="105" dirty="0">
                <a:solidFill>
                  <a:srgbClr val="003300"/>
                </a:solidFill>
                <a:latin typeface="Times New Roman"/>
                <a:cs typeface="Times New Roman"/>
              </a:rPr>
              <a:t> </a:t>
            </a:r>
            <a:r>
              <a:rPr sz="1600" b="1" dirty="0">
                <a:solidFill>
                  <a:srgbClr val="003300"/>
                </a:solidFill>
                <a:latin typeface="Times New Roman"/>
                <a:cs typeface="Times New Roman"/>
              </a:rPr>
              <a:t>09</a:t>
            </a:r>
            <a:endParaRPr sz="1600" dirty="0">
              <a:latin typeface="Times New Roman"/>
              <a:cs typeface="Times New Roman"/>
            </a:endParaRPr>
          </a:p>
          <a:p>
            <a:pPr>
              <a:lnSpc>
                <a:spcPct val="100000"/>
              </a:lnSpc>
            </a:pPr>
            <a:endParaRPr sz="1700" dirty="0">
              <a:latin typeface="Times New Roman"/>
              <a:cs typeface="Times New Roman"/>
            </a:endParaRPr>
          </a:p>
          <a:p>
            <a:pPr>
              <a:lnSpc>
                <a:spcPct val="100000"/>
              </a:lnSpc>
              <a:spcBef>
                <a:spcPts val="45"/>
              </a:spcBef>
            </a:pPr>
            <a:endParaRPr sz="2200" dirty="0">
              <a:latin typeface="Times New Roman"/>
              <a:cs typeface="Times New Roman"/>
            </a:endParaRPr>
          </a:p>
        </p:txBody>
      </p:sp>
      <p:sp>
        <p:nvSpPr>
          <p:cNvPr id="9" name="object 9"/>
          <p:cNvSpPr/>
          <p:nvPr/>
        </p:nvSpPr>
        <p:spPr>
          <a:xfrm>
            <a:off x="533400" y="304800"/>
            <a:ext cx="685800" cy="457200"/>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6918959" y="827532"/>
            <a:ext cx="1783079" cy="640079"/>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6934200" y="228600"/>
            <a:ext cx="1752600" cy="609600"/>
          </a:xfrm>
          <a:custGeom>
            <a:avLst/>
            <a:gdLst/>
            <a:ahLst/>
            <a:cxnLst/>
            <a:rect l="l" t="t" r="r" b="b"/>
            <a:pathLst>
              <a:path w="1752600" h="609600">
                <a:moveTo>
                  <a:pt x="1700149" y="0"/>
                </a:moveTo>
                <a:lnTo>
                  <a:pt x="52450" y="0"/>
                </a:lnTo>
                <a:lnTo>
                  <a:pt x="32039" y="4123"/>
                </a:lnTo>
                <a:lnTo>
                  <a:pt x="15367" y="15367"/>
                </a:lnTo>
                <a:lnTo>
                  <a:pt x="4123" y="32039"/>
                </a:lnTo>
                <a:lnTo>
                  <a:pt x="0" y="52450"/>
                </a:lnTo>
                <a:lnTo>
                  <a:pt x="0" y="557149"/>
                </a:lnTo>
                <a:lnTo>
                  <a:pt x="4123" y="577560"/>
                </a:lnTo>
                <a:lnTo>
                  <a:pt x="15367" y="594233"/>
                </a:lnTo>
                <a:lnTo>
                  <a:pt x="32039" y="605476"/>
                </a:lnTo>
                <a:lnTo>
                  <a:pt x="52450" y="609600"/>
                </a:lnTo>
                <a:lnTo>
                  <a:pt x="1700149" y="609600"/>
                </a:lnTo>
                <a:lnTo>
                  <a:pt x="1720560" y="605476"/>
                </a:lnTo>
                <a:lnTo>
                  <a:pt x="1737232" y="594233"/>
                </a:lnTo>
                <a:lnTo>
                  <a:pt x="1748476" y="577560"/>
                </a:lnTo>
                <a:lnTo>
                  <a:pt x="1752600" y="557149"/>
                </a:lnTo>
                <a:lnTo>
                  <a:pt x="1752600" y="52450"/>
                </a:lnTo>
                <a:lnTo>
                  <a:pt x="1748476" y="32039"/>
                </a:lnTo>
                <a:lnTo>
                  <a:pt x="1737232" y="15367"/>
                </a:lnTo>
                <a:lnTo>
                  <a:pt x="1720560" y="4123"/>
                </a:lnTo>
                <a:lnTo>
                  <a:pt x="1700149" y="0"/>
                </a:lnTo>
                <a:close/>
              </a:path>
            </a:pathLst>
          </a:custGeom>
          <a:solidFill>
            <a:srgbClr val="ECECEC"/>
          </a:solidFill>
        </p:spPr>
        <p:txBody>
          <a:bodyPr wrap="square" lIns="0" tIns="0" rIns="0" bIns="0" rtlCol="0"/>
          <a:lstStyle/>
          <a:p>
            <a:endParaRPr/>
          </a:p>
        </p:txBody>
      </p:sp>
      <p:sp>
        <p:nvSpPr>
          <p:cNvPr id="12" name="object 12"/>
          <p:cNvSpPr/>
          <p:nvPr/>
        </p:nvSpPr>
        <p:spPr>
          <a:xfrm>
            <a:off x="6934200" y="228600"/>
            <a:ext cx="1752600" cy="609600"/>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6537959" y="3799332"/>
            <a:ext cx="2087879" cy="868680"/>
          </a:xfrm>
          <a:prstGeom prst="rect">
            <a:avLst/>
          </a:prstGeom>
          <a:blipFill>
            <a:blip r:embed="rId6" cstate="print"/>
            <a:stretch>
              <a:fillRect/>
            </a:stretch>
          </a:blipFill>
        </p:spPr>
        <p:txBody>
          <a:bodyPr wrap="square" lIns="0" tIns="0" rIns="0" bIns="0" rtlCol="0"/>
          <a:lstStyle/>
          <a:p>
            <a:endParaRPr/>
          </a:p>
        </p:txBody>
      </p:sp>
      <p:sp>
        <p:nvSpPr>
          <p:cNvPr id="14" name="object 14"/>
          <p:cNvSpPr/>
          <p:nvPr/>
        </p:nvSpPr>
        <p:spPr>
          <a:xfrm>
            <a:off x="6553200" y="2971800"/>
            <a:ext cx="2057400" cy="838200"/>
          </a:xfrm>
          <a:custGeom>
            <a:avLst/>
            <a:gdLst/>
            <a:ahLst/>
            <a:cxnLst/>
            <a:rect l="l" t="t" r="r" b="b"/>
            <a:pathLst>
              <a:path w="2057400" h="838200">
                <a:moveTo>
                  <a:pt x="1985391" y="0"/>
                </a:moveTo>
                <a:lnTo>
                  <a:pt x="72008" y="0"/>
                </a:lnTo>
                <a:lnTo>
                  <a:pt x="43987" y="5661"/>
                </a:lnTo>
                <a:lnTo>
                  <a:pt x="21097" y="21097"/>
                </a:lnTo>
                <a:lnTo>
                  <a:pt x="5661" y="43987"/>
                </a:lnTo>
                <a:lnTo>
                  <a:pt x="0" y="72009"/>
                </a:lnTo>
                <a:lnTo>
                  <a:pt x="0" y="766191"/>
                </a:lnTo>
                <a:lnTo>
                  <a:pt x="5661" y="794212"/>
                </a:lnTo>
                <a:lnTo>
                  <a:pt x="21097" y="817102"/>
                </a:lnTo>
                <a:lnTo>
                  <a:pt x="43987" y="832538"/>
                </a:lnTo>
                <a:lnTo>
                  <a:pt x="72008" y="838200"/>
                </a:lnTo>
                <a:lnTo>
                  <a:pt x="1985391" y="838200"/>
                </a:lnTo>
                <a:lnTo>
                  <a:pt x="2013412" y="832538"/>
                </a:lnTo>
                <a:lnTo>
                  <a:pt x="2036302" y="817102"/>
                </a:lnTo>
                <a:lnTo>
                  <a:pt x="2051738" y="794212"/>
                </a:lnTo>
                <a:lnTo>
                  <a:pt x="2057400" y="766191"/>
                </a:lnTo>
                <a:lnTo>
                  <a:pt x="2057400" y="72009"/>
                </a:lnTo>
                <a:lnTo>
                  <a:pt x="2051738" y="43987"/>
                </a:lnTo>
                <a:lnTo>
                  <a:pt x="2036302" y="21097"/>
                </a:lnTo>
                <a:lnTo>
                  <a:pt x="2013412" y="5661"/>
                </a:lnTo>
                <a:lnTo>
                  <a:pt x="1985391" y="0"/>
                </a:lnTo>
                <a:close/>
              </a:path>
            </a:pathLst>
          </a:custGeom>
          <a:solidFill>
            <a:srgbClr val="ECECEC"/>
          </a:solidFill>
        </p:spPr>
        <p:txBody>
          <a:bodyPr wrap="square" lIns="0" tIns="0" rIns="0" bIns="0" rtlCol="0"/>
          <a:lstStyle/>
          <a:p>
            <a:endParaRPr/>
          </a:p>
        </p:txBody>
      </p:sp>
      <p:sp>
        <p:nvSpPr>
          <p:cNvPr id="15" name="object 15"/>
          <p:cNvSpPr/>
          <p:nvPr/>
        </p:nvSpPr>
        <p:spPr>
          <a:xfrm>
            <a:off x="6553200" y="2971800"/>
            <a:ext cx="2057400" cy="838200"/>
          </a:xfrm>
          <a:prstGeom prst="rect">
            <a:avLst/>
          </a:prstGeom>
          <a:blipFill>
            <a:blip r:embed="rId7" cstate="print"/>
            <a:stretch>
              <a:fillRect/>
            </a:stretch>
          </a:blipFill>
        </p:spPr>
        <p:txBody>
          <a:bodyPr wrap="square" lIns="0" tIns="0" rIns="0" bIns="0" rtlCol="0"/>
          <a:lstStyle/>
          <a:p>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962" y="381761"/>
            <a:ext cx="8229600" cy="685800"/>
          </a:xfrm>
          <a:custGeom>
            <a:avLst/>
            <a:gdLst/>
            <a:ahLst/>
            <a:cxnLst/>
            <a:rect l="l" t="t" r="r" b="b"/>
            <a:pathLst>
              <a:path w="8229600" h="685800">
                <a:moveTo>
                  <a:pt x="0" y="685800"/>
                </a:moveTo>
                <a:lnTo>
                  <a:pt x="8229600" y="685800"/>
                </a:lnTo>
                <a:lnTo>
                  <a:pt x="8229600" y="0"/>
                </a:lnTo>
                <a:lnTo>
                  <a:pt x="0" y="0"/>
                </a:lnTo>
                <a:lnTo>
                  <a:pt x="0" y="685800"/>
                </a:lnTo>
                <a:close/>
              </a:path>
            </a:pathLst>
          </a:custGeom>
          <a:solidFill>
            <a:srgbClr val="FFFFFF"/>
          </a:solidFill>
        </p:spPr>
        <p:txBody>
          <a:bodyPr wrap="square" lIns="0" tIns="0" rIns="0" bIns="0" rtlCol="0"/>
          <a:lstStyle/>
          <a:p>
            <a:endParaRPr/>
          </a:p>
        </p:txBody>
      </p:sp>
      <p:sp>
        <p:nvSpPr>
          <p:cNvPr id="3" name="object 3"/>
          <p:cNvSpPr/>
          <p:nvPr/>
        </p:nvSpPr>
        <p:spPr>
          <a:xfrm>
            <a:off x="457962" y="381761"/>
            <a:ext cx="8229600" cy="685800"/>
          </a:xfrm>
          <a:custGeom>
            <a:avLst/>
            <a:gdLst/>
            <a:ahLst/>
            <a:cxnLst/>
            <a:rect l="l" t="t" r="r" b="b"/>
            <a:pathLst>
              <a:path w="8229600" h="685800">
                <a:moveTo>
                  <a:pt x="0" y="685800"/>
                </a:moveTo>
                <a:lnTo>
                  <a:pt x="8229600" y="685800"/>
                </a:lnTo>
                <a:lnTo>
                  <a:pt x="8229600" y="0"/>
                </a:lnTo>
                <a:lnTo>
                  <a:pt x="0" y="0"/>
                </a:lnTo>
                <a:lnTo>
                  <a:pt x="0" y="685800"/>
                </a:lnTo>
                <a:close/>
              </a:path>
            </a:pathLst>
          </a:custGeom>
          <a:ln w="25908">
            <a:solidFill>
              <a:srgbClr val="0082D2"/>
            </a:solidFill>
          </a:ln>
        </p:spPr>
        <p:txBody>
          <a:bodyPr wrap="square" lIns="0" tIns="0" rIns="0" bIns="0" rtlCol="0"/>
          <a:lstStyle/>
          <a:p>
            <a:endParaRPr/>
          </a:p>
        </p:txBody>
      </p:sp>
      <p:sp>
        <p:nvSpPr>
          <p:cNvPr id="4" name="object 4"/>
          <p:cNvSpPr/>
          <p:nvPr/>
        </p:nvSpPr>
        <p:spPr>
          <a:xfrm>
            <a:off x="1388363" y="541019"/>
            <a:ext cx="3738372" cy="519684"/>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57962" y="1143761"/>
            <a:ext cx="8229600" cy="5562600"/>
          </a:xfrm>
          <a:custGeom>
            <a:avLst/>
            <a:gdLst/>
            <a:ahLst/>
            <a:cxnLst/>
            <a:rect l="l" t="t" r="r" b="b"/>
            <a:pathLst>
              <a:path w="8229600" h="5562600">
                <a:moveTo>
                  <a:pt x="0" y="5562600"/>
                </a:moveTo>
                <a:lnTo>
                  <a:pt x="8229600" y="5562600"/>
                </a:lnTo>
                <a:lnTo>
                  <a:pt x="8229600" y="0"/>
                </a:lnTo>
                <a:lnTo>
                  <a:pt x="0" y="0"/>
                </a:lnTo>
                <a:lnTo>
                  <a:pt x="0" y="5562600"/>
                </a:lnTo>
                <a:close/>
              </a:path>
            </a:pathLst>
          </a:custGeom>
          <a:solidFill>
            <a:srgbClr val="FFFFFF"/>
          </a:solidFill>
        </p:spPr>
        <p:txBody>
          <a:bodyPr wrap="square" lIns="0" tIns="0" rIns="0" bIns="0" rtlCol="0"/>
          <a:lstStyle/>
          <a:p>
            <a:endParaRPr/>
          </a:p>
        </p:txBody>
      </p:sp>
      <p:sp>
        <p:nvSpPr>
          <p:cNvPr id="6" name="object 6"/>
          <p:cNvSpPr/>
          <p:nvPr/>
        </p:nvSpPr>
        <p:spPr>
          <a:xfrm>
            <a:off x="457962" y="1143761"/>
            <a:ext cx="8229600" cy="5562600"/>
          </a:xfrm>
          <a:custGeom>
            <a:avLst/>
            <a:gdLst/>
            <a:ahLst/>
            <a:cxnLst/>
            <a:rect l="l" t="t" r="r" b="b"/>
            <a:pathLst>
              <a:path w="8229600" h="5562600">
                <a:moveTo>
                  <a:pt x="0" y="5562600"/>
                </a:moveTo>
                <a:lnTo>
                  <a:pt x="8229600" y="5562600"/>
                </a:lnTo>
                <a:lnTo>
                  <a:pt x="8229600" y="0"/>
                </a:lnTo>
                <a:lnTo>
                  <a:pt x="0" y="0"/>
                </a:lnTo>
                <a:lnTo>
                  <a:pt x="0" y="5562600"/>
                </a:lnTo>
                <a:close/>
              </a:path>
            </a:pathLst>
          </a:custGeom>
          <a:ln w="25908">
            <a:solidFill>
              <a:srgbClr val="0082D2"/>
            </a:solidFill>
          </a:ln>
        </p:spPr>
        <p:txBody>
          <a:bodyPr wrap="square" lIns="0" tIns="0" rIns="0" bIns="0" rtlCol="0"/>
          <a:lstStyle/>
          <a:p>
            <a:endParaRPr/>
          </a:p>
        </p:txBody>
      </p:sp>
      <p:sp>
        <p:nvSpPr>
          <p:cNvPr id="7" name="object 7"/>
          <p:cNvSpPr txBox="1">
            <a:spLocks noGrp="1"/>
          </p:cNvSpPr>
          <p:nvPr>
            <p:ph type="title"/>
          </p:nvPr>
        </p:nvSpPr>
        <p:spPr>
          <a:xfrm>
            <a:off x="644144" y="1266190"/>
            <a:ext cx="7965440" cy="958215"/>
          </a:xfrm>
          <a:prstGeom prst="rect">
            <a:avLst/>
          </a:prstGeom>
        </p:spPr>
        <p:txBody>
          <a:bodyPr vert="horz" wrap="square" lIns="0" tIns="67310" rIns="0" bIns="0" rtlCol="0">
            <a:spAutoFit/>
          </a:bodyPr>
          <a:lstStyle/>
          <a:p>
            <a:pPr marL="12700" marR="5080" algn="just">
              <a:lnSpc>
                <a:spcPct val="80000"/>
              </a:lnSpc>
              <a:spcBef>
                <a:spcPts val="530"/>
              </a:spcBef>
            </a:pPr>
            <a:r>
              <a:rPr sz="1800" b="1" spc="-5" dirty="0">
                <a:latin typeface="Times New Roman"/>
                <a:cs typeface="Times New Roman"/>
              </a:rPr>
              <a:t>Maternity Benefit </a:t>
            </a:r>
            <a:r>
              <a:rPr sz="1800" spc="-5" dirty="0">
                <a:latin typeface="Times New Roman"/>
                <a:cs typeface="Times New Roman"/>
              </a:rPr>
              <a:t>consists </a:t>
            </a:r>
            <a:r>
              <a:rPr sz="1800" dirty="0">
                <a:latin typeface="Times New Roman"/>
                <a:cs typeface="Times New Roman"/>
              </a:rPr>
              <a:t>of </a:t>
            </a:r>
            <a:r>
              <a:rPr sz="1800" spc="-5" dirty="0">
                <a:latin typeface="Times New Roman"/>
                <a:cs typeface="Times New Roman"/>
              </a:rPr>
              <a:t>periodical cash </a:t>
            </a:r>
            <a:r>
              <a:rPr sz="1800" dirty="0">
                <a:latin typeface="Times New Roman"/>
                <a:cs typeface="Times New Roman"/>
              </a:rPr>
              <a:t>payments in </a:t>
            </a:r>
            <a:r>
              <a:rPr sz="1800" spc="-5" dirty="0">
                <a:latin typeface="Times New Roman"/>
                <a:cs typeface="Times New Roman"/>
              </a:rPr>
              <a:t>case </a:t>
            </a:r>
            <a:r>
              <a:rPr sz="1800" dirty="0">
                <a:latin typeface="Times New Roman"/>
                <a:cs typeface="Times New Roman"/>
              </a:rPr>
              <a:t>of </a:t>
            </a:r>
            <a:r>
              <a:rPr sz="1800" spc="-5" dirty="0">
                <a:latin typeface="Times New Roman"/>
                <a:cs typeface="Times New Roman"/>
              </a:rPr>
              <a:t>confinement </a:t>
            </a:r>
            <a:r>
              <a:rPr sz="1800" spc="-15" dirty="0">
                <a:latin typeface="Times New Roman"/>
                <a:cs typeface="Times New Roman"/>
              </a:rPr>
              <a:t>or  </a:t>
            </a:r>
            <a:r>
              <a:rPr sz="1800" dirty="0">
                <a:latin typeface="Times New Roman"/>
                <a:cs typeface="Times New Roman"/>
              </a:rPr>
              <a:t>miscarriage or sickness arising out of </a:t>
            </a:r>
            <a:r>
              <a:rPr sz="1800" spc="-5" dirty="0">
                <a:latin typeface="Times New Roman"/>
                <a:cs typeface="Times New Roman"/>
              </a:rPr>
              <a:t>pregnancy, confinement, premature birth </a:t>
            </a:r>
            <a:r>
              <a:rPr sz="1800" dirty="0">
                <a:latin typeface="Times New Roman"/>
                <a:cs typeface="Times New Roman"/>
              </a:rPr>
              <a:t>of  child or </a:t>
            </a:r>
            <a:r>
              <a:rPr sz="1800" spc="-5" dirty="0">
                <a:latin typeface="Times New Roman"/>
                <a:cs typeface="Times New Roman"/>
              </a:rPr>
              <a:t>miscarriage, </a:t>
            </a:r>
            <a:r>
              <a:rPr sz="1800" dirty="0">
                <a:latin typeface="Times New Roman"/>
                <a:cs typeface="Times New Roman"/>
              </a:rPr>
              <a:t>to an </a:t>
            </a:r>
            <a:r>
              <a:rPr sz="1800" spc="-5" dirty="0">
                <a:latin typeface="Times New Roman"/>
                <a:cs typeface="Times New Roman"/>
              </a:rPr>
              <a:t>insured woman as </a:t>
            </a:r>
            <a:r>
              <a:rPr sz="1800" dirty="0">
                <a:latin typeface="Times New Roman"/>
                <a:cs typeface="Times New Roman"/>
              </a:rPr>
              <a:t>certified </a:t>
            </a:r>
            <a:r>
              <a:rPr sz="1800" spc="-10" dirty="0">
                <a:latin typeface="Times New Roman"/>
                <a:cs typeface="Times New Roman"/>
              </a:rPr>
              <a:t>by </a:t>
            </a:r>
            <a:r>
              <a:rPr sz="1800" dirty="0">
                <a:latin typeface="Times New Roman"/>
                <a:cs typeface="Times New Roman"/>
              </a:rPr>
              <a:t>a </a:t>
            </a:r>
            <a:r>
              <a:rPr sz="1800" spc="-10" dirty="0">
                <a:latin typeface="Times New Roman"/>
                <a:cs typeface="Times New Roman"/>
              </a:rPr>
              <a:t>duly </a:t>
            </a:r>
            <a:r>
              <a:rPr sz="1800" spc="-5" dirty="0">
                <a:latin typeface="Times New Roman"/>
                <a:cs typeface="Times New Roman"/>
              </a:rPr>
              <a:t>appointed medical  </a:t>
            </a:r>
            <a:r>
              <a:rPr sz="1800" dirty="0">
                <a:latin typeface="Times New Roman"/>
                <a:cs typeface="Times New Roman"/>
              </a:rPr>
              <a:t>officer </a:t>
            </a:r>
            <a:r>
              <a:rPr sz="1800" spc="-5" dirty="0">
                <a:latin typeface="Times New Roman"/>
                <a:cs typeface="Times New Roman"/>
              </a:rPr>
              <a:t>or mid </a:t>
            </a:r>
            <a:r>
              <a:rPr sz="1800" dirty="0">
                <a:latin typeface="Times New Roman"/>
                <a:cs typeface="Times New Roman"/>
              </a:rPr>
              <a:t>wife.</a:t>
            </a:r>
            <a:endParaRPr sz="1800">
              <a:latin typeface="Times New Roman"/>
              <a:cs typeface="Times New Roman"/>
            </a:endParaRPr>
          </a:p>
        </p:txBody>
      </p:sp>
      <p:sp>
        <p:nvSpPr>
          <p:cNvPr id="8" name="object 8"/>
          <p:cNvSpPr txBox="1"/>
          <p:nvPr/>
        </p:nvSpPr>
        <p:spPr>
          <a:xfrm>
            <a:off x="644144" y="2473578"/>
            <a:ext cx="7965440" cy="3872865"/>
          </a:xfrm>
          <a:prstGeom prst="rect">
            <a:avLst/>
          </a:prstGeom>
        </p:spPr>
        <p:txBody>
          <a:bodyPr vert="horz" wrap="square" lIns="0" tIns="67310" rIns="0" bIns="0" rtlCol="0">
            <a:spAutoFit/>
          </a:bodyPr>
          <a:lstStyle/>
          <a:p>
            <a:pPr marL="12700" marR="5715" algn="just">
              <a:lnSpc>
                <a:spcPct val="80000"/>
              </a:lnSpc>
              <a:spcBef>
                <a:spcPts val="530"/>
              </a:spcBef>
            </a:pPr>
            <a:r>
              <a:rPr sz="1800" b="1" spc="-5" dirty="0">
                <a:solidFill>
                  <a:srgbClr val="003300"/>
                </a:solidFill>
                <a:latin typeface="Times New Roman"/>
                <a:cs typeface="Times New Roman"/>
              </a:rPr>
              <a:t>Eligibility </a:t>
            </a:r>
            <a:r>
              <a:rPr sz="1800" b="1" dirty="0">
                <a:solidFill>
                  <a:srgbClr val="003300"/>
                </a:solidFill>
                <a:latin typeface="Times New Roman"/>
                <a:cs typeface="Times New Roman"/>
              </a:rPr>
              <a:t>for </a:t>
            </a:r>
            <a:r>
              <a:rPr sz="1800" b="1" spc="-5" dirty="0">
                <a:solidFill>
                  <a:srgbClr val="003300"/>
                </a:solidFill>
                <a:latin typeface="Times New Roman"/>
                <a:cs typeface="Times New Roman"/>
              </a:rPr>
              <a:t>MB:- </a:t>
            </a:r>
            <a:r>
              <a:rPr sz="1800" dirty="0">
                <a:solidFill>
                  <a:srgbClr val="003300"/>
                </a:solidFill>
                <a:latin typeface="Times New Roman"/>
                <a:cs typeface="Times New Roman"/>
              </a:rPr>
              <a:t>The </a:t>
            </a:r>
            <a:r>
              <a:rPr sz="1800" spc="-5" dirty="0">
                <a:solidFill>
                  <a:srgbClr val="003300"/>
                </a:solidFill>
                <a:latin typeface="Times New Roman"/>
                <a:cs typeface="Times New Roman"/>
              </a:rPr>
              <a:t>contribution condition is the same as </a:t>
            </a:r>
            <a:r>
              <a:rPr sz="1800" dirty="0">
                <a:solidFill>
                  <a:srgbClr val="003300"/>
                </a:solidFill>
                <a:latin typeface="Times New Roman"/>
                <a:cs typeface="Times New Roman"/>
              </a:rPr>
              <a:t>for </a:t>
            </a:r>
            <a:r>
              <a:rPr sz="1800" spc="-5" dirty="0">
                <a:solidFill>
                  <a:srgbClr val="003300"/>
                </a:solidFill>
                <a:latin typeface="Times New Roman"/>
                <a:cs typeface="Times New Roman"/>
              </a:rPr>
              <a:t>Sickness Benefit.  </a:t>
            </a:r>
            <a:r>
              <a:rPr sz="1800" dirty="0">
                <a:solidFill>
                  <a:srgbClr val="003300"/>
                </a:solidFill>
                <a:latin typeface="Times New Roman"/>
                <a:cs typeface="Times New Roman"/>
              </a:rPr>
              <a:t>The </a:t>
            </a:r>
            <a:r>
              <a:rPr sz="1800" spc="-5" dirty="0">
                <a:solidFill>
                  <a:srgbClr val="003300"/>
                </a:solidFill>
                <a:latin typeface="Times New Roman"/>
                <a:cs typeface="Times New Roman"/>
              </a:rPr>
              <a:t>daily benefit </a:t>
            </a:r>
            <a:r>
              <a:rPr sz="1800" dirty="0">
                <a:solidFill>
                  <a:srgbClr val="003300"/>
                </a:solidFill>
                <a:latin typeface="Times New Roman"/>
                <a:cs typeface="Times New Roman"/>
              </a:rPr>
              <a:t>rate </a:t>
            </a:r>
            <a:r>
              <a:rPr sz="1800" spc="-5" dirty="0">
                <a:solidFill>
                  <a:srgbClr val="003300"/>
                </a:solidFill>
                <a:latin typeface="Times New Roman"/>
                <a:cs typeface="Times New Roman"/>
              </a:rPr>
              <a:t>is double </a:t>
            </a:r>
            <a:r>
              <a:rPr sz="1800" dirty="0">
                <a:solidFill>
                  <a:srgbClr val="003300"/>
                </a:solidFill>
                <a:latin typeface="Times New Roman"/>
                <a:cs typeface="Times New Roman"/>
              </a:rPr>
              <a:t>the Sickness Benefit rate </a:t>
            </a:r>
            <a:r>
              <a:rPr sz="1800" spc="-5" dirty="0">
                <a:solidFill>
                  <a:srgbClr val="003300"/>
                </a:solidFill>
                <a:latin typeface="Times New Roman"/>
                <a:cs typeface="Times New Roman"/>
              </a:rPr>
              <a:t>and is </a:t>
            </a:r>
            <a:r>
              <a:rPr sz="1800" dirty="0">
                <a:solidFill>
                  <a:srgbClr val="003300"/>
                </a:solidFill>
                <a:latin typeface="Times New Roman"/>
                <a:cs typeface="Times New Roman"/>
              </a:rPr>
              <a:t>thus </a:t>
            </a:r>
            <a:r>
              <a:rPr sz="1800" spc="-5" dirty="0">
                <a:solidFill>
                  <a:srgbClr val="003300"/>
                </a:solidFill>
                <a:latin typeface="Times New Roman"/>
                <a:cs typeface="Times New Roman"/>
              </a:rPr>
              <a:t>roughly  </a:t>
            </a:r>
            <a:r>
              <a:rPr sz="1800" dirty="0">
                <a:solidFill>
                  <a:srgbClr val="003300"/>
                </a:solidFill>
                <a:latin typeface="Times New Roman"/>
                <a:cs typeface="Times New Roman"/>
              </a:rPr>
              <a:t>equivalent to the full wages. Benefit </a:t>
            </a:r>
            <a:r>
              <a:rPr sz="1800" spc="-5" dirty="0">
                <a:solidFill>
                  <a:srgbClr val="003300"/>
                </a:solidFill>
                <a:latin typeface="Times New Roman"/>
                <a:cs typeface="Times New Roman"/>
              </a:rPr>
              <a:t>is </a:t>
            </a:r>
            <a:r>
              <a:rPr sz="1800" dirty="0">
                <a:solidFill>
                  <a:srgbClr val="003300"/>
                </a:solidFill>
                <a:latin typeface="Times New Roman"/>
                <a:cs typeface="Times New Roman"/>
              </a:rPr>
              <a:t>paid for </a:t>
            </a:r>
            <a:r>
              <a:rPr sz="1800" spc="5" dirty="0">
                <a:solidFill>
                  <a:srgbClr val="003300"/>
                </a:solidFill>
                <a:latin typeface="Times New Roman"/>
                <a:cs typeface="Times New Roman"/>
              </a:rPr>
              <a:t>Sundays</a:t>
            </a:r>
            <a:r>
              <a:rPr sz="1800" spc="-90" dirty="0">
                <a:solidFill>
                  <a:srgbClr val="003300"/>
                </a:solidFill>
                <a:latin typeface="Times New Roman"/>
                <a:cs typeface="Times New Roman"/>
              </a:rPr>
              <a:t> </a:t>
            </a:r>
            <a:r>
              <a:rPr sz="1800" spc="-5" dirty="0">
                <a:solidFill>
                  <a:srgbClr val="003300"/>
                </a:solidFill>
                <a:latin typeface="Times New Roman"/>
                <a:cs typeface="Times New Roman"/>
              </a:rPr>
              <a:t>also.</a:t>
            </a:r>
            <a:endParaRPr sz="1800">
              <a:latin typeface="Times New Roman"/>
              <a:cs typeface="Times New Roman"/>
            </a:endParaRPr>
          </a:p>
          <a:p>
            <a:pPr>
              <a:lnSpc>
                <a:spcPct val="100000"/>
              </a:lnSpc>
              <a:spcBef>
                <a:spcPts val="20"/>
              </a:spcBef>
            </a:pPr>
            <a:endParaRPr sz="1650">
              <a:latin typeface="Times New Roman"/>
              <a:cs typeface="Times New Roman"/>
            </a:endParaRPr>
          </a:p>
          <a:p>
            <a:pPr marL="12700">
              <a:lnSpc>
                <a:spcPct val="100000"/>
              </a:lnSpc>
              <a:spcBef>
                <a:spcPts val="5"/>
              </a:spcBef>
            </a:pPr>
            <a:r>
              <a:rPr sz="1800" b="1" spc="-5" dirty="0">
                <a:solidFill>
                  <a:srgbClr val="003300"/>
                </a:solidFill>
                <a:latin typeface="Times New Roman"/>
                <a:cs typeface="Times New Roman"/>
              </a:rPr>
              <a:t>The </a:t>
            </a:r>
            <a:r>
              <a:rPr sz="1800" b="1" dirty="0">
                <a:solidFill>
                  <a:srgbClr val="003300"/>
                </a:solidFill>
                <a:latin typeface="Times New Roman"/>
                <a:cs typeface="Times New Roman"/>
              </a:rPr>
              <a:t>Benefit is paid as</a:t>
            </a:r>
            <a:r>
              <a:rPr sz="1800" b="1" spc="-20" dirty="0">
                <a:solidFill>
                  <a:srgbClr val="003300"/>
                </a:solidFill>
                <a:latin typeface="Times New Roman"/>
                <a:cs typeface="Times New Roman"/>
              </a:rPr>
              <a:t> </a:t>
            </a:r>
            <a:r>
              <a:rPr sz="1800" b="1" dirty="0">
                <a:solidFill>
                  <a:srgbClr val="003300"/>
                </a:solidFill>
                <a:latin typeface="Times New Roman"/>
                <a:cs typeface="Times New Roman"/>
              </a:rPr>
              <a:t>follows:-</a:t>
            </a:r>
            <a:endParaRPr sz="1800">
              <a:latin typeface="Times New Roman"/>
              <a:cs typeface="Times New Roman"/>
            </a:endParaRPr>
          </a:p>
          <a:p>
            <a:pPr marL="419734" marR="1320165" indent="-407670">
              <a:lnSpc>
                <a:spcPct val="100000"/>
              </a:lnSpc>
              <a:spcBef>
                <a:spcPts val="1545"/>
              </a:spcBef>
              <a:buSzPct val="87500"/>
              <a:buAutoNum type="alphaLcParenBoth"/>
              <a:tabLst>
                <a:tab pos="421640" algn="l"/>
                <a:tab pos="422275" algn="l"/>
              </a:tabLst>
            </a:pPr>
            <a:r>
              <a:rPr sz="1600" spc="-5" dirty="0">
                <a:solidFill>
                  <a:srgbClr val="003300"/>
                </a:solidFill>
                <a:latin typeface="Times New Roman"/>
                <a:cs typeface="Times New Roman"/>
              </a:rPr>
              <a:t>For Child Delivery:- For a total period of </a:t>
            </a:r>
            <a:r>
              <a:rPr sz="1600" b="1" dirty="0">
                <a:solidFill>
                  <a:srgbClr val="003300"/>
                </a:solidFill>
                <a:latin typeface="Times New Roman"/>
                <a:cs typeface="Times New Roman"/>
              </a:rPr>
              <a:t>12 </a:t>
            </a:r>
            <a:r>
              <a:rPr sz="1600" spc="-5" dirty="0">
                <a:solidFill>
                  <a:srgbClr val="003300"/>
                </a:solidFill>
                <a:latin typeface="Times New Roman"/>
                <a:cs typeface="Times New Roman"/>
              </a:rPr>
              <a:t>weeks beginning not </a:t>
            </a:r>
            <a:r>
              <a:rPr sz="1600" spc="-15" dirty="0">
                <a:solidFill>
                  <a:srgbClr val="003300"/>
                </a:solidFill>
                <a:latin typeface="Times New Roman"/>
                <a:cs typeface="Times New Roman"/>
              </a:rPr>
              <a:t>more </a:t>
            </a:r>
            <a:r>
              <a:rPr sz="1600" spc="-5" dirty="0">
                <a:solidFill>
                  <a:srgbClr val="003300"/>
                </a:solidFill>
                <a:latin typeface="Times New Roman"/>
                <a:cs typeface="Times New Roman"/>
              </a:rPr>
              <a:t>than  6 weeks </a:t>
            </a:r>
            <a:r>
              <a:rPr sz="1600" dirty="0">
                <a:solidFill>
                  <a:srgbClr val="003300"/>
                </a:solidFill>
                <a:latin typeface="Times New Roman"/>
                <a:cs typeface="Times New Roman"/>
              </a:rPr>
              <a:t>before </a:t>
            </a:r>
            <a:r>
              <a:rPr sz="1600" spc="-5" dirty="0">
                <a:solidFill>
                  <a:srgbClr val="003300"/>
                </a:solidFill>
                <a:latin typeface="Times New Roman"/>
                <a:cs typeface="Times New Roman"/>
              </a:rPr>
              <a:t>the expected date of child</a:t>
            </a:r>
            <a:r>
              <a:rPr sz="1600" spc="75" dirty="0">
                <a:solidFill>
                  <a:srgbClr val="003300"/>
                </a:solidFill>
                <a:latin typeface="Times New Roman"/>
                <a:cs typeface="Times New Roman"/>
              </a:rPr>
              <a:t> </a:t>
            </a:r>
            <a:r>
              <a:rPr sz="1600" spc="-5" dirty="0">
                <a:solidFill>
                  <a:srgbClr val="003300"/>
                </a:solidFill>
                <a:latin typeface="Times New Roman"/>
                <a:cs typeface="Times New Roman"/>
              </a:rPr>
              <a:t>birth.</a:t>
            </a:r>
            <a:endParaRPr sz="1600">
              <a:latin typeface="Times New Roman"/>
              <a:cs typeface="Times New Roman"/>
            </a:endParaRPr>
          </a:p>
          <a:p>
            <a:pPr marL="402590" indent="-390525">
              <a:lnSpc>
                <a:spcPct val="100000"/>
              </a:lnSpc>
              <a:buAutoNum type="alphaLcParenBoth"/>
              <a:tabLst>
                <a:tab pos="402590" algn="l"/>
                <a:tab pos="403225" algn="l"/>
              </a:tabLst>
            </a:pPr>
            <a:r>
              <a:rPr sz="1600" spc="-5" dirty="0">
                <a:solidFill>
                  <a:srgbClr val="003300"/>
                </a:solidFill>
                <a:latin typeface="Times New Roman"/>
                <a:cs typeface="Times New Roman"/>
              </a:rPr>
              <a:t>For Miscarriage:- For a </a:t>
            </a:r>
            <a:r>
              <a:rPr sz="1600" dirty="0">
                <a:solidFill>
                  <a:srgbClr val="003300"/>
                </a:solidFill>
                <a:latin typeface="Times New Roman"/>
                <a:cs typeface="Times New Roman"/>
              </a:rPr>
              <a:t>period of </a:t>
            </a:r>
            <a:r>
              <a:rPr sz="1600" spc="-5" dirty="0">
                <a:solidFill>
                  <a:srgbClr val="003300"/>
                </a:solidFill>
                <a:latin typeface="Times New Roman"/>
                <a:cs typeface="Times New Roman"/>
              </a:rPr>
              <a:t>6 weeks following the date </a:t>
            </a:r>
            <a:r>
              <a:rPr sz="1600" dirty="0">
                <a:solidFill>
                  <a:srgbClr val="003300"/>
                </a:solidFill>
                <a:latin typeface="Times New Roman"/>
                <a:cs typeface="Times New Roman"/>
              </a:rPr>
              <a:t>of</a:t>
            </a:r>
            <a:r>
              <a:rPr sz="1600" spc="165" dirty="0">
                <a:solidFill>
                  <a:srgbClr val="003300"/>
                </a:solidFill>
                <a:latin typeface="Times New Roman"/>
                <a:cs typeface="Times New Roman"/>
              </a:rPr>
              <a:t> </a:t>
            </a:r>
            <a:r>
              <a:rPr sz="1600" spc="-5" dirty="0">
                <a:solidFill>
                  <a:srgbClr val="003300"/>
                </a:solidFill>
                <a:latin typeface="Times New Roman"/>
                <a:cs typeface="Times New Roman"/>
              </a:rPr>
              <a:t>miscarriage.</a:t>
            </a:r>
            <a:endParaRPr sz="1600">
              <a:latin typeface="Times New Roman"/>
              <a:cs typeface="Times New Roman"/>
            </a:endParaRPr>
          </a:p>
          <a:p>
            <a:pPr marL="391795" marR="1997710" indent="-391795">
              <a:lnSpc>
                <a:spcPct val="100000"/>
              </a:lnSpc>
              <a:buAutoNum type="alphaLcParenBoth"/>
              <a:tabLst>
                <a:tab pos="391795" algn="l"/>
                <a:tab pos="393065" algn="l"/>
              </a:tabLst>
            </a:pPr>
            <a:r>
              <a:rPr sz="1600" spc="-5" dirty="0">
                <a:solidFill>
                  <a:srgbClr val="003300"/>
                </a:solidFill>
                <a:latin typeface="Times New Roman"/>
                <a:cs typeface="Times New Roman"/>
              </a:rPr>
              <a:t>For Sickness arising </a:t>
            </a:r>
            <a:r>
              <a:rPr sz="1600" dirty="0">
                <a:solidFill>
                  <a:srgbClr val="003300"/>
                </a:solidFill>
                <a:latin typeface="Times New Roman"/>
                <a:cs typeface="Times New Roman"/>
              </a:rPr>
              <a:t>out of </a:t>
            </a:r>
            <a:r>
              <a:rPr sz="1600" spc="-5" dirty="0">
                <a:solidFill>
                  <a:srgbClr val="003300"/>
                </a:solidFill>
                <a:latin typeface="Times New Roman"/>
                <a:cs typeface="Times New Roman"/>
              </a:rPr>
              <a:t>pregnancy, confinement, </a:t>
            </a:r>
            <a:r>
              <a:rPr sz="1600" spc="-10" dirty="0">
                <a:solidFill>
                  <a:srgbClr val="003300"/>
                </a:solidFill>
                <a:latin typeface="Times New Roman"/>
                <a:cs typeface="Times New Roman"/>
              </a:rPr>
              <a:t>premature </a:t>
            </a:r>
            <a:r>
              <a:rPr sz="1600" spc="-5" dirty="0">
                <a:solidFill>
                  <a:srgbClr val="003300"/>
                </a:solidFill>
                <a:latin typeface="Times New Roman"/>
                <a:cs typeface="Times New Roman"/>
              </a:rPr>
              <a:t>birth  </a:t>
            </a:r>
            <a:r>
              <a:rPr sz="1600" dirty="0">
                <a:solidFill>
                  <a:srgbClr val="003300"/>
                </a:solidFill>
                <a:latin typeface="Times New Roman"/>
                <a:cs typeface="Times New Roman"/>
              </a:rPr>
              <a:t>of </a:t>
            </a:r>
            <a:r>
              <a:rPr sz="1600" spc="-5" dirty="0">
                <a:solidFill>
                  <a:srgbClr val="003300"/>
                </a:solidFill>
                <a:latin typeface="Times New Roman"/>
                <a:cs typeface="Times New Roman"/>
              </a:rPr>
              <a:t>child </a:t>
            </a:r>
            <a:r>
              <a:rPr sz="1600" dirty="0">
                <a:solidFill>
                  <a:srgbClr val="003300"/>
                </a:solidFill>
                <a:latin typeface="Times New Roman"/>
                <a:cs typeface="Times New Roman"/>
              </a:rPr>
              <a:t>or </a:t>
            </a:r>
            <a:r>
              <a:rPr sz="1600" spc="-5" dirty="0">
                <a:solidFill>
                  <a:srgbClr val="003300"/>
                </a:solidFill>
                <a:latin typeface="Times New Roman"/>
                <a:cs typeface="Times New Roman"/>
              </a:rPr>
              <a:t>miscarriage:- For an additional period </a:t>
            </a:r>
            <a:r>
              <a:rPr sz="1600" dirty="0">
                <a:solidFill>
                  <a:srgbClr val="003300"/>
                </a:solidFill>
                <a:latin typeface="Times New Roman"/>
                <a:cs typeface="Times New Roman"/>
              </a:rPr>
              <a:t>of </a:t>
            </a:r>
            <a:r>
              <a:rPr sz="1600" spc="-5" dirty="0">
                <a:solidFill>
                  <a:srgbClr val="003300"/>
                </a:solidFill>
                <a:latin typeface="Times New Roman"/>
                <a:cs typeface="Times New Roman"/>
              </a:rPr>
              <a:t>upto </a:t>
            </a:r>
            <a:r>
              <a:rPr sz="1600" b="1" dirty="0">
                <a:solidFill>
                  <a:srgbClr val="003300"/>
                </a:solidFill>
                <a:latin typeface="Times New Roman"/>
                <a:cs typeface="Times New Roman"/>
              </a:rPr>
              <a:t>04</a:t>
            </a:r>
            <a:r>
              <a:rPr sz="1600" b="1" spc="195" dirty="0">
                <a:solidFill>
                  <a:srgbClr val="003300"/>
                </a:solidFill>
                <a:latin typeface="Times New Roman"/>
                <a:cs typeface="Times New Roman"/>
              </a:rPr>
              <a:t> </a:t>
            </a:r>
            <a:r>
              <a:rPr sz="1600" spc="-5" dirty="0">
                <a:solidFill>
                  <a:srgbClr val="003300"/>
                </a:solidFill>
                <a:latin typeface="Times New Roman"/>
                <a:cs typeface="Times New Roman"/>
              </a:rPr>
              <a:t>weeks.</a:t>
            </a:r>
            <a:endParaRPr sz="1600">
              <a:latin typeface="Times New Roman"/>
              <a:cs typeface="Times New Roman"/>
            </a:endParaRPr>
          </a:p>
          <a:p>
            <a:pPr marL="12700">
              <a:lnSpc>
                <a:spcPct val="100000"/>
              </a:lnSpc>
              <a:spcBef>
                <a:spcPts val="715"/>
              </a:spcBef>
            </a:pPr>
            <a:r>
              <a:rPr sz="1800" dirty="0">
                <a:solidFill>
                  <a:srgbClr val="003300"/>
                </a:solidFill>
                <a:latin typeface="Times New Roman"/>
                <a:cs typeface="Times New Roman"/>
              </a:rPr>
              <a:t>Claim form under </a:t>
            </a:r>
            <a:r>
              <a:rPr sz="1800" spc="-5" dirty="0">
                <a:solidFill>
                  <a:srgbClr val="003300"/>
                </a:solidFill>
                <a:latin typeface="Times New Roman"/>
                <a:cs typeface="Times New Roman"/>
              </a:rPr>
              <a:t>ESI </a:t>
            </a:r>
            <a:r>
              <a:rPr sz="1800" dirty="0">
                <a:solidFill>
                  <a:srgbClr val="003300"/>
                </a:solidFill>
                <a:latin typeface="Times New Roman"/>
                <a:cs typeface="Times New Roman"/>
              </a:rPr>
              <a:t>Act:- </a:t>
            </a:r>
            <a:r>
              <a:rPr sz="1800" b="1" dirty="0">
                <a:solidFill>
                  <a:srgbClr val="003300"/>
                </a:solidFill>
                <a:latin typeface="Times New Roman"/>
                <a:cs typeface="Times New Roman"/>
              </a:rPr>
              <a:t>Form – 09 &amp; 19 (Notice of</a:t>
            </a:r>
            <a:r>
              <a:rPr sz="1800" b="1" spc="-65" dirty="0">
                <a:solidFill>
                  <a:srgbClr val="003300"/>
                </a:solidFill>
                <a:latin typeface="Times New Roman"/>
                <a:cs typeface="Times New Roman"/>
              </a:rPr>
              <a:t> </a:t>
            </a:r>
            <a:r>
              <a:rPr sz="1800" b="1" dirty="0">
                <a:solidFill>
                  <a:srgbClr val="003300"/>
                </a:solidFill>
                <a:latin typeface="Times New Roman"/>
                <a:cs typeface="Times New Roman"/>
              </a:rPr>
              <a:t>Work)</a:t>
            </a:r>
            <a:endParaRPr sz="1800">
              <a:latin typeface="Times New Roman"/>
              <a:cs typeface="Times New Roman"/>
            </a:endParaRPr>
          </a:p>
          <a:p>
            <a:pPr marL="12700" marR="5080" algn="just">
              <a:lnSpc>
                <a:spcPct val="80000"/>
              </a:lnSpc>
              <a:spcBef>
                <a:spcPts val="1390"/>
              </a:spcBef>
            </a:pPr>
            <a:r>
              <a:rPr sz="1800" b="1" dirty="0">
                <a:solidFill>
                  <a:srgbClr val="003300"/>
                </a:solidFill>
                <a:latin typeface="Times New Roman"/>
                <a:cs typeface="Times New Roman"/>
              </a:rPr>
              <a:t>Medical </a:t>
            </a:r>
            <a:r>
              <a:rPr sz="1800" b="1" spc="-5" dirty="0">
                <a:solidFill>
                  <a:srgbClr val="003300"/>
                </a:solidFill>
                <a:latin typeface="Times New Roman"/>
                <a:cs typeface="Times New Roman"/>
              </a:rPr>
              <a:t>Bonus:- </a:t>
            </a:r>
            <a:r>
              <a:rPr sz="1800" dirty="0">
                <a:solidFill>
                  <a:srgbClr val="003300"/>
                </a:solidFill>
                <a:latin typeface="Times New Roman"/>
                <a:cs typeface="Times New Roman"/>
              </a:rPr>
              <a:t>Medical </a:t>
            </a:r>
            <a:r>
              <a:rPr sz="1800" spc="-5" dirty="0">
                <a:solidFill>
                  <a:srgbClr val="003300"/>
                </a:solidFill>
                <a:latin typeface="Times New Roman"/>
                <a:cs typeface="Times New Roman"/>
              </a:rPr>
              <a:t>Bonus is </a:t>
            </a:r>
            <a:r>
              <a:rPr sz="1800" dirty="0">
                <a:solidFill>
                  <a:srgbClr val="003300"/>
                </a:solidFill>
                <a:latin typeface="Times New Roman"/>
                <a:cs typeface="Times New Roman"/>
              </a:rPr>
              <a:t>lump sum payment </a:t>
            </a:r>
            <a:r>
              <a:rPr sz="1800" spc="-5" dirty="0">
                <a:solidFill>
                  <a:srgbClr val="003300"/>
                </a:solidFill>
                <a:latin typeface="Times New Roman"/>
                <a:cs typeface="Times New Roman"/>
              </a:rPr>
              <a:t>made </a:t>
            </a:r>
            <a:r>
              <a:rPr sz="1800" dirty="0">
                <a:solidFill>
                  <a:srgbClr val="003300"/>
                </a:solidFill>
                <a:latin typeface="Times New Roman"/>
                <a:cs typeface="Times New Roman"/>
              </a:rPr>
              <a:t>to </a:t>
            </a:r>
            <a:r>
              <a:rPr sz="1800" spc="-5" dirty="0">
                <a:solidFill>
                  <a:srgbClr val="003300"/>
                </a:solidFill>
                <a:latin typeface="Times New Roman"/>
                <a:cs typeface="Times New Roman"/>
              </a:rPr>
              <a:t>an </a:t>
            </a:r>
            <a:r>
              <a:rPr sz="1800" dirty="0">
                <a:solidFill>
                  <a:srgbClr val="003300"/>
                </a:solidFill>
                <a:latin typeface="Times New Roman"/>
                <a:cs typeface="Times New Roman"/>
              </a:rPr>
              <a:t>insured </a:t>
            </a:r>
            <a:r>
              <a:rPr sz="1800" spc="-5" dirty="0">
                <a:solidFill>
                  <a:srgbClr val="003300"/>
                </a:solidFill>
                <a:latin typeface="Times New Roman"/>
                <a:cs typeface="Times New Roman"/>
              </a:rPr>
              <a:t>woman </a:t>
            </a:r>
            <a:r>
              <a:rPr sz="1800" dirty="0">
                <a:solidFill>
                  <a:srgbClr val="003300"/>
                </a:solidFill>
                <a:latin typeface="Times New Roman"/>
                <a:cs typeface="Times New Roman"/>
              </a:rPr>
              <a:t>or  the </a:t>
            </a:r>
            <a:r>
              <a:rPr sz="1800" spc="-5" dirty="0">
                <a:solidFill>
                  <a:srgbClr val="003300"/>
                </a:solidFill>
                <a:latin typeface="Times New Roman"/>
                <a:cs typeface="Times New Roman"/>
              </a:rPr>
              <a:t>wife </a:t>
            </a:r>
            <a:r>
              <a:rPr sz="1800" dirty="0">
                <a:solidFill>
                  <a:srgbClr val="003300"/>
                </a:solidFill>
                <a:latin typeface="Times New Roman"/>
                <a:cs typeface="Times New Roman"/>
              </a:rPr>
              <a:t>of an </a:t>
            </a:r>
            <a:r>
              <a:rPr sz="1800" spc="-5" dirty="0">
                <a:solidFill>
                  <a:srgbClr val="003300"/>
                </a:solidFill>
                <a:latin typeface="Times New Roman"/>
                <a:cs typeface="Times New Roman"/>
              </a:rPr>
              <a:t>insured person </a:t>
            </a:r>
            <a:r>
              <a:rPr sz="1800" dirty="0">
                <a:solidFill>
                  <a:srgbClr val="003300"/>
                </a:solidFill>
                <a:latin typeface="Times New Roman"/>
                <a:cs typeface="Times New Roman"/>
              </a:rPr>
              <a:t>in case </a:t>
            </a:r>
            <a:r>
              <a:rPr sz="1800" spc="-5" dirty="0">
                <a:solidFill>
                  <a:srgbClr val="003300"/>
                </a:solidFill>
                <a:latin typeface="Times New Roman"/>
                <a:cs typeface="Times New Roman"/>
              </a:rPr>
              <a:t>she </a:t>
            </a:r>
            <a:r>
              <a:rPr sz="1800" dirty="0">
                <a:solidFill>
                  <a:srgbClr val="003300"/>
                </a:solidFill>
                <a:latin typeface="Times New Roman"/>
                <a:cs typeface="Times New Roman"/>
              </a:rPr>
              <a:t>does </a:t>
            </a:r>
            <a:r>
              <a:rPr sz="1800" spc="-5" dirty="0">
                <a:solidFill>
                  <a:srgbClr val="003300"/>
                </a:solidFill>
                <a:latin typeface="Times New Roman"/>
                <a:cs typeface="Times New Roman"/>
              </a:rPr>
              <a:t>not avail medical facility </a:t>
            </a:r>
            <a:r>
              <a:rPr sz="1800" dirty="0">
                <a:solidFill>
                  <a:srgbClr val="003300"/>
                </a:solidFill>
                <a:latin typeface="Times New Roman"/>
                <a:cs typeface="Times New Roman"/>
              </a:rPr>
              <a:t>from an </a:t>
            </a:r>
            <a:r>
              <a:rPr sz="1800" spc="-10" dirty="0">
                <a:solidFill>
                  <a:srgbClr val="003300"/>
                </a:solidFill>
                <a:latin typeface="Times New Roman"/>
                <a:cs typeface="Times New Roman"/>
              </a:rPr>
              <a:t>ESI  </a:t>
            </a:r>
            <a:r>
              <a:rPr sz="1800" dirty="0">
                <a:solidFill>
                  <a:srgbClr val="003300"/>
                </a:solidFill>
                <a:latin typeface="Times New Roman"/>
                <a:cs typeface="Times New Roman"/>
              </a:rPr>
              <a:t>hospital at the </a:t>
            </a:r>
            <a:r>
              <a:rPr sz="1800" spc="-5" dirty="0">
                <a:solidFill>
                  <a:srgbClr val="003300"/>
                </a:solidFill>
                <a:latin typeface="Times New Roman"/>
                <a:cs typeface="Times New Roman"/>
              </a:rPr>
              <a:t>time </a:t>
            </a:r>
            <a:r>
              <a:rPr sz="1800" dirty="0">
                <a:solidFill>
                  <a:srgbClr val="003300"/>
                </a:solidFill>
                <a:latin typeface="Times New Roman"/>
                <a:cs typeface="Times New Roman"/>
              </a:rPr>
              <a:t>of delivery. The amount of Bonus </a:t>
            </a:r>
            <a:r>
              <a:rPr sz="1800" spc="-5" dirty="0">
                <a:solidFill>
                  <a:srgbClr val="003300"/>
                </a:solidFill>
                <a:latin typeface="Times New Roman"/>
                <a:cs typeface="Times New Roman"/>
              </a:rPr>
              <a:t>is Rs.</a:t>
            </a:r>
            <a:r>
              <a:rPr sz="1800" spc="-65" dirty="0">
                <a:solidFill>
                  <a:srgbClr val="003300"/>
                </a:solidFill>
                <a:latin typeface="Times New Roman"/>
                <a:cs typeface="Times New Roman"/>
              </a:rPr>
              <a:t> </a:t>
            </a:r>
            <a:r>
              <a:rPr sz="1800" b="1" dirty="0">
                <a:solidFill>
                  <a:srgbClr val="003300"/>
                </a:solidFill>
                <a:latin typeface="Times New Roman"/>
                <a:cs typeface="Times New Roman"/>
              </a:rPr>
              <a:t>2500/-.</a:t>
            </a:r>
            <a:endParaRPr sz="1800">
              <a:latin typeface="Times New Roman"/>
              <a:cs typeface="Times New Roman"/>
            </a:endParaRPr>
          </a:p>
        </p:txBody>
      </p:sp>
      <p:sp>
        <p:nvSpPr>
          <p:cNvPr id="9" name="object 9"/>
          <p:cNvSpPr/>
          <p:nvPr/>
        </p:nvSpPr>
        <p:spPr>
          <a:xfrm>
            <a:off x="6614159" y="1056132"/>
            <a:ext cx="2087879" cy="716279"/>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6629400" y="381000"/>
            <a:ext cx="2057400" cy="685800"/>
          </a:xfrm>
          <a:custGeom>
            <a:avLst/>
            <a:gdLst/>
            <a:ahLst/>
            <a:cxnLst/>
            <a:rect l="l" t="t" r="r" b="b"/>
            <a:pathLst>
              <a:path w="2057400" h="685800">
                <a:moveTo>
                  <a:pt x="1998472" y="0"/>
                </a:moveTo>
                <a:lnTo>
                  <a:pt x="58927" y="0"/>
                </a:lnTo>
                <a:lnTo>
                  <a:pt x="36004" y="4635"/>
                </a:lnTo>
                <a:lnTo>
                  <a:pt x="17272" y="17272"/>
                </a:lnTo>
                <a:lnTo>
                  <a:pt x="4635" y="36004"/>
                </a:lnTo>
                <a:lnTo>
                  <a:pt x="0" y="58927"/>
                </a:lnTo>
                <a:lnTo>
                  <a:pt x="0" y="626872"/>
                </a:lnTo>
                <a:lnTo>
                  <a:pt x="4635" y="649795"/>
                </a:lnTo>
                <a:lnTo>
                  <a:pt x="17272" y="668528"/>
                </a:lnTo>
                <a:lnTo>
                  <a:pt x="36004" y="681164"/>
                </a:lnTo>
                <a:lnTo>
                  <a:pt x="58927" y="685800"/>
                </a:lnTo>
                <a:lnTo>
                  <a:pt x="1998472" y="685800"/>
                </a:lnTo>
                <a:lnTo>
                  <a:pt x="2021395" y="681164"/>
                </a:lnTo>
                <a:lnTo>
                  <a:pt x="2040127" y="668528"/>
                </a:lnTo>
                <a:lnTo>
                  <a:pt x="2052764" y="649795"/>
                </a:lnTo>
                <a:lnTo>
                  <a:pt x="2057400" y="626872"/>
                </a:lnTo>
                <a:lnTo>
                  <a:pt x="2057400" y="58927"/>
                </a:lnTo>
                <a:lnTo>
                  <a:pt x="2052764" y="36004"/>
                </a:lnTo>
                <a:lnTo>
                  <a:pt x="2040127" y="17272"/>
                </a:lnTo>
                <a:lnTo>
                  <a:pt x="2021395" y="4635"/>
                </a:lnTo>
                <a:lnTo>
                  <a:pt x="1998472" y="0"/>
                </a:lnTo>
                <a:close/>
              </a:path>
            </a:pathLst>
          </a:custGeom>
          <a:solidFill>
            <a:srgbClr val="ECECEC"/>
          </a:solidFill>
        </p:spPr>
        <p:txBody>
          <a:bodyPr wrap="square" lIns="0" tIns="0" rIns="0" bIns="0" rtlCol="0"/>
          <a:lstStyle/>
          <a:p>
            <a:endParaRPr/>
          </a:p>
        </p:txBody>
      </p:sp>
      <p:sp>
        <p:nvSpPr>
          <p:cNvPr id="11" name="object 11"/>
          <p:cNvSpPr/>
          <p:nvPr/>
        </p:nvSpPr>
        <p:spPr>
          <a:xfrm>
            <a:off x="6629400" y="381000"/>
            <a:ext cx="2057400" cy="685800"/>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533400" y="457200"/>
            <a:ext cx="762000" cy="533400"/>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6842759" y="5475732"/>
            <a:ext cx="1783079" cy="716280"/>
          </a:xfrm>
          <a:prstGeom prst="rect">
            <a:avLst/>
          </a:prstGeom>
          <a:blipFill>
            <a:blip r:embed="rId6" cstate="print"/>
            <a:stretch>
              <a:fillRect/>
            </a:stretch>
          </a:blipFill>
        </p:spPr>
        <p:txBody>
          <a:bodyPr wrap="square" lIns="0" tIns="0" rIns="0" bIns="0" rtlCol="0"/>
          <a:lstStyle/>
          <a:p>
            <a:endParaRPr/>
          </a:p>
        </p:txBody>
      </p:sp>
      <p:sp>
        <p:nvSpPr>
          <p:cNvPr id="14" name="object 14"/>
          <p:cNvSpPr/>
          <p:nvPr/>
        </p:nvSpPr>
        <p:spPr>
          <a:xfrm>
            <a:off x="6858000" y="4800600"/>
            <a:ext cx="1752600" cy="685800"/>
          </a:xfrm>
          <a:custGeom>
            <a:avLst/>
            <a:gdLst/>
            <a:ahLst/>
            <a:cxnLst/>
            <a:rect l="l" t="t" r="r" b="b"/>
            <a:pathLst>
              <a:path w="1752600" h="685800">
                <a:moveTo>
                  <a:pt x="1693672" y="0"/>
                </a:moveTo>
                <a:lnTo>
                  <a:pt x="58927" y="0"/>
                </a:lnTo>
                <a:lnTo>
                  <a:pt x="36004" y="4635"/>
                </a:lnTo>
                <a:lnTo>
                  <a:pt x="17272" y="17272"/>
                </a:lnTo>
                <a:lnTo>
                  <a:pt x="4635" y="36004"/>
                </a:lnTo>
                <a:lnTo>
                  <a:pt x="0" y="58927"/>
                </a:lnTo>
                <a:lnTo>
                  <a:pt x="0" y="626872"/>
                </a:lnTo>
                <a:lnTo>
                  <a:pt x="4635" y="649795"/>
                </a:lnTo>
                <a:lnTo>
                  <a:pt x="17272" y="668528"/>
                </a:lnTo>
                <a:lnTo>
                  <a:pt x="36004" y="681164"/>
                </a:lnTo>
                <a:lnTo>
                  <a:pt x="58927" y="685800"/>
                </a:lnTo>
                <a:lnTo>
                  <a:pt x="1693672" y="685800"/>
                </a:lnTo>
                <a:lnTo>
                  <a:pt x="1716595" y="681164"/>
                </a:lnTo>
                <a:lnTo>
                  <a:pt x="1735327" y="668528"/>
                </a:lnTo>
                <a:lnTo>
                  <a:pt x="1747964" y="649795"/>
                </a:lnTo>
                <a:lnTo>
                  <a:pt x="1752600" y="626872"/>
                </a:lnTo>
                <a:lnTo>
                  <a:pt x="1752600" y="58927"/>
                </a:lnTo>
                <a:lnTo>
                  <a:pt x="1747964" y="36004"/>
                </a:lnTo>
                <a:lnTo>
                  <a:pt x="1735327" y="17272"/>
                </a:lnTo>
                <a:lnTo>
                  <a:pt x="1716595" y="4635"/>
                </a:lnTo>
                <a:lnTo>
                  <a:pt x="1693672" y="0"/>
                </a:lnTo>
                <a:close/>
              </a:path>
            </a:pathLst>
          </a:custGeom>
          <a:solidFill>
            <a:srgbClr val="ECECEC"/>
          </a:solidFill>
        </p:spPr>
        <p:txBody>
          <a:bodyPr wrap="square" lIns="0" tIns="0" rIns="0" bIns="0" rtlCol="0"/>
          <a:lstStyle/>
          <a:p>
            <a:endParaRPr/>
          </a:p>
        </p:txBody>
      </p:sp>
      <p:sp>
        <p:nvSpPr>
          <p:cNvPr id="15" name="object 15"/>
          <p:cNvSpPr/>
          <p:nvPr/>
        </p:nvSpPr>
        <p:spPr>
          <a:xfrm>
            <a:off x="6858000" y="4800600"/>
            <a:ext cx="1752600" cy="685800"/>
          </a:xfrm>
          <a:prstGeom prst="rect">
            <a:avLst/>
          </a:prstGeom>
          <a:blipFill>
            <a:blip r:embed="rId7" cstate="print"/>
            <a:stretch>
              <a:fillRect/>
            </a:stretch>
          </a:blipFill>
        </p:spPr>
        <p:txBody>
          <a:bodyPr wrap="square" lIns="0" tIns="0" rIns="0" bIns="0" rtlCol="0"/>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962" y="457962"/>
            <a:ext cx="8229600" cy="762000"/>
          </a:xfrm>
          <a:custGeom>
            <a:avLst/>
            <a:gdLst/>
            <a:ahLst/>
            <a:cxnLst/>
            <a:rect l="l" t="t" r="r" b="b"/>
            <a:pathLst>
              <a:path w="8229600" h="762000">
                <a:moveTo>
                  <a:pt x="0" y="762000"/>
                </a:moveTo>
                <a:lnTo>
                  <a:pt x="8229600" y="762000"/>
                </a:lnTo>
                <a:lnTo>
                  <a:pt x="8229600" y="0"/>
                </a:lnTo>
                <a:lnTo>
                  <a:pt x="0" y="0"/>
                </a:lnTo>
                <a:lnTo>
                  <a:pt x="0" y="762000"/>
                </a:lnTo>
                <a:close/>
              </a:path>
            </a:pathLst>
          </a:custGeom>
          <a:solidFill>
            <a:srgbClr val="FFFFFF"/>
          </a:solidFill>
        </p:spPr>
        <p:txBody>
          <a:bodyPr wrap="square" lIns="0" tIns="0" rIns="0" bIns="0" rtlCol="0"/>
          <a:lstStyle/>
          <a:p>
            <a:endParaRPr/>
          </a:p>
        </p:txBody>
      </p:sp>
      <p:sp>
        <p:nvSpPr>
          <p:cNvPr id="3" name="object 3"/>
          <p:cNvSpPr/>
          <p:nvPr/>
        </p:nvSpPr>
        <p:spPr>
          <a:xfrm>
            <a:off x="457962" y="457962"/>
            <a:ext cx="8229600" cy="762000"/>
          </a:xfrm>
          <a:custGeom>
            <a:avLst/>
            <a:gdLst/>
            <a:ahLst/>
            <a:cxnLst/>
            <a:rect l="l" t="t" r="r" b="b"/>
            <a:pathLst>
              <a:path w="8229600" h="762000">
                <a:moveTo>
                  <a:pt x="0" y="762000"/>
                </a:moveTo>
                <a:lnTo>
                  <a:pt x="8229600" y="762000"/>
                </a:lnTo>
                <a:lnTo>
                  <a:pt x="8229600" y="0"/>
                </a:lnTo>
                <a:lnTo>
                  <a:pt x="0" y="0"/>
                </a:lnTo>
                <a:lnTo>
                  <a:pt x="0" y="762000"/>
                </a:lnTo>
                <a:close/>
              </a:path>
            </a:pathLst>
          </a:custGeom>
          <a:ln w="25908">
            <a:solidFill>
              <a:srgbClr val="0082D2"/>
            </a:solidFill>
          </a:ln>
        </p:spPr>
        <p:txBody>
          <a:bodyPr wrap="square" lIns="0" tIns="0" rIns="0" bIns="0" rtlCol="0"/>
          <a:lstStyle/>
          <a:p>
            <a:endParaRPr/>
          </a:p>
        </p:txBody>
      </p:sp>
      <p:sp>
        <p:nvSpPr>
          <p:cNvPr id="4" name="object 4"/>
          <p:cNvSpPr/>
          <p:nvPr/>
        </p:nvSpPr>
        <p:spPr>
          <a:xfrm>
            <a:off x="1335024" y="696468"/>
            <a:ext cx="4038600" cy="416051"/>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57962" y="1296161"/>
            <a:ext cx="8229600" cy="5334000"/>
          </a:xfrm>
          <a:custGeom>
            <a:avLst/>
            <a:gdLst/>
            <a:ahLst/>
            <a:cxnLst/>
            <a:rect l="l" t="t" r="r" b="b"/>
            <a:pathLst>
              <a:path w="8229600" h="5334000">
                <a:moveTo>
                  <a:pt x="0" y="5334000"/>
                </a:moveTo>
                <a:lnTo>
                  <a:pt x="8229600" y="5334000"/>
                </a:lnTo>
                <a:lnTo>
                  <a:pt x="8229600" y="0"/>
                </a:lnTo>
                <a:lnTo>
                  <a:pt x="0" y="0"/>
                </a:lnTo>
                <a:lnTo>
                  <a:pt x="0" y="5334000"/>
                </a:lnTo>
                <a:close/>
              </a:path>
            </a:pathLst>
          </a:custGeom>
          <a:solidFill>
            <a:srgbClr val="FFFFFF"/>
          </a:solidFill>
        </p:spPr>
        <p:txBody>
          <a:bodyPr wrap="square" lIns="0" tIns="0" rIns="0" bIns="0" rtlCol="0"/>
          <a:lstStyle/>
          <a:p>
            <a:endParaRPr/>
          </a:p>
        </p:txBody>
      </p:sp>
      <p:sp>
        <p:nvSpPr>
          <p:cNvPr id="6" name="object 6"/>
          <p:cNvSpPr/>
          <p:nvPr/>
        </p:nvSpPr>
        <p:spPr>
          <a:xfrm>
            <a:off x="457962" y="1296161"/>
            <a:ext cx="8229600" cy="5334000"/>
          </a:xfrm>
          <a:custGeom>
            <a:avLst/>
            <a:gdLst/>
            <a:ahLst/>
            <a:cxnLst/>
            <a:rect l="l" t="t" r="r" b="b"/>
            <a:pathLst>
              <a:path w="8229600" h="5334000">
                <a:moveTo>
                  <a:pt x="0" y="5334000"/>
                </a:moveTo>
                <a:lnTo>
                  <a:pt x="8229600" y="5334000"/>
                </a:lnTo>
                <a:lnTo>
                  <a:pt x="8229600" y="0"/>
                </a:lnTo>
                <a:lnTo>
                  <a:pt x="0" y="0"/>
                </a:lnTo>
                <a:lnTo>
                  <a:pt x="0" y="5334000"/>
                </a:lnTo>
                <a:close/>
              </a:path>
            </a:pathLst>
          </a:custGeom>
          <a:ln w="25908">
            <a:solidFill>
              <a:srgbClr val="0082D2"/>
            </a:solidFill>
          </a:ln>
        </p:spPr>
        <p:txBody>
          <a:bodyPr wrap="square" lIns="0" tIns="0" rIns="0" bIns="0" rtlCol="0"/>
          <a:lstStyle/>
          <a:p>
            <a:endParaRPr/>
          </a:p>
        </p:txBody>
      </p:sp>
      <p:sp>
        <p:nvSpPr>
          <p:cNvPr id="7" name="object 7"/>
          <p:cNvSpPr txBox="1"/>
          <p:nvPr/>
        </p:nvSpPr>
        <p:spPr>
          <a:xfrm>
            <a:off x="644144" y="1523746"/>
            <a:ext cx="7964805" cy="3556743"/>
          </a:xfrm>
          <a:prstGeom prst="rect">
            <a:avLst/>
          </a:prstGeom>
        </p:spPr>
        <p:txBody>
          <a:bodyPr vert="horz" wrap="square" lIns="0" tIns="12065" rIns="0" bIns="0" rtlCol="0">
            <a:spAutoFit/>
          </a:bodyPr>
          <a:lstStyle/>
          <a:p>
            <a:pPr marL="12700" marR="5080" algn="just">
              <a:lnSpc>
                <a:spcPct val="100000"/>
              </a:lnSpc>
              <a:spcBef>
                <a:spcPts val="95"/>
              </a:spcBef>
            </a:pPr>
            <a:r>
              <a:rPr sz="2200" b="1" spc="-5" dirty="0">
                <a:solidFill>
                  <a:srgbClr val="003300"/>
                </a:solidFill>
                <a:latin typeface="Times New Roman"/>
                <a:cs typeface="Times New Roman"/>
              </a:rPr>
              <a:t>Disablement Benefit </a:t>
            </a:r>
            <a:r>
              <a:rPr sz="2200" spc="-5" dirty="0">
                <a:solidFill>
                  <a:srgbClr val="003300"/>
                </a:solidFill>
                <a:latin typeface="Times New Roman"/>
                <a:cs typeface="Times New Roman"/>
              </a:rPr>
              <a:t>is admissible for disablement caused </a:t>
            </a:r>
            <a:r>
              <a:rPr sz="2200" spc="-15" dirty="0">
                <a:solidFill>
                  <a:srgbClr val="003300"/>
                </a:solidFill>
                <a:latin typeface="Times New Roman"/>
                <a:cs typeface="Times New Roman"/>
              </a:rPr>
              <a:t>by  </a:t>
            </a:r>
            <a:r>
              <a:rPr sz="2200" spc="-5" dirty="0">
                <a:solidFill>
                  <a:srgbClr val="003300"/>
                </a:solidFill>
                <a:latin typeface="Times New Roman"/>
                <a:cs typeface="Times New Roman"/>
              </a:rPr>
              <a:t>employment </a:t>
            </a:r>
            <a:r>
              <a:rPr sz="2200" dirty="0">
                <a:solidFill>
                  <a:srgbClr val="003300"/>
                </a:solidFill>
                <a:latin typeface="Times New Roman"/>
                <a:cs typeface="Times New Roman"/>
              </a:rPr>
              <a:t>injury. </a:t>
            </a:r>
            <a:r>
              <a:rPr sz="2200" spc="-5" dirty="0">
                <a:solidFill>
                  <a:srgbClr val="003300"/>
                </a:solidFill>
                <a:latin typeface="Times New Roman"/>
                <a:cs typeface="Times New Roman"/>
              </a:rPr>
              <a:t>At the first instance, temporary disablement  benefit is </a:t>
            </a:r>
            <a:r>
              <a:rPr sz="2200" dirty="0">
                <a:solidFill>
                  <a:srgbClr val="003300"/>
                </a:solidFill>
                <a:latin typeface="Times New Roman"/>
                <a:cs typeface="Times New Roman"/>
              </a:rPr>
              <a:t>payable </a:t>
            </a:r>
            <a:r>
              <a:rPr sz="2200" spc="-5" dirty="0">
                <a:solidFill>
                  <a:srgbClr val="003300"/>
                </a:solidFill>
                <a:latin typeface="Times New Roman"/>
                <a:cs typeface="Times New Roman"/>
              </a:rPr>
              <a:t>as </a:t>
            </a:r>
            <a:r>
              <a:rPr sz="2200" spc="-10" dirty="0">
                <a:solidFill>
                  <a:srgbClr val="003300"/>
                </a:solidFill>
                <a:latin typeface="Times New Roman"/>
                <a:cs typeface="Times New Roman"/>
              </a:rPr>
              <a:t>long </a:t>
            </a:r>
            <a:r>
              <a:rPr sz="2200" spc="-5" dirty="0">
                <a:solidFill>
                  <a:srgbClr val="003300"/>
                </a:solidFill>
                <a:latin typeface="Times New Roman"/>
                <a:cs typeface="Times New Roman"/>
              </a:rPr>
              <a:t>as the temporary disability lasts. If the  employment injury results in partial </a:t>
            </a:r>
            <a:r>
              <a:rPr sz="2200" spc="-10" dirty="0">
                <a:solidFill>
                  <a:srgbClr val="003300"/>
                </a:solidFill>
                <a:latin typeface="Times New Roman"/>
                <a:cs typeface="Times New Roman"/>
              </a:rPr>
              <a:t>or </a:t>
            </a:r>
            <a:r>
              <a:rPr sz="2200" spc="-5" dirty="0">
                <a:solidFill>
                  <a:srgbClr val="003300"/>
                </a:solidFill>
                <a:latin typeface="Times New Roman"/>
                <a:cs typeface="Times New Roman"/>
              </a:rPr>
              <a:t>total/permanent disability,  permanent disablement benefit is payable till the death </a:t>
            </a:r>
            <a:r>
              <a:rPr sz="2200" dirty="0">
                <a:solidFill>
                  <a:srgbClr val="003300"/>
                </a:solidFill>
                <a:latin typeface="Times New Roman"/>
                <a:cs typeface="Times New Roman"/>
              </a:rPr>
              <a:t>of </a:t>
            </a:r>
            <a:r>
              <a:rPr sz="2200" spc="-5" dirty="0">
                <a:solidFill>
                  <a:srgbClr val="003300"/>
                </a:solidFill>
                <a:latin typeface="Times New Roman"/>
                <a:cs typeface="Times New Roman"/>
              </a:rPr>
              <a:t>the insured  person.</a:t>
            </a:r>
            <a:endParaRPr sz="2200" dirty="0">
              <a:latin typeface="Times New Roman"/>
              <a:cs typeface="Times New Roman"/>
            </a:endParaRPr>
          </a:p>
          <a:p>
            <a:pPr>
              <a:lnSpc>
                <a:spcPct val="100000"/>
              </a:lnSpc>
              <a:spcBef>
                <a:spcPts val="40"/>
              </a:spcBef>
            </a:pPr>
            <a:endParaRPr sz="3500" dirty="0">
              <a:latin typeface="Times New Roman"/>
              <a:cs typeface="Times New Roman"/>
            </a:endParaRPr>
          </a:p>
          <a:p>
            <a:pPr>
              <a:lnSpc>
                <a:spcPct val="100000"/>
              </a:lnSpc>
              <a:spcBef>
                <a:spcPts val="35"/>
              </a:spcBef>
            </a:pPr>
            <a:endParaRPr sz="2600" dirty="0">
              <a:latin typeface="Times New Roman"/>
              <a:cs typeface="Times New Roman"/>
            </a:endParaRPr>
          </a:p>
          <a:p>
            <a:pPr marR="1818005" algn="r">
              <a:lnSpc>
                <a:spcPct val="100000"/>
              </a:lnSpc>
            </a:pPr>
            <a:r>
              <a:rPr sz="1800" b="1" spc="-5" dirty="0">
                <a:solidFill>
                  <a:srgbClr val="003300"/>
                </a:solidFill>
                <a:latin typeface="Times New Roman"/>
                <a:cs typeface="Times New Roman"/>
              </a:rPr>
              <a:t>Claim form under ESI Act: </a:t>
            </a:r>
            <a:r>
              <a:rPr sz="1600" spc="-5" dirty="0">
                <a:solidFill>
                  <a:srgbClr val="003300"/>
                </a:solidFill>
                <a:latin typeface="Times New Roman"/>
                <a:cs typeface="Times New Roman"/>
              </a:rPr>
              <a:t>For </a:t>
            </a:r>
            <a:r>
              <a:rPr sz="1600" spc="-10" dirty="0">
                <a:solidFill>
                  <a:srgbClr val="003300"/>
                </a:solidFill>
                <a:latin typeface="Times New Roman"/>
                <a:cs typeface="Times New Roman"/>
              </a:rPr>
              <a:t>Temporary </a:t>
            </a:r>
            <a:r>
              <a:rPr sz="1600" spc="-5" dirty="0">
                <a:solidFill>
                  <a:srgbClr val="003300"/>
                </a:solidFill>
                <a:latin typeface="Times New Roman"/>
                <a:cs typeface="Times New Roman"/>
              </a:rPr>
              <a:t>Disablement:- </a:t>
            </a:r>
            <a:r>
              <a:rPr sz="1600" b="1" spc="-5" dirty="0">
                <a:solidFill>
                  <a:srgbClr val="003300"/>
                </a:solidFill>
                <a:latin typeface="Times New Roman"/>
                <a:cs typeface="Times New Roman"/>
              </a:rPr>
              <a:t>Form –</a:t>
            </a:r>
            <a:r>
              <a:rPr sz="1600" b="1" spc="254" dirty="0">
                <a:solidFill>
                  <a:srgbClr val="003300"/>
                </a:solidFill>
                <a:latin typeface="Times New Roman"/>
                <a:cs typeface="Times New Roman"/>
              </a:rPr>
              <a:t> </a:t>
            </a:r>
            <a:r>
              <a:rPr sz="1600" b="1" dirty="0">
                <a:solidFill>
                  <a:srgbClr val="003300"/>
                </a:solidFill>
                <a:latin typeface="Times New Roman"/>
                <a:cs typeface="Times New Roman"/>
              </a:rPr>
              <a:t>09</a:t>
            </a:r>
            <a:endParaRPr sz="1600" dirty="0">
              <a:latin typeface="Times New Roman"/>
              <a:cs typeface="Times New Roman"/>
            </a:endParaRPr>
          </a:p>
          <a:p>
            <a:pPr marR="1799589" algn="r">
              <a:lnSpc>
                <a:spcPct val="100000"/>
              </a:lnSpc>
              <a:spcBef>
                <a:spcPts val="390"/>
              </a:spcBef>
            </a:pPr>
            <a:r>
              <a:rPr sz="1600" spc="-5" dirty="0">
                <a:solidFill>
                  <a:srgbClr val="003300"/>
                </a:solidFill>
                <a:latin typeface="Times New Roman"/>
                <a:cs typeface="Times New Roman"/>
              </a:rPr>
              <a:t>For </a:t>
            </a:r>
            <a:r>
              <a:rPr sz="1600" spc="-10" dirty="0">
                <a:solidFill>
                  <a:srgbClr val="003300"/>
                </a:solidFill>
                <a:latin typeface="Times New Roman"/>
                <a:cs typeface="Times New Roman"/>
              </a:rPr>
              <a:t>Permanent </a:t>
            </a:r>
            <a:r>
              <a:rPr sz="1600" spc="-5" dirty="0">
                <a:solidFill>
                  <a:srgbClr val="003300"/>
                </a:solidFill>
                <a:latin typeface="Times New Roman"/>
                <a:cs typeface="Times New Roman"/>
              </a:rPr>
              <a:t>Disablement:-  </a:t>
            </a:r>
            <a:r>
              <a:rPr sz="1600" b="1" spc="-5" dirty="0">
                <a:solidFill>
                  <a:srgbClr val="003300"/>
                </a:solidFill>
                <a:latin typeface="Times New Roman"/>
                <a:cs typeface="Times New Roman"/>
              </a:rPr>
              <a:t>Form –</a:t>
            </a:r>
            <a:r>
              <a:rPr sz="1600" b="1" spc="150" dirty="0">
                <a:solidFill>
                  <a:srgbClr val="003300"/>
                </a:solidFill>
                <a:latin typeface="Times New Roman"/>
                <a:cs typeface="Times New Roman"/>
              </a:rPr>
              <a:t> </a:t>
            </a:r>
            <a:r>
              <a:rPr sz="1600" b="1" dirty="0">
                <a:solidFill>
                  <a:srgbClr val="003300"/>
                </a:solidFill>
                <a:latin typeface="Times New Roman"/>
                <a:cs typeface="Times New Roman"/>
              </a:rPr>
              <a:t>14</a:t>
            </a:r>
            <a:endParaRPr sz="1600" dirty="0">
              <a:latin typeface="Times New Roman"/>
              <a:cs typeface="Times New Roman"/>
            </a:endParaRPr>
          </a:p>
        </p:txBody>
      </p:sp>
      <p:sp>
        <p:nvSpPr>
          <p:cNvPr id="8" name="object 8"/>
          <p:cNvSpPr/>
          <p:nvPr/>
        </p:nvSpPr>
        <p:spPr>
          <a:xfrm>
            <a:off x="6918959" y="1132332"/>
            <a:ext cx="1706879" cy="640079"/>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6934200" y="533400"/>
            <a:ext cx="1676400" cy="609600"/>
          </a:xfrm>
          <a:custGeom>
            <a:avLst/>
            <a:gdLst/>
            <a:ahLst/>
            <a:cxnLst/>
            <a:rect l="l" t="t" r="r" b="b"/>
            <a:pathLst>
              <a:path w="1676400" h="609600">
                <a:moveTo>
                  <a:pt x="1623949" y="0"/>
                </a:moveTo>
                <a:lnTo>
                  <a:pt x="52450" y="0"/>
                </a:lnTo>
                <a:lnTo>
                  <a:pt x="32039" y="4123"/>
                </a:lnTo>
                <a:lnTo>
                  <a:pt x="15367" y="15366"/>
                </a:lnTo>
                <a:lnTo>
                  <a:pt x="4123" y="32039"/>
                </a:lnTo>
                <a:lnTo>
                  <a:pt x="0" y="52450"/>
                </a:lnTo>
                <a:lnTo>
                  <a:pt x="0" y="557149"/>
                </a:lnTo>
                <a:lnTo>
                  <a:pt x="4123" y="577560"/>
                </a:lnTo>
                <a:lnTo>
                  <a:pt x="15367" y="594233"/>
                </a:lnTo>
                <a:lnTo>
                  <a:pt x="32039" y="605476"/>
                </a:lnTo>
                <a:lnTo>
                  <a:pt x="52450" y="609600"/>
                </a:lnTo>
                <a:lnTo>
                  <a:pt x="1623949" y="609600"/>
                </a:lnTo>
                <a:lnTo>
                  <a:pt x="1644360" y="605476"/>
                </a:lnTo>
                <a:lnTo>
                  <a:pt x="1661032" y="594233"/>
                </a:lnTo>
                <a:lnTo>
                  <a:pt x="1672276" y="577560"/>
                </a:lnTo>
                <a:lnTo>
                  <a:pt x="1676400" y="557149"/>
                </a:lnTo>
                <a:lnTo>
                  <a:pt x="1676400" y="52450"/>
                </a:lnTo>
                <a:lnTo>
                  <a:pt x="1672276" y="32039"/>
                </a:lnTo>
                <a:lnTo>
                  <a:pt x="1661032" y="15366"/>
                </a:lnTo>
                <a:lnTo>
                  <a:pt x="1644360" y="4123"/>
                </a:lnTo>
                <a:lnTo>
                  <a:pt x="1623949" y="0"/>
                </a:lnTo>
                <a:close/>
              </a:path>
            </a:pathLst>
          </a:custGeom>
          <a:solidFill>
            <a:srgbClr val="ECECEC"/>
          </a:solidFill>
        </p:spPr>
        <p:txBody>
          <a:bodyPr wrap="square" lIns="0" tIns="0" rIns="0" bIns="0" rtlCol="0"/>
          <a:lstStyle/>
          <a:p>
            <a:endParaRPr/>
          </a:p>
        </p:txBody>
      </p:sp>
      <p:sp>
        <p:nvSpPr>
          <p:cNvPr id="10" name="object 10"/>
          <p:cNvSpPr/>
          <p:nvPr/>
        </p:nvSpPr>
        <p:spPr>
          <a:xfrm>
            <a:off x="6934200" y="533400"/>
            <a:ext cx="1676400" cy="609600"/>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533400" y="533400"/>
            <a:ext cx="685800" cy="533400"/>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6918959" y="6466330"/>
            <a:ext cx="1783079" cy="391668"/>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6934200" y="5638800"/>
            <a:ext cx="1752600" cy="838200"/>
          </a:xfrm>
          <a:custGeom>
            <a:avLst/>
            <a:gdLst/>
            <a:ahLst/>
            <a:cxnLst/>
            <a:rect l="l" t="t" r="r" b="b"/>
            <a:pathLst>
              <a:path w="1752600" h="838200">
                <a:moveTo>
                  <a:pt x="1680591" y="0"/>
                </a:moveTo>
                <a:lnTo>
                  <a:pt x="72008" y="0"/>
                </a:lnTo>
                <a:lnTo>
                  <a:pt x="43987" y="5660"/>
                </a:lnTo>
                <a:lnTo>
                  <a:pt x="21097" y="21096"/>
                </a:lnTo>
                <a:lnTo>
                  <a:pt x="5661" y="43992"/>
                </a:lnTo>
                <a:lnTo>
                  <a:pt x="0" y="72034"/>
                </a:lnTo>
                <a:lnTo>
                  <a:pt x="0" y="766165"/>
                </a:lnTo>
                <a:lnTo>
                  <a:pt x="5661" y="794207"/>
                </a:lnTo>
                <a:lnTo>
                  <a:pt x="21097" y="817103"/>
                </a:lnTo>
                <a:lnTo>
                  <a:pt x="43987" y="832539"/>
                </a:lnTo>
                <a:lnTo>
                  <a:pt x="72008" y="838200"/>
                </a:lnTo>
                <a:lnTo>
                  <a:pt x="1680591" y="838200"/>
                </a:lnTo>
                <a:lnTo>
                  <a:pt x="1708612" y="832539"/>
                </a:lnTo>
                <a:lnTo>
                  <a:pt x="1731502" y="817103"/>
                </a:lnTo>
                <a:lnTo>
                  <a:pt x="1746938" y="794207"/>
                </a:lnTo>
                <a:lnTo>
                  <a:pt x="1752600" y="766165"/>
                </a:lnTo>
                <a:lnTo>
                  <a:pt x="1752600" y="72034"/>
                </a:lnTo>
                <a:lnTo>
                  <a:pt x="1746938" y="43992"/>
                </a:lnTo>
                <a:lnTo>
                  <a:pt x="1731502" y="21096"/>
                </a:lnTo>
                <a:lnTo>
                  <a:pt x="1708612" y="5660"/>
                </a:lnTo>
                <a:lnTo>
                  <a:pt x="1680591" y="0"/>
                </a:lnTo>
                <a:close/>
              </a:path>
            </a:pathLst>
          </a:custGeom>
          <a:solidFill>
            <a:srgbClr val="ECECEC"/>
          </a:solidFill>
        </p:spPr>
        <p:txBody>
          <a:bodyPr wrap="square" lIns="0" tIns="0" rIns="0" bIns="0" rtlCol="0"/>
          <a:lstStyle/>
          <a:p>
            <a:endParaRPr/>
          </a:p>
        </p:txBody>
      </p:sp>
      <p:sp>
        <p:nvSpPr>
          <p:cNvPr id="14" name="object 14"/>
          <p:cNvSpPr/>
          <p:nvPr/>
        </p:nvSpPr>
        <p:spPr>
          <a:xfrm>
            <a:off x="6934200" y="5638800"/>
            <a:ext cx="1752600" cy="838200"/>
          </a:xfrm>
          <a:prstGeom prst="rect">
            <a:avLst/>
          </a:prstGeom>
          <a:blipFill>
            <a:blip r:embed="rId7" cstate="print"/>
            <a:stretch>
              <a:fillRect/>
            </a:stretch>
          </a:blipFill>
        </p:spPr>
        <p:txBody>
          <a:bodyPr wrap="square" lIns="0" tIns="0" rIns="0" bIns="0" rtlCol="0"/>
          <a:lstStyle/>
          <a:p>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962" y="381761"/>
            <a:ext cx="8229600" cy="762000"/>
          </a:xfrm>
          <a:custGeom>
            <a:avLst/>
            <a:gdLst/>
            <a:ahLst/>
            <a:cxnLst/>
            <a:rect l="l" t="t" r="r" b="b"/>
            <a:pathLst>
              <a:path w="8229600" h="762000">
                <a:moveTo>
                  <a:pt x="0" y="762000"/>
                </a:moveTo>
                <a:lnTo>
                  <a:pt x="8229600" y="762000"/>
                </a:lnTo>
                <a:lnTo>
                  <a:pt x="8229600" y="0"/>
                </a:lnTo>
                <a:lnTo>
                  <a:pt x="0" y="0"/>
                </a:lnTo>
                <a:lnTo>
                  <a:pt x="0" y="762000"/>
                </a:lnTo>
                <a:close/>
              </a:path>
            </a:pathLst>
          </a:custGeom>
          <a:solidFill>
            <a:srgbClr val="FFFFFF"/>
          </a:solidFill>
        </p:spPr>
        <p:txBody>
          <a:bodyPr wrap="square" lIns="0" tIns="0" rIns="0" bIns="0" rtlCol="0"/>
          <a:lstStyle/>
          <a:p>
            <a:endParaRPr/>
          </a:p>
        </p:txBody>
      </p:sp>
      <p:sp>
        <p:nvSpPr>
          <p:cNvPr id="3" name="object 3"/>
          <p:cNvSpPr/>
          <p:nvPr/>
        </p:nvSpPr>
        <p:spPr>
          <a:xfrm>
            <a:off x="457962" y="381761"/>
            <a:ext cx="8229600" cy="762000"/>
          </a:xfrm>
          <a:custGeom>
            <a:avLst/>
            <a:gdLst/>
            <a:ahLst/>
            <a:cxnLst/>
            <a:rect l="l" t="t" r="r" b="b"/>
            <a:pathLst>
              <a:path w="8229600" h="762000">
                <a:moveTo>
                  <a:pt x="0" y="762000"/>
                </a:moveTo>
                <a:lnTo>
                  <a:pt x="8229600" y="762000"/>
                </a:lnTo>
                <a:lnTo>
                  <a:pt x="8229600" y="0"/>
                </a:lnTo>
                <a:lnTo>
                  <a:pt x="0" y="0"/>
                </a:lnTo>
                <a:lnTo>
                  <a:pt x="0" y="762000"/>
                </a:lnTo>
                <a:close/>
              </a:path>
            </a:pathLst>
          </a:custGeom>
          <a:ln w="25908">
            <a:solidFill>
              <a:srgbClr val="0082D2"/>
            </a:solidFill>
          </a:ln>
        </p:spPr>
        <p:txBody>
          <a:bodyPr wrap="square" lIns="0" tIns="0" rIns="0" bIns="0" rtlCol="0"/>
          <a:lstStyle/>
          <a:p>
            <a:endParaRPr/>
          </a:p>
        </p:txBody>
      </p:sp>
      <p:sp>
        <p:nvSpPr>
          <p:cNvPr id="4" name="object 4"/>
          <p:cNvSpPr/>
          <p:nvPr/>
        </p:nvSpPr>
        <p:spPr>
          <a:xfrm>
            <a:off x="1335024" y="620268"/>
            <a:ext cx="3870960" cy="507491"/>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57962" y="1219961"/>
            <a:ext cx="8229600" cy="5334000"/>
          </a:xfrm>
          <a:custGeom>
            <a:avLst/>
            <a:gdLst/>
            <a:ahLst/>
            <a:cxnLst/>
            <a:rect l="l" t="t" r="r" b="b"/>
            <a:pathLst>
              <a:path w="8229600" h="5334000">
                <a:moveTo>
                  <a:pt x="0" y="5334000"/>
                </a:moveTo>
                <a:lnTo>
                  <a:pt x="8229600" y="5334000"/>
                </a:lnTo>
                <a:lnTo>
                  <a:pt x="8229600" y="0"/>
                </a:lnTo>
                <a:lnTo>
                  <a:pt x="0" y="0"/>
                </a:lnTo>
                <a:lnTo>
                  <a:pt x="0" y="5334000"/>
                </a:lnTo>
                <a:close/>
              </a:path>
            </a:pathLst>
          </a:custGeom>
          <a:solidFill>
            <a:srgbClr val="FFFFFF"/>
          </a:solidFill>
        </p:spPr>
        <p:txBody>
          <a:bodyPr wrap="square" lIns="0" tIns="0" rIns="0" bIns="0" rtlCol="0"/>
          <a:lstStyle/>
          <a:p>
            <a:endParaRPr/>
          </a:p>
        </p:txBody>
      </p:sp>
      <p:sp>
        <p:nvSpPr>
          <p:cNvPr id="6" name="object 6"/>
          <p:cNvSpPr/>
          <p:nvPr/>
        </p:nvSpPr>
        <p:spPr>
          <a:xfrm>
            <a:off x="457962" y="1219961"/>
            <a:ext cx="8229600" cy="5334000"/>
          </a:xfrm>
          <a:custGeom>
            <a:avLst/>
            <a:gdLst/>
            <a:ahLst/>
            <a:cxnLst/>
            <a:rect l="l" t="t" r="r" b="b"/>
            <a:pathLst>
              <a:path w="8229600" h="5334000">
                <a:moveTo>
                  <a:pt x="0" y="5334000"/>
                </a:moveTo>
                <a:lnTo>
                  <a:pt x="8229600" y="5334000"/>
                </a:lnTo>
                <a:lnTo>
                  <a:pt x="8229600" y="0"/>
                </a:lnTo>
                <a:lnTo>
                  <a:pt x="0" y="0"/>
                </a:lnTo>
                <a:lnTo>
                  <a:pt x="0" y="5334000"/>
                </a:lnTo>
                <a:close/>
              </a:path>
            </a:pathLst>
          </a:custGeom>
          <a:ln w="25908">
            <a:solidFill>
              <a:srgbClr val="0082D2"/>
            </a:solidFill>
          </a:ln>
        </p:spPr>
        <p:txBody>
          <a:bodyPr wrap="square" lIns="0" tIns="0" rIns="0" bIns="0" rtlCol="0"/>
          <a:lstStyle/>
          <a:p>
            <a:endParaRPr/>
          </a:p>
        </p:txBody>
      </p:sp>
      <p:sp>
        <p:nvSpPr>
          <p:cNvPr id="7" name="object 7"/>
          <p:cNvSpPr txBox="1">
            <a:spLocks noGrp="1"/>
          </p:cNvSpPr>
          <p:nvPr>
            <p:ph type="title"/>
          </p:nvPr>
        </p:nvSpPr>
        <p:spPr>
          <a:xfrm>
            <a:off x="767587" y="1318333"/>
            <a:ext cx="7842884" cy="1534795"/>
          </a:xfrm>
          <a:prstGeom prst="rect">
            <a:avLst/>
          </a:prstGeom>
        </p:spPr>
        <p:txBody>
          <a:bodyPr vert="horz" wrap="square" lIns="0" tIns="27305" rIns="0" bIns="0" rtlCol="0">
            <a:spAutoFit/>
          </a:bodyPr>
          <a:lstStyle/>
          <a:p>
            <a:pPr marL="12700" marR="5080" algn="just">
              <a:lnSpc>
                <a:spcPct val="102099"/>
              </a:lnSpc>
              <a:spcBef>
                <a:spcPts val="215"/>
              </a:spcBef>
            </a:pPr>
            <a:r>
              <a:rPr dirty="0">
                <a:latin typeface="Times New Roman"/>
                <a:cs typeface="Times New Roman"/>
              </a:rPr>
              <a:t>Dependents </a:t>
            </a:r>
            <a:r>
              <a:rPr spc="-5" dirty="0">
                <a:latin typeface="Times New Roman"/>
                <a:cs typeface="Times New Roman"/>
              </a:rPr>
              <a:t>benefit </a:t>
            </a:r>
            <a:r>
              <a:rPr dirty="0">
                <a:latin typeface="Times New Roman"/>
                <a:cs typeface="Times New Roman"/>
              </a:rPr>
              <a:t>is </a:t>
            </a:r>
            <a:r>
              <a:rPr spc="-10" dirty="0">
                <a:latin typeface="Times New Roman"/>
                <a:cs typeface="Times New Roman"/>
              </a:rPr>
              <a:t>paid </a:t>
            </a:r>
            <a:r>
              <a:rPr spc="-5" dirty="0">
                <a:latin typeface="Times New Roman"/>
                <a:cs typeface="Times New Roman"/>
              </a:rPr>
              <a:t>as family pension </a:t>
            </a:r>
            <a:r>
              <a:rPr dirty="0">
                <a:latin typeface="Times New Roman"/>
                <a:cs typeface="Times New Roman"/>
              </a:rPr>
              <a:t>to </a:t>
            </a:r>
            <a:r>
              <a:rPr spc="-5" dirty="0">
                <a:latin typeface="Times New Roman"/>
                <a:cs typeface="Times New Roman"/>
              </a:rPr>
              <a:t>the dependants  of </a:t>
            </a:r>
            <a:r>
              <a:rPr dirty="0">
                <a:latin typeface="Times New Roman"/>
                <a:cs typeface="Times New Roman"/>
              </a:rPr>
              <a:t>a </a:t>
            </a:r>
            <a:r>
              <a:rPr spc="-5" dirty="0">
                <a:latin typeface="Times New Roman"/>
                <a:cs typeface="Times New Roman"/>
              </a:rPr>
              <a:t>deceased </a:t>
            </a:r>
            <a:r>
              <a:rPr dirty="0">
                <a:latin typeface="Times New Roman"/>
                <a:cs typeface="Times New Roman"/>
              </a:rPr>
              <a:t>insured person in </a:t>
            </a:r>
            <a:r>
              <a:rPr spc="-5" dirty="0">
                <a:latin typeface="Times New Roman"/>
                <a:cs typeface="Times New Roman"/>
              </a:rPr>
              <a:t>the event of death due </a:t>
            </a:r>
            <a:r>
              <a:rPr dirty="0">
                <a:latin typeface="Times New Roman"/>
                <a:cs typeface="Times New Roman"/>
              </a:rPr>
              <a:t>to  </a:t>
            </a:r>
            <a:r>
              <a:rPr spc="-5" dirty="0">
                <a:latin typeface="Times New Roman"/>
                <a:cs typeface="Times New Roman"/>
              </a:rPr>
              <a:t>employment injury </a:t>
            </a:r>
            <a:r>
              <a:rPr dirty="0">
                <a:latin typeface="Times New Roman"/>
                <a:cs typeface="Times New Roman"/>
              </a:rPr>
              <a:t>or </a:t>
            </a:r>
            <a:r>
              <a:rPr spc="-5" dirty="0">
                <a:latin typeface="Times New Roman"/>
                <a:cs typeface="Times New Roman"/>
              </a:rPr>
              <a:t>occupational disease </a:t>
            </a:r>
            <a:r>
              <a:rPr dirty="0">
                <a:latin typeface="Times New Roman"/>
                <a:cs typeface="Times New Roman"/>
              </a:rPr>
              <a:t>and is </a:t>
            </a:r>
            <a:r>
              <a:rPr spc="-5" dirty="0">
                <a:latin typeface="Times New Roman"/>
                <a:cs typeface="Times New Roman"/>
              </a:rPr>
              <a:t>equivalent </a:t>
            </a:r>
            <a:r>
              <a:rPr spc="-10" dirty="0">
                <a:latin typeface="Times New Roman"/>
                <a:cs typeface="Times New Roman"/>
              </a:rPr>
              <a:t>to  </a:t>
            </a:r>
            <a:r>
              <a:rPr b="1" spc="-5" dirty="0">
                <a:latin typeface="Times New Roman"/>
                <a:cs typeface="Times New Roman"/>
              </a:rPr>
              <a:t>about </a:t>
            </a:r>
            <a:r>
              <a:rPr b="1" dirty="0">
                <a:latin typeface="Times New Roman"/>
                <a:cs typeface="Times New Roman"/>
              </a:rPr>
              <a:t>70% </a:t>
            </a:r>
            <a:r>
              <a:rPr dirty="0">
                <a:latin typeface="Times New Roman"/>
                <a:cs typeface="Times New Roman"/>
              </a:rPr>
              <a:t>of the</a:t>
            </a:r>
            <a:r>
              <a:rPr spc="-5" dirty="0">
                <a:latin typeface="Times New Roman"/>
                <a:cs typeface="Times New Roman"/>
              </a:rPr>
              <a:t> wages.</a:t>
            </a:r>
          </a:p>
        </p:txBody>
      </p:sp>
      <p:sp>
        <p:nvSpPr>
          <p:cNvPr id="8" name="object 8"/>
          <p:cNvSpPr/>
          <p:nvPr/>
        </p:nvSpPr>
        <p:spPr>
          <a:xfrm>
            <a:off x="780287" y="3706367"/>
            <a:ext cx="152400" cy="160019"/>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780287" y="4035552"/>
            <a:ext cx="152400" cy="160019"/>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780287" y="4364735"/>
            <a:ext cx="152400" cy="160019"/>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780287" y="4968240"/>
            <a:ext cx="152400" cy="160019"/>
          </a:xfrm>
          <a:prstGeom prst="rect">
            <a:avLst/>
          </a:prstGeom>
          <a:blipFill>
            <a:blip r:embed="rId3" cstate="print"/>
            <a:stretch>
              <a:fillRect/>
            </a:stretch>
          </a:blipFill>
        </p:spPr>
        <p:txBody>
          <a:bodyPr wrap="square" lIns="0" tIns="0" rIns="0" bIns="0" rtlCol="0"/>
          <a:lstStyle/>
          <a:p>
            <a:endParaRPr/>
          </a:p>
        </p:txBody>
      </p:sp>
      <p:sp>
        <p:nvSpPr>
          <p:cNvPr id="12" name="object 12"/>
          <p:cNvSpPr txBox="1">
            <a:spLocks noGrp="1"/>
          </p:cNvSpPr>
          <p:nvPr>
            <p:ph type="body" idx="1"/>
          </p:nvPr>
        </p:nvSpPr>
        <p:spPr>
          <a:prstGeom prst="rect">
            <a:avLst/>
          </a:prstGeom>
        </p:spPr>
        <p:txBody>
          <a:bodyPr vert="horz" wrap="square" lIns="0" tIns="13335" rIns="0" bIns="0" rtlCol="0">
            <a:spAutoFit/>
          </a:bodyPr>
          <a:lstStyle/>
          <a:p>
            <a:pPr marL="244475">
              <a:lnSpc>
                <a:spcPct val="100000"/>
              </a:lnSpc>
              <a:spcBef>
                <a:spcPts val="105"/>
              </a:spcBef>
            </a:pPr>
            <a:r>
              <a:rPr spc="-5" dirty="0"/>
              <a:t>Eligible</a:t>
            </a:r>
            <a:r>
              <a:rPr spc="-25" dirty="0"/>
              <a:t> </a:t>
            </a:r>
            <a:r>
              <a:rPr dirty="0"/>
              <a:t>Members:</a:t>
            </a:r>
          </a:p>
          <a:p>
            <a:pPr marL="648335">
              <a:lnSpc>
                <a:spcPct val="100000"/>
              </a:lnSpc>
              <a:spcBef>
                <a:spcPts val="1864"/>
              </a:spcBef>
            </a:pPr>
            <a:r>
              <a:rPr sz="1800" b="0" spc="-5" dirty="0">
                <a:latin typeface="Times New Roman"/>
                <a:cs typeface="Times New Roman"/>
              </a:rPr>
              <a:t>A widow </a:t>
            </a:r>
            <a:r>
              <a:rPr sz="1800" b="0" dirty="0">
                <a:latin typeface="Times New Roman"/>
                <a:cs typeface="Times New Roman"/>
              </a:rPr>
              <a:t>can receive this benefit on </a:t>
            </a:r>
            <a:r>
              <a:rPr sz="1800" b="0" spc="-5" dirty="0">
                <a:latin typeface="Times New Roman"/>
                <a:cs typeface="Times New Roman"/>
              </a:rPr>
              <a:t>monthly basis </a:t>
            </a:r>
            <a:r>
              <a:rPr sz="1800" b="0" dirty="0">
                <a:latin typeface="Times New Roman"/>
                <a:cs typeface="Times New Roman"/>
              </a:rPr>
              <a:t>for life or till her</a:t>
            </a:r>
            <a:r>
              <a:rPr sz="1800" b="0" spc="-35" dirty="0">
                <a:latin typeface="Times New Roman"/>
                <a:cs typeface="Times New Roman"/>
              </a:rPr>
              <a:t> </a:t>
            </a:r>
            <a:r>
              <a:rPr sz="1400" dirty="0"/>
              <a:t>Re-Marriage</a:t>
            </a:r>
            <a:r>
              <a:rPr sz="1400" b="0" dirty="0">
                <a:latin typeface="Times New Roman"/>
                <a:cs typeface="Times New Roman"/>
              </a:rPr>
              <a:t>.</a:t>
            </a:r>
            <a:endParaRPr sz="1400">
              <a:latin typeface="Times New Roman"/>
              <a:cs typeface="Times New Roman"/>
            </a:endParaRPr>
          </a:p>
          <a:p>
            <a:pPr marL="648335">
              <a:lnSpc>
                <a:spcPct val="100000"/>
              </a:lnSpc>
              <a:spcBef>
                <a:spcPts val="434"/>
              </a:spcBef>
            </a:pPr>
            <a:r>
              <a:rPr sz="1800" b="0" spc="-5" dirty="0">
                <a:latin typeface="Times New Roman"/>
                <a:cs typeface="Times New Roman"/>
              </a:rPr>
              <a:t>A son </a:t>
            </a:r>
            <a:r>
              <a:rPr sz="1800" b="0" dirty="0">
                <a:latin typeface="Times New Roman"/>
                <a:cs typeface="Times New Roman"/>
              </a:rPr>
              <a:t>or daughter can receive this benefit till </a:t>
            </a:r>
            <a:r>
              <a:rPr sz="1800" dirty="0"/>
              <a:t>(25) twenty five years </a:t>
            </a:r>
            <a:r>
              <a:rPr sz="1800" b="0" dirty="0">
                <a:latin typeface="Times New Roman"/>
                <a:cs typeface="Times New Roman"/>
              </a:rPr>
              <a:t>of</a:t>
            </a:r>
            <a:r>
              <a:rPr sz="1800" b="0" spc="-114" dirty="0">
                <a:latin typeface="Times New Roman"/>
                <a:cs typeface="Times New Roman"/>
              </a:rPr>
              <a:t> </a:t>
            </a:r>
            <a:r>
              <a:rPr sz="1800" b="0" dirty="0">
                <a:latin typeface="Times New Roman"/>
                <a:cs typeface="Times New Roman"/>
              </a:rPr>
              <a:t>age.</a:t>
            </a:r>
            <a:endParaRPr sz="1800">
              <a:latin typeface="Times New Roman"/>
              <a:cs typeface="Times New Roman"/>
            </a:endParaRPr>
          </a:p>
          <a:p>
            <a:pPr marL="648335" marR="5080">
              <a:lnSpc>
                <a:spcPct val="100000"/>
              </a:lnSpc>
              <a:spcBef>
                <a:spcPts val="430"/>
              </a:spcBef>
            </a:pPr>
            <a:r>
              <a:rPr sz="1800" b="0" spc="-5" dirty="0">
                <a:latin typeface="Times New Roman"/>
                <a:cs typeface="Times New Roman"/>
              </a:rPr>
              <a:t>Other dependants </a:t>
            </a:r>
            <a:r>
              <a:rPr sz="1800" b="0" dirty="0">
                <a:latin typeface="Times New Roman"/>
                <a:cs typeface="Times New Roman"/>
              </a:rPr>
              <a:t>like </a:t>
            </a:r>
            <a:r>
              <a:rPr sz="1800" b="0" spc="-5" dirty="0">
                <a:latin typeface="Times New Roman"/>
                <a:cs typeface="Times New Roman"/>
              </a:rPr>
              <a:t>parents including </a:t>
            </a:r>
            <a:r>
              <a:rPr sz="1800" b="0" dirty="0">
                <a:latin typeface="Times New Roman"/>
                <a:cs typeface="Times New Roman"/>
              </a:rPr>
              <a:t>a </a:t>
            </a:r>
            <a:r>
              <a:rPr sz="1800" b="0" spc="-5" dirty="0">
                <a:latin typeface="Times New Roman"/>
                <a:cs typeface="Times New Roman"/>
              </a:rPr>
              <a:t>widowed mother etc. </a:t>
            </a:r>
            <a:r>
              <a:rPr sz="1800" b="0" dirty="0">
                <a:latin typeface="Times New Roman"/>
                <a:cs typeface="Times New Roman"/>
              </a:rPr>
              <a:t>can also </a:t>
            </a:r>
            <a:r>
              <a:rPr sz="1800" b="0" spc="-5" dirty="0">
                <a:latin typeface="Times New Roman"/>
                <a:cs typeface="Times New Roman"/>
              </a:rPr>
              <a:t>receive  </a:t>
            </a:r>
            <a:r>
              <a:rPr sz="1800" b="0" dirty="0">
                <a:latin typeface="Times New Roman"/>
                <a:cs typeface="Times New Roman"/>
              </a:rPr>
              <a:t>this benefit under certain</a:t>
            </a:r>
            <a:r>
              <a:rPr sz="1800" b="0" spc="-35" dirty="0">
                <a:latin typeface="Times New Roman"/>
                <a:cs typeface="Times New Roman"/>
              </a:rPr>
              <a:t> </a:t>
            </a:r>
            <a:r>
              <a:rPr sz="1800" b="0" dirty="0">
                <a:latin typeface="Times New Roman"/>
                <a:cs typeface="Times New Roman"/>
              </a:rPr>
              <a:t>conditions.</a:t>
            </a:r>
            <a:endParaRPr sz="1800">
              <a:latin typeface="Times New Roman"/>
              <a:cs typeface="Times New Roman"/>
            </a:endParaRPr>
          </a:p>
          <a:p>
            <a:pPr marL="648335">
              <a:lnSpc>
                <a:spcPct val="100000"/>
              </a:lnSpc>
              <a:spcBef>
                <a:spcPts val="434"/>
              </a:spcBef>
            </a:pPr>
            <a:r>
              <a:rPr sz="1800" b="0" dirty="0">
                <a:latin typeface="Times New Roman"/>
                <a:cs typeface="Times New Roman"/>
              </a:rPr>
              <a:t>The</a:t>
            </a:r>
            <a:r>
              <a:rPr sz="1800" b="0" spc="140" dirty="0">
                <a:latin typeface="Times New Roman"/>
                <a:cs typeface="Times New Roman"/>
              </a:rPr>
              <a:t> </a:t>
            </a:r>
            <a:r>
              <a:rPr sz="1800" b="0" spc="-5" dirty="0">
                <a:latin typeface="Times New Roman"/>
                <a:cs typeface="Times New Roman"/>
              </a:rPr>
              <a:t>first</a:t>
            </a:r>
            <a:r>
              <a:rPr sz="1800" b="0" spc="130" dirty="0">
                <a:latin typeface="Times New Roman"/>
                <a:cs typeface="Times New Roman"/>
              </a:rPr>
              <a:t> </a:t>
            </a:r>
            <a:r>
              <a:rPr sz="1800" b="0" spc="-5" dirty="0">
                <a:latin typeface="Times New Roman"/>
                <a:cs typeface="Times New Roman"/>
              </a:rPr>
              <a:t>installment</a:t>
            </a:r>
            <a:r>
              <a:rPr sz="1800" b="0" spc="150" dirty="0">
                <a:latin typeface="Times New Roman"/>
                <a:cs typeface="Times New Roman"/>
              </a:rPr>
              <a:t> </a:t>
            </a:r>
            <a:r>
              <a:rPr sz="1800" b="0" spc="-5" dirty="0">
                <a:latin typeface="Times New Roman"/>
                <a:cs typeface="Times New Roman"/>
              </a:rPr>
              <a:t>is</a:t>
            </a:r>
            <a:r>
              <a:rPr sz="1800" b="0" spc="130" dirty="0">
                <a:latin typeface="Times New Roman"/>
                <a:cs typeface="Times New Roman"/>
              </a:rPr>
              <a:t> </a:t>
            </a:r>
            <a:r>
              <a:rPr sz="1800" b="0" dirty="0">
                <a:latin typeface="Times New Roman"/>
                <a:cs typeface="Times New Roman"/>
              </a:rPr>
              <a:t>payable</a:t>
            </a:r>
            <a:r>
              <a:rPr sz="1800" b="0" spc="125" dirty="0">
                <a:latin typeface="Times New Roman"/>
                <a:cs typeface="Times New Roman"/>
              </a:rPr>
              <a:t> </a:t>
            </a:r>
            <a:r>
              <a:rPr sz="1800" b="0" dirty="0">
                <a:latin typeface="Times New Roman"/>
                <a:cs typeface="Times New Roman"/>
              </a:rPr>
              <a:t>within</a:t>
            </a:r>
            <a:r>
              <a:rPr sz="1800" b="0" spc="140" dirty="0">
                <a:latin typeface="Times New Roman"/>
                <a:cs typeface="Times New Roman"/>
              </a:rPr>
              <a:t> </a:t>
            </a:r>
            <a:r>
              <a:rPr sz="1800" b="0" dirty="0">
                <a:latin typeface="Times New Roman"/>
                <a:cs typeface="Times New Roman"/>
              </a:rPr>
              <a:t>a</a:t>
            </a:r>
            <a:r>
              <a:rPr sz="1800" b="0" spc="140" dirty="0">
                <a:latin typeface="Times New Roman"/>
                <a:cs typeface="Times New Roman"/>
              </a:rPr>
              <a:t> </a:t>
            </a:r>
            <a:r>
              <a:rPr sz="1800" spc="-5" dirty="0"/>
              <a:t>maximum</a:t>
            </a:r>
            <a:r>
              <a:rPr sz="1800" spc="125" dirty="0"/>
              <a:t> </a:t>
            </a:r>
            <a:r>
              <a:rPr sz="1800" dirty="0"/>
              <a:t>of</a:t>
            </a:r>
            <a:r>
              <a:rPr sz="1800" spc="130" dirty="0"/>
              <a:t> </a:t>
            </a:r>
            <a:r>
              <a:rPr sz="1800" dirty="0"/>
              <a:t>three</a:t>
            </a:r>
            <a:r>
              <a:rPr sz="1800" spc="145" dirty="0"/>
              <a:t> </a:t>
            </a:r>
            <a:r>
              <a:rPr sz="1800" spc="-5" dirty="0"/>
              <a:t>months</a:t>
            </a:r>
            <a:r>
              <a:rPr sz="1800" spc="135" dirty="0"/>
              <a:t> </a:t>
            </a:r>
            <a:r>
              <a:rPr sz="1800" b="0" dirty="0">
                <a:latin typeface="Times New Roman"/>
                <a:cs typeface="Times New Roman"/>
              </a:rPr>
              <a:t>following</a:t>
            </a:r>
            <a:endParaRPr sz="1800">
              <a:latin typeface="Times New Roman"/>
              <a:cs typeface="Times New Roman"/>
            </a:endParaRPr>
          </a:p>
          <a:p>
            <a:pPr marL="648335">
              <a:lnSpc>
                <a:spcPct val="100000"/>
              </a:lnSpc>
            </a:pPr>
            <a:r>
              <a:rPr sz="1800" b="0" dirty="0">
                <a:latin typeface="Times New Roman"/>
                <a:cs typeface="Times New Roman"/>
              </a:rPr>
              <a:t>the death </a:t>
            </a:r>
            <a:r>
              <a:rPr sz="1800" b="0" spc="-5" dirty="0">
                <a:latin typeface="Times New Roman"/>
                <a:cs typeface="Times New Roman"/>
              </a:rPr>
              <a:t>of </a:t>
            </a:r>
            <a:r>
              <a:rPr sz="1800" b="0" dirty="0">
                <a:latin typeface="Times New Roman"/>
                <a:cs typeface="Times New Roman"/>
              </a:rPr>
              <a:t>an insured person and therefore, </a:t>
            </a:r>
            <a:r>
              <a:rPr sz="1800" b="0" spc="-5" dirty="0">
                <a:latin typeface="Times New Roman"/>
                <a:cs typeface="Times New Roman"/>
              </a:rPr>
              <a:t>on </a:t>
            </a:r>
            <a:r>
              <a:rPr sz="1800" b="0" dirty="0">
                <a:latin typeface="Times New Roman"/>
                <a:cs typeface="Times New Roman"/>
              </a:rPr>
              <a:t>a regular </a:t>
            </a:r>
            <a:r>
              <a:rPr sz="1800" b="0" spc="-5" dirty="0">
                <a:latin typeface="Times New Roman"/>
                <a:cs typeface="Times New Roman"/>
              </a:rPr>
              <a:t>monthly</a:t>
            </a:r>
            <a:r>
              <a:rPr sz="1800" b="0" spc="-70" dirty="0">
                <a:latin typeface="Times New Roman"/>
                <a:cs typeface="Times New Roman"/>
              </a:rPr>
              <a:t> </a:t>
            </a:r>
            <a:r>
              <a:rPr sz="1800" b="0" dirty="0">
                <a:latin typeface="Times New Roman"/>
                <a:cs typeface="Times New Roman"/>
              </a:rPr>
              <a:t>basis.</a:t>
            </a:r>
            <a:endParaRPr sz="1800">
              <a:latin typeface="Times New Roman"/>
              <a:cs typeface="Times New Roman"/>
            </a:endParaRPr>
          </a:p>
          <a:p>
            <a:pPr marL="231775">
              <a:lnSpc>
                <a:spcPct val="100000"/>
              </a:lnSpc>
              <a:spcBef>
                <a:spcPts val="50"/>
              </a:spcBef>
            </a:pPr>
            <a:endParaRPr sz="2300">
              <a:latin typeface="Times New Roman"/>
              <a:cs typeface="Times New Roman"/>
            </a:endParaRPr>
          </a:p>
          <a:p>
            <a:pPr marL="244475">
              <a:lnSpc>
                <a:spcPct val="100000"/>
              </a:lnSpc>
            </a:pPr>
            <a:r>
              <a:rPr sz="1600" b="0" spc="-5" dirty="0">
                <a:latin typeface="Times New Roman"/>
                <a:cs typeface="Times New Roman"/>
              </a:rPr>
              <a:t>Claim form under ESI Act:- </a:t>
            </a:r>
            <a:r>
              <a:rPr sz="1600" spc="-5" dirty="0"/>
              <a:t>Form – </a:t>
            </a:r>
            <a:r>
              <a:rPr sz="1600" dirty="0"/>
              <a:t>15 </a:t>
            </a:r>
            <a:r>
              <a:rPr sz="1600" spc="-5" dirty="0"/>
              <a:t>&amp;</a:t>
            </a:r>
            <a:r>
              <a:rPr sz="1600" spc="100" dirty="0"/>
              <a:t> </a:t>
            </a:r>
            <a:r>
              <a:rPr sz="1600" dirty="0"/>
              <a:t>16</a:t>
            </a:r>
            <a:endParaRPr sz="1600">
              <a:latin typeface="Times New Roman"/>
              <a:cs typeface="Times New Roman"/>
            </a:endParaRPr>
          </a:p>
        </p:txBody>
      </p:sp>
      <p:sp>
        <p:nvSpPr>
          <p:cNvPr id="13" name="object 13"/>
          <p:cNvSpPr/>
          <p:nvPr/>
        </p:nvSpPr>
        <p:spPr>
          <a:xfrm>
            <a:off x="6614159" y="1132332"/>
            <a:ext cx="2087879" cy="792479"/>
          </a:xfrm>
          <a:prstGeom prst="rect">
            <a:avLst/>
          </a:prstGeom>
          <a:blipFill>
            <a:blip r:embed="rId4" cstate="print"/>
            <a:stretch>
              <a:fillRect/>
            </a:stretch>
          </a:blipFill>
        </p:spPr>
        <p:txBody>
          <a:bodyPr wrap="square" lIns="0" tIns="0" rIns="0" bIns="0" rtlCol="0"/>
          <a:lstStyle/>
          <a:p>
            <a:endParaRPr/>
          </a:p>
        </p:txBody>
      </p:sp>
      <p:sp>
        <p:nvSpPr>
          <p:cNvPr id="14" name="object 14"/>
          <p:cNvSpPr/>
          <p:nvPr/>
        </p:nvSpPr>
        <p:spPr>
          <a:xfrm>
            <a:off x="6629400" y="381000"/>
            <a:ext cx="2057400" cy="762000"/>
          </a:xfrm>
          <a:custGeom>
            <a:avLst/>
            <a:gdLst/>
            <a:ahLst/>
            <a:cxnLst/>
            <a:rect l="l" t="t" r="r" b="b"/>
            <a:pathLst>
              <a:path w="2057400" h="762000">
                <a:moveTo>
                  <a:pt x="1991868" y="0"/>
                </a:moveTo>
                <a:lnTo>
                  <a:pt x="65531" y="0"/>
                </a:lnTo>
                <a:lnTo>
                  <a:pt x="40022" y="5149"/>
                </a:lnTo>
                <a:lnTo>
                  <a:pt x="19192" y="19192"/>
                </a:lnTo>
                <a:lnTo>
                  <a:pt x="5149" y="40022"/>
                </a:lnTo>
                <a:lnTo>
                  <a:pt x="0" y="65532"/>
                </a:lnTo>
                <a:lnTo>
                  <a:pt x="0" y="696467"/>
                </a:lnTo>
                <a:lnTo>
                  <a:pt x="5149" y="721977"/>
                </a:lnTo>
                <a:lnTo>
                  <a:pt x="19192" y="742807"/>
                </a:lnTo>
                <a:lnTo>
                  <a:pt x="40022" y="756850"/>
                </a:lnTo>
                <a:lnTo>
                  <a:pt x="65531" y="762000"/>
                </a:lnTo>
                <a:lnTo>
                  <a:pt x="1991868" y="762000"/>
                </a:lnTo>
                <a:lnTo>
                  <a:pt x="2017377" y="756850"/>
                </a:lnTo>
                <a:lnTo>
                  <a:pt x="2038207" y="742807"/>
                </a:lnTo>
                <a:lnTo>
                  <a:pt x="2052250" y="721977"/>
                </a:lnTo>
                <a:lnTo>
                  <a:pt x="2057400" y="696467"/>
                </a:lnTo>
                <a:lnTo>
                  <a:pt x="2057400" y="65532"/>
                </a:lnTo>
                <a:lnTo>
                  <a:pt x="2052250" y="40022"/>
                </a:lnTo>
                <a:lnTo>
                  <a:pt x="2038207" y="19192"/>
                </a:lnTo>
                <a:lnTo>
                  <a:pt x="2017377" y="5149"/>
                </a:lnTo>
                <a:lnTo>
                  <a:pt x="1991868" y="0"/>
                </a:lnTo>
                <a:close/>
              </a:path>
            </a:pathLst>
          </a:custGeom>
          <a:solidFill>
            <a:srgbClr val="ECECEC"/>
          </a:solidFill>
        </p:spPr>
        <p:txBody>
          <a:bodyPr wrap="square" lIns="0" tIns="0" rIns="0" bIns="0" rtlCol="0"/>
          <a:lstStyle/>
          <a:p>
            <a:endParaRPr/>
          </a:p>
        </p:txBody>
      </p:sp>
      <p:sp>
        <p:nvSpPr>
          <p:cNvPr id="15" name="object 15"/>
          <p:cNvSpPr/>
          <p:nvPr/>
        </p:nvSpPr>
        <p:spPr>
          <a:xfrm>
            <a:off x="6629400" y="381000"/>
            <a:ext cx="2057400" cy="762000"/>
          </a:xfrm>
          <a:prstGeom prst="rect">
            <a:avLst/>
          </a:prstGeom>
          <a:blipFill>
            <a:blip r:embed="rId5" cstate="print"/>
            <a:stretch>
              <a:fillRect/>
            </a:stretch>
          </a:blipFill>
        </p:spPr>
        <p:txBody>
          <a:bodyPr wrap="square" lIns="0" tIns="0" rIns="0" bIns="0" rtlCol="0"/>
          <a:lstStyle/>
          <a:p>
            <a:endParaRPr/>
          </a:p>
        </p:txBody>
      </p:sp>
      <p:sp>
        <p:nvSpPr>
          <p:cNvPr id="16" name="object 16"/>
          <p:cNvSpPr/>
          <p:nvPr/>
        </p:nvSpPr>
        <p:spPr>
          <a:xfrm>
            <a:off x="533400" y="457200"/>
            <a:ext cx="762000" cy="609600"/>
          </a:xfrm>
          <a:prstGeom prst="rect">
            <a:avLst/>
          </a:prstGeom>
          <a:blipFill>
            <a:blip r:embed="rId6" cstate="print"/>
            <a:stretch>
              <a:fillRect/>
            </a:stretch>
          </a:blipFill>
        </p:spPr>
        <p:txBody>
          <a:bodyPr wrap="square" lIns="0" tIns="0" rIns="0" bIns="0" rtlCol="0"/>
          <a:lstStyle/>
          <a:p>
            <a:endParaRPr/>
          </a:p>
        </p:txBody>
      </p:sp>
      <p:sp>
        <p:nvSpPr>
          <p:cNvPr id="17" name="object 17"/>
          <p:cNvSpPr/>
          <p:nvPr/>
        </p:nvSpPr>
        <p:spPr>
          <a:xfrm>
            <a:off x="6309359" y="6390130"/>
            <a:ext cx="2316480" cy="467868"/>
          </a:xfrm>
          <a:prstGeom prst="rect">
            <a:avLst/>
          </a:prstGeom>
          <a:blipFill>
            <a:blip r:embed="rId7" cstate="print"/>
            <a:stretch>
              <a:fillRect/>
            </a:stretch>
          </a:blipFill>
        </p:spPr>
        <p:txBody>
          <a:bodyPr wrap="square" lIns="0" tIns="0" rIns="0" bIns="0" rtlCol="0"/>
          <a:lstStyle/>
          <a:p>
            <a:endParaRPr/>
          </a:p>
        </p:txBody>
      </p:sp>
      <p:sp>
        <p:nvSpPr>
          <p:cNvPr id="18" name="object 18"/>
          <p:cNvSpPr/>
          <p:nvPr/>
        </p:nvSpPr>
        <p:spPr>
          <a:xfrm>
            <a:off x="6324600" y="5562600"/>
            <a:ext cx="2286000" cy="838200"/>
          </a:xfrm>
          <a:custGeom>
            <a:avLst/>
            <a:gdLst/>
            <a:ahLst/>
            <a:cxnLst/>
            <a:rect l="l" t="t" r="r" b="b"/>
            <a:pathLst>
              <a:path w="2286000" h="838200">
                <a:moveTo>
                  <a:pt x="2213991" y="0"/>
                </a:moveTo>
                <a:lnTo>
                  <a:pt x="72009" y="0"/>
                </a:lnTo>
                <a:lnTo>
                  <a:pt x="43987" y="5660"/>
                </a:lnTo>
                <a:lnTo>
                  <a:pt x="21097" y="21096"/>
                </a:lnTo>
                <a:lnTo>
                  <a:pt x="5661" y="43992"/>
                </a:lnTo>
                <a:lnTo>
                  <a:pt x="0" y="72034"/>
                </a:lnTo>
                <a:lnTo>
                  <a:pt x="0" y="766165"/>
                </a:lnTo>
                <a:lnTo>
                  <a:pt x="5661" y="794207"/>
                </a:lnTo>
                <a:lnTo>
                  <a:pt x="21097" y="817103"/>
                </a:lnTo>
                <a:lnTo>
                  <a:pt x="43987" y="832539"/>
                </a:lnTo>
                <a:lnTo>
                  <a:pt x="72009" y="838200"/>
                </a:lnTo>
                <a:lnTo>
                  <a:pt x="2213991" y="838200"/>
                </a:lnTo>
                <a:lnTo>
                  <a:pt x="2242012" y="832539"/>
                </a:lnTo>
                <a:lnTo>
                  <a:pt x="2264902" y="817103"/>
                </a:lnTo>
                <a:lnTo>
                  <a:pt x="2280338" y="794207"/>
                </a:lnTo>
                <a:lnTo>
                  <a:pt x="2286000" y="766165"/>
                </a:lnTo>
                <a:lnTo>
                  <a:pt x="2286000" y="72034"/>
                </a:lnTo>
                <a:lnTo>
                  <a:pt x="2280338" y="43992"/>
                </a:lnTo>
                <a:lnTo>
                  <a:pt x="2264902" y="21096"/>
                </a:lnTo>
                <a:lnTo>
                  <a:pt x="2242012" y="5660"/>
                </a:lnTo>
                <a:lnTo>
                  <a:pt x="2213991" y="0"/>
                </a:lnTo>
                <a:close/>
              </a:path>
            </a:pathLst>
          </a:custGeom>
          <a:solidFill>
            <a:srgbClr val="ECECEC"/>
          </a:solidFill>
        </p:spPr>
        <p:txBody>
          <a:bodyPr wrap="square" lIns="0" tIns="0" rIns="0" bIns="0" rtlCol="0"/>
          <a:lstStyle/>
          <a:p>
            <a:endParaRPr/>
          </a:p>
        </p:txBody>
      </p:sp>
      <p:sp>
        <p:nvSpPr>
          <p:cNvPr id="19" name="object 19"/>
          <p:cNvSpPr/>
          <p:nvPr/>
        </p:nvSpPr>
        <p:spPr>
          <a:xfrm>
            <a:off x="6324600" y="5562600"/>
            <a:ext cx="2286000" cy="838200"/>
          </a:xfrm>
          <a:prstGeom prst="rect">
            <a:avLst/>
          </a:prstGeom>
          <a:blipFill>
            <a:blip r:embed="rId8" cstate="print"/>
            <a:stretch>
              <a:fillRect/>
            </a:stretch>
          </a:blipFill>
        </p:spPr>
        <p:txBody>
          <a:bodyPr wrap="square" lIns="0" tIns="0" rIns="0" bIns="0" rtlCol="0"/>
          <a:lstStyle/>
          <a:p>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962" y="305561"/>
            <a:ext cx="8229600" cy="685800"/>
          </a:xfrm>
          <a:custGeom>
            <a:avLst/>
            <a:gdLst/>
            <a:ahLst/>
            <a:cxnLst/>
            <a:rect l="l" t="t" r="r" b="b"/>
            <a:pathLst>
              <a:path w="8229600" h="685800">
                <a:moveTo>
                  <a:pt x="0" y="685800"/>
                </a:moveTo>
                <a:lnTo>
                  <a:pt x="8229600" y="685800"/>
                </a:lnTo>
                <a:lnTo>
                  <a:pt x="8229600" y="0"/>
                </a:lnTo>
                <a:lnTo>
                  <a:pt x="0" y="0"/>
                </a:lnTo>
                <a:lnTo>
                  <a:pt x="0" y="685800"/>
                </a:lnTo>
                <a:close/>
              </a:path>
            </a:pathLst>
          </a:custGeom>
          <a:solidFill>
            <a:srgbClr val="FFFFFF"/>
          </a:solidFill>
        </p:spPr>
        <p:txBody>
          <a:bodyPr wrap="square" lIns="0" tIns="0" rIns="0" bIns="0" rtlCol="0"/>
          <a:lstStyle/>
          <a:p>
            <a:endParaRPr/>
          </a:p>
        </p:txBody>
      </p:sp>
      <p:sp>
        <p:nvSpPr>
          <p:cNvPr id="3" name="object 3"/>
          <p:cNvSpPr/>
          <p:nvPr/>
        </p:nvSpPr>
        <p:spPr>
          <a:xfrm>
            <a:off x="457962" y="305561"/>
            <a:ext cx="8229600" cy="685800"/>
          </a:xfrm>
          <a:custGeom>
            <a:avLst/>
            <a:gdLst/>
            <a:ahLst/>
            <a:cxnLst/>
            <a:rect l="l" t="t" r="r" b="b"/>
            <a:pathLst>
              <a:path w="8229600" h="685800">
                <a:moveTo>
                  <a:pt x="0" y="685800"/>
                </a:moveTo>
                <a:lnTo>
                  <a:pt x="8229600" y="685800"/>
                </a:lnTo>
                <a:lnTo>
                  <a:pt x="8229600" y="0"/>
                </a:lnTo>
                <a:lnTo>
                  <a:pt x="0" y="0"/>
                </a:lnTo>
                <a:lnTo>
                  <a:pt x="0" y="685800"/>
                </a:lnTo>
                <a:close/>
              </a:path>
            </a:pathLst>
          </a:custGeom>
          <a:ln w="25908">
            <a:solidFill>
              <a:srgbClr val="0082D2"/>
            </a:solidFill>
          </a:ln>
        </p:spPr>
        <p:txBody>
          <a:bodyPr wrap="square" lIns="0" tIns="0" rIns="0" bIns="0" rtlCol="0"/>
          <a:lstStyle/>
          <a:p>
            <a:endParaRPr/>
          </a:p>
        </p:txBody>
      </p:sp>
      <p:sp>
        <p:nvSpPr>
          <p:cNvPr id="4" name="object 4"/>
          <p:cNvSpPr/>
          <p:nvPr/>
        </p:nvSpPr>
        <p:spPr>
          <a:xfrm>
            <a:off x="1514855" y="489204"/>
            <a:ext cx="3535679" cy="4953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57962" y="1067561"/>
            <a:ext cx="8229600" cy="5562600"/>
          </a:xfrm>
          <a:custGeom>
            <a:avLst/>
            <a:gdLst/>
            <a:ahLst/>
            <a:cxnLst/>
            <a:rect l="l" t="t" r="r" b="b"/>
            <a:pathLst>
              <a:path w="8229600" h="5562600">
                <a:moveTo>
                  <a:pt x="0" y="5562600"/>
                </a:moveTo>
                <a:lnTo>
                  <a:pt x="8229600" y="5562600"/>
                </a:lnTo>
                <a:lnTo>
                  <a:pt x="8229600" y="0"/>
                </a:lnTo>
                <a:lnTo>
                  <a:pt x="0" y="0"/>
                </a:lnTo>
                <a:lnTo>
                  <a:pt x="0" y="5562600"/>
                </a:lnTo>
                <a:close/>
              </a:path>
            </a:pathLst>
          </a:custGeom>
          <a:solidFill>
            <a:srgbClr val="FFFFFF"/>
          </a:solidFill>
        </p:spPr>
        <p:txBody>
          <a:bodyPr wrap="square" lIns="0" tIns="0" rIns="0" bIns="0" rtlCol="0"/>
          <a:lstStyle/>
          <a:p>
            <a:endParaRPr/>
          </a:p>
        </p:txBody>
      </p:sp>
      <p:sp>
        <p:nvSpPr>
          <p:cNvPr id="6" name="object 6"/>
          <p:cNvSpPr/>
          <p:nvPr/>
        </p:nvSpPr>
        <p:spPr>
          <a:xfrm>
            <a:off x="457962" y="1067561"/>
            <a:ext cx="8229600" cy="5562600"/>
          </a:xfrm>
          <a:custGeom>
            <a:avLst/>
            <a:gdLst/>
            <a:ahLst/>
            <a:cxnLst/>
            <a:rect l="l" t="t" r="r" b="b"/>
            <a:pathLst>
              <a:path w="8229600" h="5562600">
                <a:moveTo>
                  <a:pt x="0" y="5562600"/>
                </a:moveTo>
                <a:lnTo>
                  <a:pt x="8229600" y="5562600"/>
                </a:lnTo>
                <a:lnTo>
                  <a:pt x="8229600" y="0"/>
                </a:lnTo>
                <a:lnTo>
                  <a:pt x="0" y="0"/>
                </a:lnTo>
                <a:lnTo>
                  <a:pt x="0" y="5562600"/>
                </a:lnTo>
                <a:close/>
              </a:path>
            </a:pathLst>
          </a:custGeom>
          <a:ln w="25908">
            <a:solidFill>
              <a:srgbClr val="0082D2"/>
            </a:solidFill>
          </a:ln>
        </p:spPr>
        <p:txBody>
          <a:bodyPr wrap="square" lIns="0" tIns="0" rIns="0" bIns="0" rtlCol="0"/>
          <a:lstStyle/>
          <a:p>
            <a:endParaRPr/>
          </a:p>
        </p:txBody>
      </p:sp>
      <p:sp>
        <p:nvSpPr>
          <p:cNvPr id="7" name="object 7"/>
          <p:cNvSpPr txBox="1">
            <a:spLocks noGrp="1"/>
          </p:cNvSpPr>
          <p:nvPr>
            <p:ph type="title"/>
          </p:nvPr>
        </p:nvSpPr>
        <p:spPr>
          <a:xfrm>
            <a:off x="644144" y="1055878"/>
            <a:ext cx="7967980" cy="964565"/>
          </a:xfrm>
          <a:prstGeom prst="rect">
            <a:avLst/>
          </a:prstGeom>
        </p:spPr>
        <p:txBody>
          <a:bodyPr vert="horz" wrap="square" lIns="0" tIns="65405" rIns="0" bIns="0" rtlCol="0">
            <a:spAutoFit/>
          </a:bodyPr>
          <a:lstStyle/>
          <a:p>
            <a:pPr marL="12700" marR="5080" algn="just">
              <a:lnSpc>
                <a:spcPct val="80700"/>
              </a:lnSpc>
              <a:spcBef>
                <a:spcPts val="515"/>
              </a:spcBef>
            </a:pPr>
            <a:r>
              <a:rPr sz="1800" b="1" spc="-5" dirty="0">
                <a:latin typeface="Times New Roman"/>
                <a:cs typeface="Times New Roman"/>
              </a:rPr>
              <a:t>Funeral expenses </a:t>
            </a:r>
            <a:r>
              <a:rPr sz="1800" dirty="0">
                <a:latin typeface="Times New Roman"/>
                <a:cs typeface="Times New Roman"/>
              </a:rPr>
              <a:t>are in </a:t>
            </a:r>
            <a:r>
              <a:rPr sz="1800" spc="-5" dirty="0">
                <a:latin typeface="Times New Roman"/>
                <a:cs typeface="Times New Roman"/>
              </a:rPr>
              <a:t>the nature </a:t>
            </a:r>
            <a:r>
              <a:rPr sz="1800" dirty="0">
                <a:latin typeface="Times New Roman"/>
                <a:cs typeface="Times New Roman"/>
              </a:rPr>
              <a:t>of a lump sum payment of </a:t>
            </a:r>
            <a:r>
              <a:rPr sz="1800" b="1" spc="-10" dirty="0">
                <a:latin typeface="Times New Roman"/>
                <a:cs typeface="Times New Roman"/>
              </a:rPr>
              <a:t>Rs. </a:t>
            </a:r>
            <a:r>
              <a:rPr sz="1800" b="1" dirty="0">
                <a:latin typeface="Times New Roman"/>
                <a:cs typeface="Times New Roman"/>
              </a:rPr>
              <a:t>10000/- </a:t>
            </a:r>
            <a:r>
              <a:rPr sz="1400" b="1" spc="-5" dirty="0">
                <a:latin typeface="Times New Roman"/>
                <a:cs typeface="Times New Roman"/>
              </a:rPr>
              <a:t>(revised </a:t>
            </a:r>
            <a:r>
              <a:rPr sz="1400" b="1" spc="-10" dirty="0">
                <a:latin typeface="Times New Roman"/>
                <a:cs typeface="Times New Roman"/>
              </a:rPr>
              <a:t>from  </a:t>
            </a:r>
            <a:r>
              <a:rPr sz="1400" b="1" dirty="0">
                <a:latin typeface="Times New Roman"/>
                <a:cs typeface="Times New Roman"/>
              </a:rPr>
              <a:t>@ </a:t>
            </a:r>
            <a:r>
              <a:rPr sz="1400" b="1" spc="-5" dirty="0">
                <a:latin typeface="Times New Roman"/>
                <a:cs typeface="Times New Roman"/>
              </a:rPr>
              <a:t>5000/- </a:t>
            </a:r>
            <a:r>
              <a:rPr sz="1400" b="1" dirty="0">
                <a:latin typeface="Times New Roman"/>
                <a:cs typeface="Times New Roman"/>
              </a:rPr>
              <a:t>w.e.f:- </a:t>
            </a:r>
            <a:r>
              <a:rPr sz="1400" b="1" spc="-10" dirty="0">
                <a:latin typeface="Times New Roman"/>
                <a:cs typeface="Times New Roman"/>
              </a:rPr>
              <a:t>April </a:t>
            </a:r>
            <a:r>
              <a:rPr sz="1400" b="1" spc="-5" dirty="0">
                <a:latin typeface="Times New Roman"/>
                <a:cs typeface="Times New Roman"/>
              </a:rPr>
              <a:t>2011) </a:t>
            </a:r>
            <a:r>
              <a:rPr sz="1800" spc="-5" dirty="0">
                <a:latin typeface="Times New Roman"/>
                <a:cs typeface="Times New Roman"/>
              </a:rPr>
              <a:t>made </a:t>
            </a:r>
            <a:r>
              <a:rPr sz="1800" dirty="0">
                <a:latin typeface="Times New Roman"/>
                <a:cs typeface="Times New Roman"/>
              </a:rPr>
              <a:t>to </a:t>
            </a:r>
            <a:r>
              <a:rPr sz="1800" spc="-5" dirty="0">
                <a:latin typeface="Times New Roman"/>
                <a:cs typeface="Times New Roman"/>
              </a:rPr>
              <a:t>defray </a:t>
            </a:r>
            <a:r>
              <a:rPr sz="1800" dirty="0">
                <a:latin typeface="Times New Roman"/>
                <a:cs typeface="Times New Roman"/>
              </a:rPr>
              <a:t>the </a:t>
            </a:r>
            <a:r>
              <a:rPr sz="1800" spc="-5" dirty="0">
                <a:latin typeface="Times New Roman"/>
                <a:cs typeface="Times New Roman"/>
              </a:rPr>
              <a:t>expenditure </a:t>
            </a:r>
            <a:r>
              <a:rPr sz="1800" dirty="0">
                <a:latin typeface="Times New Roman"/>
                <a:cs typeface="Times New Roman"/>
              </a:rPr>
              <a:t>on the funeral of </a:t>
            </a:r>
            <a:r>
              <a:rPr sz="1800" spc="-5" dirty="0">
                <a:latin typeface="Times New Roman"/>
                <a:cs typeface="Times New Roman"/>
              </a:rPr>
              <a:t>deceased  insured person. </a:t>
            </a:r>
            <a:r>
              <a:rPr sz="1800" dirty="0">
                <a:latin typeface="Times New Roman"/>
                <a:cs typeface="Times New Roman"/>
              </a:rPr>
              <a:t>The amount </a:t>
            </a:r>
            <a:r>
              <a:rPr sz="1800" spc="-5" dirty="0">
                <a:latin typeface="Times New Roman"/>
                <a:cs typeface="Times New Roman"/>
              </a:rPr>
              <a:t>is paid either </a:t>
            </a:r>
            <a:r>
              <a:rPr sz="1800" dirty="0">
                <a:latin typeface="Times New Roman"/>
                <a:cs typeface="Times New Roman"/>
              </a:rPr>
              <a:t>to the eldest surviving </a:t>
            </a:r>
            <a:r>
              <a:rPr sz="1800" spc="-5" dirty="0">
                <a:latin typeface="Times New Roman"/>
                <a:cs typeface="Times New Roman"/>
              </a:rPr>
              <a:t>member </a:t>
            </a:r>
            <a:r>
              <a:rPr sz="1800" dirty="0">
                <a:latin typeface="Times New Roman"/>
                <a:cs typeface="Times New Roman"/>
              </a:rPr>
              <a:t>of the </a:t>
            </a:r>
            <a:r>
              <a:rPr sz="1800" spc="-5" dirty="0">
                <a:latin typeface="Times New Roman"/>
                <a:cs typeface="Times New Roman"/>
              </a:rPr>
              <a:t>family  </a:t>
            </a:r>
            <a:r>
              <a:rPr sz="1800" dirty="0">
                <a:latin typeface="Times New Roman"/>
                <a:cs typeface="Times New Roman"/>
              </a:rPr>
              <a:t>or, in </a:t>
            </a:r>
            <a:r>
              <a:rPr sz="1800" spc="-5" dirty="0">
                <a:latin typeface="Times New Roman"/>
                <a:cs typeface="Times New Roman"/>
              </a:rPr>
              <a:t>his </a:t>
            </a:r>
            <a:r>
              <a:rPr sz="1800" dirty="0">
                <a:latin typeface="Times New Roman"/>
                <a:cs typeface="Times New Roman"/>
              </a:rPr>
              <a:t>absence, to the person who actually incurs the expenditure on the</a:t>
            </a:r>
            <a:r>
              <a:rPr sz="1800" spc="-90" dirty="0">
                <a:latin typeface="Times New Roman"/>
                <a:cs typeface="Times New Roman"/>
              </a:rPr>
              <a:t> </a:t>
            </a:r>
            <a:r>
              <a:rPr sz="1800" dirty="0">
                <a:latin typeface="Times New Roman"/>
                <a:cs typeface="Times New Roman"/>
              </a:rPr>
              <a:t>funeral.</a:t>
            </a:r>
            <a:endParaRPr sz="1800">
              <a:latin typeface="Times New Roman"/>
              <a:cs typeface="Times New Roman"/>
            </a:endParaRPr>
          </a:p>
        </p:txBody>
      </p:sp>
      <p:sp>
        <p:nvSpPr>
          <p:cNvPr id="8" name="object 8"/>
          <p:cNvSpPr txBox="1"/>
          <p:nvPr/>
        </p:nvSpPr>
        <p:spPr>
          <a:xfrm>
            <a:off x="644144" y="2269363"/>
            <a:ext cx="3842385"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003300"/>
                </a:solidFill>
                <a:latin typeface="Times New Roman"/>
                <a:cs typeface="Times New Roman"/>
              </a:rPr>
              <a:t>Claim form under ESI </a:t>
            </a:r>
            <a:r>
              <a:rPr sz="1800" b="1" dirty="0">
                <a:solidFill>
                  <a:srgbClr val="003300"/>
                </a:solidFill>
                <a:latin typeface="Times New Roman"/>
                <a:cs typeface="Times New Roman"/>
              </a:rPr>
              <a:t>Act:- Form –</a:t>
            </a:r>
            <a:r>
              <a:rPr sz="1800" b="1" spc="-10" dirty="0">
                <a:solidFill>
                  <a:srgbClr val="003300"/>
                </a:solidFill>
                <a:latin typeface="Times New Roman"/>
                <a:cs typeface="Times New Roman"/>
              </a:rPr>
              <a:t> </a:t>
            </a:r>
            <a:r>
              <a:rPr sz="1800" b="1" dirty="0">
                <a:solidFill>
                  <a:srgbClr val="003300"/>
                </a:solidFill>
                <a:latin typeface="Times New Roman"/>
                <a:cs typeface="Times New Roman"/>
              </a:rPr>
              <a:t>22</a:t>
            </a:r>
            <a:endParaRPr sz="1800">
              <a:latin typeface="Times New Roman"/>
              <a:cs typeface="Times New Roman"/>
            </a:endParaRPr>
          </a:p>
        </p:txBody>
      </p:sp>
      <p:sp>
        <p:nvSpPr>
          <p:cNvPr id="9" name="object 9"/>
          <p:cNvSpPr txBox="1"/>
          <p:nvPr/>
        </p:nvSpPr>
        <p:spPr>
          <a:xfrm>
            <a:off x="644144" y="3300197"/>
            <a:ext cx="7963534" cy="3141345"/>
          </a:xfrm>
          <a:prstGeom prst="rect">
            <a:avLst/>
          </a:prstGeom>
        </p:spPr>
        <p:txBody>
          <a:bodyPr vert="horz" wrap="square" lIns="0" tIns="78105" rIns="0" bIns="0" rtlCol="0">
            <a:spAutoFit/>
          </a:bodyPr>
          <a:lstStyle/>
          <a:p>
            <a:pPr marL="12700" algn="just">
              <a:lnSpc>
                <a:spcPct val="100000"/>
              </a:lnSpc>
              <a:spcBef>
                <a:spcPts val="615"/>
              </a:spcBef>
            </a:pPr>
            <a:r>
              <a:rPr sz="2000" b="1" dirty="0">
                <a:solidFill>
                  <a:srgbClr val="003300"/>
                </a:solidFill>
                <a:latin typeface="Times New Roman"/>
                <a:cs typeface="Times New Roman"/>
              </a:rPr>
              <a:t>Others</a:t>
            </a:r>
            <a:r>
              <a:rPr sz="2000" b="1" spc="-40" dirty="0">
                <a:solidFill>
                  <a:srgbClr val="003300"/>
                </a:solidFill>
                <a:latin typeface="Times New Roman"/>
                <a:cs typeface="Times New Roman"/>
              </a:rPr>
              <a:t> </a:t>
            </a:r>
            <a:r>
              <a:rPr sz="2000" b="1" dirty="0">
                <a:solidFill>
                  <a:srgbClr val="003300"/>
                </a:solidFill>
                <a:latin typeface="Times New Roman"/>
                <a:cs typeface="Times New Roman"/>
              </a:rPr>
              <a:t>Benefits:-</a:t>
            </a:r>
            <a:endParaRPr sz="2000">
              <a:latin typeface="Times New Roman"/>
              <a:cs typeface="Times New Roman"/>
            </a:endParaRPr>
          </a:p>
          <a:p>
            <a:pPr marL="12700" marR="5080" algn="just">
              <a:lnSpc>
                <a:spcPts val="1630"/>
              </a:lnSpc>
              <a:spcBef>
                <a:spcPts val="695"/>
              </a:spcBef>
            </a:pPr>
            <a:r>
              <a:rPr sz="1600" b="1" spc="-5" dirty="0">
                <a:solidFill>
                  <a:srgbClr val="003300"/>
                </a:solidFill>
                <a:latin typeface="Times New Roman"/>
                <a:cs typeface="Times New Roman"/>
              </a:rPr>
              <a:t>Rehabilitation Allowance:- </a:t>
            </a:r>
            <a:r>
              <a:rPr sz="1600" dirty="0">
                <a:solidFill>
                  <a:srgbClr val="003300"/>
                </a:solidFill>
                <a:latin typeface="Times New Roman"/>
                <a:cs typeface="Times New Roman"/>
              </a:rPr>
              <a:t>Rehabilitation </a:t>
            </a:r>
            <a:r>
              <a:rPr sz="1600" spc="-5" dirty="0">
                <a:solidFill>
                  <a:srgbClr val="003300"/>
                </a:solidFill>
                <a:latin typeface="Times New Roman"/>
                <a:cs typeface="Times New Roman"/>
              </a:rPr>
              <a:t>in </a:t>
            </a:r>
            <a:r>
              <a:rPr sz="1600" dirty="0">
                <a:solidFill>
                  <a:srgbClr val="003300"/>
                </a:solidFill>
                <a:latin typeface="Times New Roman"/>
                <a:cs typeface="Times New Roman"/>
              </a:rPr>
              <a:t>case of disabled </a:t>
            </a:r>
            <a:r>
              <a:rPr sz="1600" spc="-5" dirty="0">
                <a:solidFill>
                  <a:srgbClr val="003300"/>
                </a:solidFill>
                <a:latin typeface="Times New Roman"/>
                <a:cs typeface="Times New Roman"/>
              </a:rPr>
              <a:t>insured </a:t>
            </a:r>
            <a:r>
              <a:rPr sz="1600" dirty="0">
                <a:solidFill>
                  <a:srgbClr val="003300"/>
                </a:solidFill>
                <a:latin typeface="Times New Roman"/>
                <a:cs typeface="Times New Roman"/>
              </a:rPr>
              <a:t>persons </a:t>
            </a:r>
            <a:r>
              <a:rPr sz="1600" spc="-5" dirty="0">
                <a:solidFill>
                  <a:srgbClr val="003300"/>
                </a:solidFill>
                <a:latin typeface="Times New Roman"/>
                <a:cs typeface="Times New Roman"/>
              </a:rPr>
              <a:t>under </a:t>
            </a:r>
            <a:r>
              <a:rPr sz="1600" dirty="0">
                <a:solidFill>
                  <a:srgbClr val="003300"/>
                </a:solidFill>
                <a:latin typeface="Times New Roman"/>
                <a:cs typeface="Times New Roman"/>
              </a:rPr>
              <a:t>45 years of  </a:t>
            </a:r>
            <a:r>
              <a:rPr sz="1600" spc="-5" dirty="0">
                <a:solidFill>
                  <a:srgbClr val="003300"/>
                </a:solidFill>
                <a:latin typeface="Times New Roman"/>
                <a:cs typeface="Times New Roman"/>
              </a:rPr>
              <a:t>age </a:t>
            </a:r>
            <a:r>
              <a:rPr sz="1600" spc="-10" dirty="0">
                <a:solidFill>
                  <a:srgbClr val="003300"/>
                </a:solidFill>
                <a:latin typeface="Times New Roman"/>
                <a:cs typeface="Times New Roman"/>
              </a:rPr>
              <a:t>with </a:t>
            </a:r>
            <a:r>
              <a:rPr sz="1600" dirty="0">
                <a:solidFill>
                  <a:srgbClr val="003300"/>
                </a:solidFill>
                <a:latin typeface="Times New Roman"/>
                <a:cs typeface="Times New Roman"/>
              </a:rPr>
              <a:t>40 </a:t>
            </a:r>
            <a:r>
              <a:rPr sz="1600" spc="-5" dirty="0">
                <a:solidFill>
                  <a:srgbClr val="003300"/>
                </a:solidFill>
                <a:latin typeface="Times New Roman"/>
                <a:cs typeface="Times New Roman"/>
              </a:rPr>
              <a:t>percent </a:t>
            </a:r>
            <a:r>
              <a:rPr sz="1600" dirty="0">
                <a:solidFill>
                  <a:srgbClr val="003300"/>
                </a:solidFill>
                <a:latin typeface="Times New Roman"/>
                <a:cs typeface="Times New Roman"/>
              </a:rPr>
              <a:t>or </a:t>
            </a:r>
            <a:r>
              <a:rPr sz="1600" spc="-15" dirty="0">
                <a:solidFill>
                  <a:srgbClr val="003300"/>
                </a:solidFill>
                <a:latin typeface="Times New Roman"/>
                <a:cs typeface="Times New Roman"/>
              </a:rPr>
              <a:t>more</a:t>
            </a:r>
            <a:r>
              <a:rPr sz="1600" spc="90" dirty="0">
                <a:solidFill>
                  <a:srgbClr val="003300"/>
                </a:solidFill>
                <a:latin typeface="Times New Roman"/>
                <a:cs typeface="Times New Roman"/>
              </a:rPr>
              <a:t> </a:t>
            </a:r>
            <a:r>
              <a:rPr sz="1600" spc="-5" dirty="0">
                <a:solidFill>
                  <a:srgbClr val="003300"/>
                </a:solidFill>
                <a:latin typeface="Times New Roman"/>
                <a:cs typeface="Times New Roman"/>
              </a:rPr>
              <a:t>disablement.</a:t>
            </a:r>
            <a:endParaRPr sz="1600">
              <a:latin typeface="Times New Roman"/>
              <a:cs typeface="Times New Roman"/>
            </a:endParaRPr>
          </a:p>
          <a:p>
            <a:pPr>
              <a:lnSpc>
                <a:spcPct val="100000"/>
              </a:lnSpc>
              <a:spcBef>
                <a:spcPts val="40"/>
              </a:spcBef>
            </a:pPr>
            <a:endParaRPr sz="1950">
              <a:latin typeface="Times New Roman"/>
              <a:cs typeface="Times New Roman"/>
            </a:endParaRPr>
          </a:p>
          <a:p>
            <a:pPr marL="12700" marR="6350" algn="just">
              <a:lnSpc>
                <a:spcPts val="1540"/>
              </a:lnSpc>
              <a:spcBef>
                <a:spcPts val="5"/>
              </a:spcBef>
            </a:pPr>
            <a:r>
              <a:rPr sz="1600" b="1" spc="-5" dirty="0">
                <a:solidFill>
                  <a:srgbClr val="003300"/>
                </a:solidFill>
                <a:latin typeface="Times New Roman"/>
                <a:cs typeface="Times New Roman"/>
              </a:rPr>
              <a:t>Free Supply:- </a:t>
            </a:r>
            <a:r>
              <a:rPr sz="1600" dirty="0">
                <a:solidFill>
                  <a:srgbClr val="003300"/>
                </a:solidFill>
                <a:latin typeface="Times New Roman"/>
                <a:cs typeface="Times New Roman"/>
              </a:rPr>
              <a:t>Free </a:t>
            </a:r>
            <a:r>
              <a:rPr sz="1600" spc="-5" dirty="0">
                <a:solidFill>
                  <a:srgbClr val="003300"/>
                </a:solidFill>
                <a:latin typeface="Times New Roman"/>
                <a:cs typeface="Times New Roman"/>
              </a:rPr>
              <a:t>Supply </a:t>
            </a:r>
            <a:r>
              <a:rPr sz="1600" dirty="0">
                <a:solidFill>
                  <a:srgbClr val="003300"/>
                </a:solidFill>
                <a:latin typeface="Times New Roman"/>
                <a:cs typeface="Times New Roman"/>
              </a:rPr>
              <a:t>of </a:t>
            </a:r>
            <a:r>
              <a:rPr sz="1600" spc="-5" dirty="0">
                <a:solidFill>
                  <a:srgbClr val="003300"/>
                </a:solidFill>
                <a:latin typeface="Times New Roman"/>
                <a:cs typeface="Times New Roman"/>
              </a:rPr>
              <a:t>physical aids and </a:t>
            </a:r>
            <a:r>
              <a:rPr sz="1600" dirty="0">
                <a:solidFill>
                  <a:srgbClr val="003300"/>
                </a:solidFill>
                <a:latin typeface="Times New Roman"/>
                <a:cs typeface="Times New Roman"/>
              </a:rPr>
              <a:t>appliances </a:t>
            </a:r>
            <a:r>
              <a:rPr sz="1600" spc="-5" dirty="0">
                <a:solidFill>
                  <a:srgbClr val="003300"/>
                </a:solidFill>
                <a:latin typeface="Times New Roman"/>
                <a:cs typeface="Times New Roman"/>
              </a:rPr>
              <a:t>such as crutches, </a:t>
            </a:r>
            <a:r>
              <a:rPr sz="1600" dirty="0">
                <a:solidFill>
                  <a:srgbClr val="003300"/>
                </a:solidFill>
                <a:latin typeface="Times New Roman"/>
                <a:cs typeface="Times New Roman"/>
              </a:rPr>
              <a:t>wheelchairs,  </a:t>
            </a:r>
            <a:r>
              <a:rPr sz="1600" spc="-5" dirty="0">
                <a:solidFill>
                  <a:srgbClr val="003300"/>
                </a:solidFill>
                <a:latin typeface="Times New Roman"/>
                <a:cs typeface="Times New Roman"/>
              </a:rPr>
              <a:t>dentures, spectacles and other such physical</a:t>
            </a:r>
            <a:r>
              <a:rPr sz="1600" spc="114" dirty="0">
                <a:solidFill>
                  <a:srgbClr val="003300"/>
                </a:solidFill>
                <a:latin typeface="Times New Roman"/>
                <a:cs typeface="Times New Roman"/>
              </a:rPr>
              <a:t> </a:t>
            </a:r>
            <a:r>
              <a:rPr sz="1600" spc="-5" dirty="0">
                <a:solidFill>
                  <a:srgbClr val="003300"/>
                </a:solidFill>
                <a:latin typeface="Times New Roman"/>
                <a:cs typeface="Times New Roman"/>
              </a:rPr>
              <a:t>aids.</a:t>
            </a:r>
            <a:endParaRPr sz="1600">
              <a:latin typeface="Times New Roman"/>
              <a:cs typeface="Times New Roman"/>
            </a:endParaRPr>
          </a:p>
          <a:p>
            <a:pPr>
              <a:lnSpc>
                <a:spcPct val="100000"/>
              </a:lnSpc>
              <a:spcBef>
                <a:spcPts val="30"/>
              </a:spcBef>
            </a:pPr>
            <a:endParaRPr sz="1650">
              <a:latin typeface="Times New Roman"/>
              <a:cs typeface="Times New Roman"/>
            </a:endParaRPr>
          </a:p>
          <a:p>
            <a:pPr marL="12700" algn="just">
              <a:lnSpc>
                <a:spcPts val="1730"/>
              </a:lnSpc>
            </a:pPr>
            <a:r>
              <a:rPr sz="1600" b="1" spc="-5" dirty="0">
                <a:solidFill>
                  <a:srgbClr val="003300"/>
                </a:solidFill>
                <a:latin typeface="Times New Roman"/>
                <a:cs typeface="Times New Roman"/>
              </a:rPr>
              <a:t>Old</a:t>
            </a:r>
            <a:r>
              <a:rPr sz="1600" b="1" spc="75" dirty="0">
                <a:solidFill>
                  <a:srgbClr val="003300"/>
                </a:solidFill>
                <a:latin typeface="Times New Roman"/>
                <a:cs typeface="Times New Roman"/>
              </a:rPr>
              <a:t> </a:t>
            </a:r>
            <a:r>
              <a:rPr sz="1600" b="1" spc="-5" dirty="0">
                <a:solidFill>
                  <a:srgbClr val="003300"/>
                </a:solidFill>
                <a:latin typeface="Times New Roman"/>
                <a:cs typeface="Times New Roman"/>
              </a:rPr>
              <a:t>Age</a:t>
            </a:r>
            <a:r>
              <a:rPr sz="1600" b="1" spc="70" dirty="0">
                <a:solidFill>
                  <a:srgbClr val="003300"/>
                </a:solidFill>
                <a:latin typeface="Times New Roman"/>
                <a:cs typeface="Times New Roman"/>
              </a:rPr>
              <a:t> </a:t>
            </a:r>
            <a:r>
              <a:rPr sz="1600" b="1" dirty="0">
                <a:solidFill>
                  <a:srgbClr val="003300"/>
                </a:solidFill>
                <a:latin typeface="Times New Roman"/>
                <a:cs typeface="Times New Roman"/>
              </a:rPr>
              <a:t>Medical</a:t>
            </a:r>
            <a:r>
              <a:rPr sz="1600" b="1" spc="85" dirty="0">
                <a:solidFill>
                  <a:srgbClr val="003300"/>
                </a:solidFill>
                <a:latin typeface="Times New Roman"/>
                <a:cs typeface="Times New Roman"/>
              </a:rPr>
              <a:t> </a:t>
            </a:r>
            <a:r>
              <a:rPr sz="1600" b="1" spc="-5" dirty="0">
                <a:solidFill>
                  <a:srgbClr val="003300"/>
                </a:solidFill>
                <a:latin typeface="Times New Roman"/>
                <a:cs typeface="Times New Roman"/>
              </a:rPr>
              <a:t>Care:-</a:t>
            </a:r>
            <a:r>
              <a:rPr sz="1600" b="1" spc="65" dirty="0">
                <a:solidFill>
                  <a:srgbClr val="003300"/>
                </a:solidFill>
                <a:latin typeface="Times New Roman"/>
                <a:cs typeface="Times New Roman"/>
              </a:rPr>
              <a:t> </a:t>
            </a:r>
            <a:r>
              <a:rPr sz="1600" spc="-5" dirty="0">
                <a:solidFill>
                  <a:srgbClr val="003300"/>
                </a:solidFill>
                <a:latin typeface="Times New Roman"/>
                <a:cs typeface="Times New Roman"/>
              </a:rPr>
              <a:t>Old</a:t>
            </a:r>
            <a:r>
              <a:rPr sz="1600" spc="80" dirty="0">
                <a:solidFill>
                  <a:srgbClr val="003300"/>
                </a:solidFill>
                <a:latin typeface="Times New Roman"/>
                <a:cs typeface="Times New Roman"/>
              </a:rPr>
              <a:t> </a:t>
            </a:r>
            <a:r>
              <a:rPr sz="1600" spc="-5" dirty="0">
                <a:solidFill>
                  <a:srgbClr val="003300"/>
                </a:solidFill>
                <a:latin typeface="Times New Roman"/>
                <a:cs typeface="Times New Roman"/>
              </a:rPr>
              <a:t>age</a:t>
            </a:r>
            <a:r>
              <a:rPr sz="1600" spc="85" dirty="0">
                <a:solidFill>
                  <a:srgbClr val="003300"/>
                </a:solidFill>
                <a:latin typeface="Times New Roman"/>
                <a:cs typeface="Times New Roman"/>
              </a:rPr>
              <a:t> </a:t>
            </a:r>
            <a:r>
              <a:rPr sz="1600" spc="-5" dirty="0">
                <a:solidFill>
                  <a:srgbClr val="003300"/>
                </a:solidFill>
                <a:latin typeface="Times New Roman"/>
                <a:cs typeface="Times New Roman"/>
              </a:rPr>
              <a:t>Medical</a:t>
            </a:r>
            <a:r>
              <a:rPr sz="1600" spc="75" dirty="0">
                <a:solidFill>
                  <a:srgbClr val="003300"/>
                </a:solidFill>
                <a:latin typeface="Times New Roman"/>
                <a:cs typeface="Times New Roman"/>
              </a:rPr>
              <a:t> </a:t>
            </a:r>
            <a:r>
              <a:rPr sz="1600" dirty="0">
                <a:solidFill>
                  <a:srgbClr val="003300"/>
                </a:solidFill>
                <a:latin typeface="Times New Roman"/>
                <a:cs typeface="Times New Roman"/>
              </a:rPr>
              <a:t>care</a:t>
            </a:r>
            <a:r>
              <a:rPr sz="1600" spc="75" dirty="0">
                <a:solidFill>
                  <a:srgbClr val="003300"/>
                </a:solidFill>
                <a:latin typeface="Times New Roman"/>
                <a:cs typeface="Times New Roman"/>
              </a:rPr>
              <a:t> </a:t>
            </a:r>
            <a:r>
              <a:rPr sz="1600" dirty="0">
                <a:solidFill>
                  <a:srgbClr val="003300"/>
                </a:solidFill>
                <a:latin typeface="Times New Roman"/>
                <a:cs typeface="Times New Roman"/>
              </a:rPr>
              <a:t>for</a:t>
            </a:r>
            <a:r>
              <a:rPr sz="1600" spc="75" dirty="0">
                <a:solidFill>
                  <a:srgbClr val="003300"/>
                </a:solidFill>
                <a:latin typeface="Times New Roman"/>
                <a:cs typeface="Times New Roman"/>
              </a:rPr>
              <a:t> </a:t>
            </a:r>
            <a:r>
              <a:rPr sz="1600" dirty="0">
                <a:solidFill>
                  <a:srgbClr val="003300"/>
                </a:solidFill>
                <a:latin typeface="Times New Roman"/>
                <a:cs typeface="Times New Roman"/>
              </a:rPr>
              <a:t>self</a:t>
            </a:r>
            <a:r>
              <a:rPr sz="1600" spc="90" dirty="0">
                <a:solidFill>
                  <a:srgbClr val="003300"/>
                </a:solidFill>
                <a:latin typeface="Times New Roman"/>
                <a:cs typeface="Times New Roman"/>
              </a:rPr>
              <a:t> </a:t>
            </a:r>
            <a:r>
              <a:rPr sz="1600" spc="-5" dirty="0">
                <a:solidFill>
                  <a:srgbClr val="003300"/>
                </a:solidFill>
                <a:latin typeface="Times New Roman"/>
                <a:cs typeface="Times New Roman"/>
              </a:rPr>
              <a:t>and</a:t>
            </a:r>
            <a:r>
              <a:rPr sz="1600" spc="80" dirty="0">
                <a:solidFill>
                  <a:srgbClr val="003300"/>
                </a:solidFill>
                <a:latin typeface="Times New Roman"/>
                <a:cs typeface="Times New Roman"/>
              </a:rPr>
              <a:t> </a:t>
            </a:r>
            <a:r>
              <a:rPr sz="1600" spc="-5" dirty="0">
                <a:solidFill>
                  <a:srgbClr val="003300"/>
                </a:solidFill>
                <a:latin typeface="Times New Roman"/>
                <a:cs typeface="Times New Roman"/>
              </a:rPr>
              <a:t>spouse</a:t>
            </a:r>
            <a:r>
              <a:rPr sz="1600" spc="75" dirty="0">
                <a:solidFill>
                  <a:srgbClr val="003300"/>
                </a:solidFill>
                <a:latin typeface="Times New Roman"/>
                <a:cs typeface="Times New Roman"/>
              </a:rPr>
              <a:t> </a:t>
            </a:r>
            <a:r>
              <a:rPr sz="1600" spc="-5" dirty="0">
                <a:solidFill>
                  <a:srgbClr val="003300"/>
                </a:solidFill>
                <a:latin typeface="Times New Roman"/>
                <a:cs typeface="Times New Roman"/>
              </a:rPr>
              <a:t>at</a:t>
            </a:r>
            <a:r>
              <a:rPr sz="1600" spc="75" dirty="0">
                <a:solidFill>
                  <a:srgbClr val="003300"/>
                </a:solidFill>
                <a:latin typeface="Times New Roman"/>
                <a:cs typeface="Times New Roman"/>
              </a:rPr>
              <a:t> </a:t>
            </a:r>
            <a:r>
              <a:rPr sz="1600" spc="-5" dirty="0">
                <a:solidFill>
                  <a:srgbClr val="003300"/>
                </a:solidFill>
                <a:latin typeface="Times New Roman"/>
                <a:cs typeface="Times New Roman"/>
              </a:rPr>
              <a:t>a</a:t>
            </a:r>
            <a:r>
              <a:rPr sz="1600" spc="70" dirty="0">
                <a:solidFill>
                  <a:srgbClr val="003300"/>
                </a:solidFill>
                <a:latin typeface="Times New Roman"/>
                <a:cs typeface="Times New Roman"/>
              </a:rPr>
              <a:t> </a:t>
            </a:r>
            <a:r>
              <a:rPr sz="1600" dirty="0">
                <a:solidFill>
                  <a:srgbClr val="003300"/>
                </a:solidFill>
                <a:latin typeface="Times New Roman"/>
                <a:cs typeface="Times New Roman"/>
              </a:rPr>
              <a:t>nominal</a:t>
            </a:r>
            <a:r>
              <a:rPr sz="1600" spc="75" dirty="0">
                <a:solidFill>
                  <a:srgbClr val="003300"/>
                </a:solidFill>
                <a:latin typeface="Times New Roman"/>
                <a:cs typeface="Times New Roman"/>
              </a:rPr>
              <a:t> </a:t>
            </a:r>
            <a:r>
              <a:rPr sz="1600" dirty="0">
                <a:solidFill>
                  <a:srgbClr val="003300"/>
                </a:solidFill>
                <a:latin typeface="Times New Roman"/>
                <a:cs typeface="Times New Roman"/>
              </a:rPr>
              <a:t>contribution</a:t>
            </a:r>
            <a:r>
              <a:rPr sz="1600" spc="90" dirty="0">
                <a:solidFill>
                  <a:srgbClr val="003300"/>
                </a:solidFill>
                <a:latin typeface="Times New Roman"/>
                <a:cs typeface="Times New Roman"/>
              </a:rPr>
              <a:t> </a:t>
            </a:r>
            <a:r>
              <a:rPr sz="1600" spc="-5" dirty="0">
                <a:solidFill>
                  <a:srgbClr val="003300"/>
                </a:solidFill>
                <a:latin typeface="Times New Roman"/>
                <a:cs typeface="Times New Roman"/>
              </a:rPr>
              <a:t>of</a:t>
            </a:r>
            <a:endParaRPr sz="1600">
              <a:latin typeface="Times New Roman"/>
              <a:cs typeface="Times New Roman"/>
            </a:endParaRPr>
          </a:p>
          <a:p>
            <a:pPr marL="12700" algn="just">
              <a:lnSpc>
                <a:spcPts val="1730"/>
              </a:lnSpc>
            </a:pPr>
            <a:r>
              <a:rPr sz="1600" spc="-5" dirty="0">
                <a:solidFill>
                  <a:srgbClr val="003300"/>
                </a:solidFill>
                <a:latin typeface="Times New Roman"/>
                <a:cs typeface="Times New Roman"/>
              </a:rPr>
              <a:t>Rs. </a:t>
            </a:r>
            <a:r>
              <a:rPr sz="1600" dirty="0">
                <a:solidFill>
                  <a:srgbClr val="003300"/>
                </a:solidFill>
                <a:latin typeface="Times New Roman"/>
                <a:cs typeface="Times New Roman"/>
              </a:rPr>
              <a:t>120/- </a:t>
            </a:r>
            <a:r>
              <a:rPr sz="1600" spc="-5" dirty="0">
                <a:solidFill>
                  <a:srgbClr val="003300"/>
                </a:solidFill>
                <a:latin typeface="Times New Roman"/>
                <a:cs typeface="Times New Roman"/>
              </a:rPr>
              <a:t>per</a:t>
            </a:r>
            <a:r>
              <a:rPr sz="1600" dirty="0">
                <a:solidFill>
                  <a:srgbClr val="003300"/>
                </a:solidFill>
                <a:latin typeface="Times New Roman"/>
                <a:cs typeface="Times New Roman"/>
              </a:rPr>
              <a:t> </a:t>
            </a:r>
            <a:r>
              <a:rPr sz="1600" spc="-10" dirty="0">
                <a:solidFill>
                  <a:srgbClr val="003300"/>
                </a:solidFill>
                <a:latin typeface="Times New Roman"/>
                <a:cs typeface="Times New Roman"/>
              </a:rPr>
              <a:t>annum.</a:t>
            </a:r>
            <a:endParaRPr sz="1600">
              <a:latin typeface="Times New Roman"/>
              <a:cs typeface="Times New Roman"/>
            </a:endParaRPr>
          </a:p>
          <a:p>
            <a:pPr>
              <a:lnSpc>
                <a:spcPct val="100000"/>
              </a:lnSpc>
              <a:spcBef>
                <a:spcPts val="45"/>
              </a:spcBef>
            </a:pPr>
            <a:endParaRPr sz="1950">
              <a:latin typeface="Times New Roman"/>
              <a:cs typeface="Times New Roman"/>
            </a:endParaRPr>
          </a:p>
          <a:p>
            <a:pPr marL="12700" marR="5080" algn="just">
              <a:lnSpc>
                <a:spcPts val="1540"/>
              </a:lnSpc>
            </a:pPr>
            <a:r>
              <a:rPr sz="1600" b="1" spc="-5" dirty="0">
                <a:solidFill>
                  <a:srgbClr val="003300"/>
                </a:solidFill>
                <a:latin typeface="Times New Roman"/>
                <a:cs typeface="Times New Roman"/>
              </a:rPr>
              <a:t>Rajiv Gandhi Shramik Kalyan Yojana:- </a:t>
            </a:r>
            <a:r>
              <a:rPr sz="1600" spc="-5" dirty="0">
                <a:solidFill>
                  <a:srgbClr val="003300"/>
                </a:solidFill>
                <a:latin typeface="Times New Roman"/>
                <a:cs typeface="Times New Roman"/>
              </a:rPr>
              <a:t>Unemployment Allowance is payable to </a:t>
            </a:r>
            <a:r>
              <a:rPr sz="1600" dirty="0">
                <a:solidFill>
                  <a:srgbClr val="003300"/>
                </a:solidFill>
                <a:latin typeface="Times New Roman"/>
                <a:cs typeface="Times New Roman"/>
              </a:rPr>
              <a:t>those  </a:t>
            </a:r>
            <a:r>
              <a:rPr sz="1600" spc="-5" dirty="0">
                <a:solidFill>
                  <a:srgbClr val="003300"/>
                </a:solidFill>
                <a:latin typeface="Times New Roman"/>
                <a:cs typeface="Times New Roman"/>
              </a:rPr>
              <a:t>workers </a:t>
            </a:r>
            <a:r>
              <a:rPr sz="1600" dirty="0">
                <a:solidFill>
                  <a:srgbClr val="003300"/>
                </a:solidFill>
                <a:latin typeface="Times New Roman"/>
                <a:cs typeface="Times New Roman"/>
              </a:rPr>
              <a:t>facing </a:t>
            </a:r>
            <a:r>
              <a:rPr sz="1600" spc="-5" dirty="0">
                <a:solidFill>
                  <a:srgbClr val="003300"/>
                </a:solidFill>
                <a:latin typeface="Times New Roman"/>
                <a:cs typeface="Times New Roman"/>
              </a:rPr>
              <a:t>involuntary </a:t>
            </a:r>
            <a:r>
              <a:rPr sz="1600" dirty="0">
                <a:solidFill>
                  <a:srgbClr val="003300"/>
                </a:solidFill>
                <a:latin typeface="Times New Roman"/>
                <a:cs typeface="Times New Roman"/>
              </a:rPr>
              <a:t>unemployment due </a:t>
            </a:r>
            <a:r>
              <a:rPr sz="1600" spc="-5" dirty="0">
                <a:solidFill>
                  <a:srgbClr val="003300"/>
                </a:solidFill>
                <a:latin typeface="Times New Roman"/>
                <a:cs typeface="Times New Roman"/>
              </a:rPr>
              <a:t>to </a:t>
            </a:r>
            <a:r>
              <a:rPr sz="1600" dirty="0">
                <a:solidFill>
                  <a:srgbClr val="003300"/>
                </a:solidFill>
                <a:latin typeface="Times New Roman"/>
                <a:cs typeface="Times New Roman"/>
              </a:rPr>
              <a:t>closure of </a:t>
            </a:r>
            <a:r>
              <a:rPr sz="1600" spc="-5" dirty="0">
                <a:solidFill>
                  <a:srgbClr val="003300"/>
                </a:solidFill>
                <a:latin typeface="Times New Roman"/>
                <a:cs typeface="Times New Roman"/>
              </a:rPr>
              <a:t>factory </a:t>
            </a:r>
            <a:r>
              <a:rPr sz="1600" dirty="0">
                <a:solidFill>
                  <a:srgbClr val="003300"/>
                </a:solidFill>
                <a:latin typeface="Times New Roman"/>
                <a:cs typeface="Times New Roman"/>
              </a:rPr>
              <a:t>or </a:t>
            </a:r>
            <a:r>
              <a:rPr sz="1600" spc="-5" dirty="0">
                <a:solidFill>
                  <a:srgbClr val="003300"/>
                </a:solidFill>
                <a:latin typeface="Times New Roman"/>
                <a:cs typeface="Times New Roman"/>
              </a:rPr>
              <a:t>non-employment injury.  Benefit rate which is just above </a:t>
            </a:r>
            <a:r>
              <a:rPr sz="1600" dirty="0">
                <a:solidFill>
                  <a:srgbClr val="003300"/>
                </a:solidFill>
                <a:latin typeface="Times New Roman"/>
                <a:cs typeface="Times New Roman"/>
              </a:rPr>
              <a:t>50% of </a:t>
            </a:r>
            <a:r>
              <a:rPr sz="1600" spc="-5" dirty="0">
                <a:solidFill>
                  <a:srgbClr val="003300"/>
                </a:solidFill>
                <a:latin typeface="Times New Roman"/>
                <a:cs typeface="Times New Roman"/>
              </a:rPr>
              <a:t>the daily wages </a:t>
            </a:r>
            <a:r>
              <a:rPr sz="1600" dirty="0">
                <a:solidFill>
                  <a:srgbClr val="003300"/>
                </a:solidFill>
                <a:latin typeface="Times New Roman"/>
                <a:cs typeface="Times New Roman"/>
              </a:rPr>
              <a:t>for </a:t>
            </a:r>
            <a:r>
              <a:rPr sz="1600" spc="-15" dirty="0">
                <a:solidFill>
                  <a:srgbClr val="003300"/>
                </a:solidFill>
                <a:latin typeface="Times New Roman"/>
                <a:cs typeface="Times New Roman"/>
              </a:rPr>
              <a:t>max </a:t>
            </a:r>
            <a:r>
              <a:rPr sz="1600" dirty="0">
                <a:solidFill>
                  <a:srgbClr val="003300"/>
                </a:solidFill>
                <a:latin typeface="Times New Roman"/>
                <a:cs typeface="Times New Roman"/>
              </a:rPr>
              <a:t>01</a:t>
            </a:r>
            <a:r>
              <a:rPr sz="1600" spc="185" dirty="0">
                <a:solidFill>
                  <a:srgbClr val="003300"/>
                </a:solidFill>
                <a:latin typeface="Times New Roman"/>
                <a:cs typeface="Times New Roman"/>
              </a:rPr>
              <a:t> </a:t>
            </a:r>
            <a:r>
              <a:rPr sz="1600" spc="-5" dirty="0">
                <a:solidFill>
                  <a:srgbClr val="003300"/>
                </a:solidFill>
                <a:latin typeface="Times New Roman"/>
                <a:cs typeface="Times New Roman"/>
              </a:rPr>
              <a:t>year.</a:t>
            </a:r>
            <a:endParaRPr sz="1600">
              <a:latin typeface="Times New Roman"/>
              <a:cs typeface="Times New Roman"/>
            </a:endParaRPr>
          </a:p>
        </p:txBody>
      </p:sp>
      <p:sp>
        <p:nvSpPr>
          <p:cNvPr id="10" name="object 10"/>
          <p:cNvSpPr/>
          <p:nvPr/>
        </p:nvSpPr>
        <p:spPr>
          <a:xfrm>
            <a:off x="6842759" y="903732"/>
            <a:ext cx="1859279" cy="640079"/>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6858000" y="304800"/>
            <a:ext cx="1828800" cy="609600"/>
          </a:xfrm>
          <a:custGeom>
            <a:avLst/>
            <a:gdLst/>
            <a:ahLst/>
            <a:cxnLst/>
            <a:rect l="l" t="t" r="r" b="b"/>
            <a:pathLst>
              <a:path w="1828800" h="609600">
                <a:moveTo>
                  <a:pt x="1776349" y="0"/>
                </a:moveTo>
                <a:lnTo>
                  <a:pt x="52450" y="0"/>
                </a:lnTo>
                <a:lnTo>
                  <a:pt x="32039" y="4123"/>
                </a:lnTo>
                <a:lnTo>
                  <a:pt x="15367" y="15367"/>
                </a:lnTo>
                <a:lnTo>
                  <a:pt x="4123" y="32039"/>
                </a:lnTo>
                <a:lnTo>
                  <a:pt x="0" y="52450"/>
                </a:lnTo>
                <a:lnTo>
                  <a:pt x="0" y="557149"/>
                </a:lnTo>
                <a:lnTo>
                  <a:pt x="4123" y="577560"/>
                </a:lnTo>
                <a:lnTo>
                  <a:pt x="15367" y="594233"/>
                </a:lnTo>
                <a:lnTo>
                  <a:pt x="32039" y="605476"/>
                </a:lnTo>
                <a:lnTo>
                  <a:pt x="52450" y="609600"/>
                </a:lnTo>
                <a:lnTo>
                  <a:pt x="1776349" y="609600"/>
                </a:lnTo>
                <a:lnTo>
                  <a:pt x="1796760" y="605476"/>
                </a:lnTo>
                <a:lnTo>
                  <a:pt x="1813432" y="594233"/>
                </a:lnTo>
                <a:lnTo>
                  <a:pt x="1824676" y="577560"/>
                </a:lnTo>
                <a:lnTo>
                  <a:pt x="1828800" y="557149"/>
                </a:lnTo>
                <a:lnTo>
                  <a:pt x="1828800" y="52450"/>
                </a:lnTo>
                <a:lnTo>
                  <a:pt x="1824676" y="32039"/>
                </a:lnTo>
                <a:lnTo>
                  <a:pt x="1813432" y="15367"/>
                </a:lnTo>
                <a:lnTo>
                  <a:pt x="1796760" y="4123"/>
                </a:lnTo>
                <a:lnTo>
                  <a:pt x="1776349" y="0"/>
                </a:lnTo>
                <a:close/>
              </a:path>
            </a:pathLst>
          </a:custGeom>
          <a:solidFill>
            <a:srgbClr val="ECECEC"/>
          </a:solidFill>
        </p:spPr>
        <p:txBody>
          <a:bodyPr wrap="square" lIns="0" tIns="0" rIns="0" bIns="0" rtlCol="0"/>
          <a:lstStyle/>
          <a:p>
            <a:endParaRPr/>
          </a:p>
        </p:txBody>
      </p:sp>
      <p:sp>
        <p:nvSpPr>
          <p:cNvPr id="12" name="object 12"/>
          <p:cNvSpPr/>
          <p:nvPr/>
        </p:nvSpPr>
        <p:spPr>
          <a:xfrm>
            <a:off x="6858000" y="304800"/>
            <a:ext cx="1828800" cy="609600"/>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609600" y="381000"/>
            <a:ext cx="762000" cy="533400"/>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962" y="305561"/>
            <a:ext cx="8229600" cy="609600"/>
          </a:xfrm>
          <a:custGeom>
            <a:avLst/>
            <a:gdLst/>
            <a:ahLst/>
            <a:cxnLst/>
            <a:rect l="l" t="t" r="r" b="b"/>
            <a:pathLst>
              <a:path w="8229600" h="609600">
                <a:moveTo>
                  <a:pt x="0" y="609600"/>
                </a:moveTo>
                <a:lnTo>
                  <a:pt x="8229600" y="609600"/>
                </a:lnTo>
                <a:lnTo>
                  <a:pt x="8229600" y="0"/>
                </a:lnTo>
                <a:lnTo>
                  <a:pt x="0" y="0"/>
                </a:lnTo>
                <a:lnTo>
                  <a:pt x="0" y="609600"/>
                </a:lnTo>
                <a:close/>
              </a:path>
            </a:pathLst>
          </a:custGeom>
          <a:solidFill>
            <a:srgbClr val="FFFFFF"/>
          </a:solidFill>
        </p:spPr>
        <p:txBody>
          <a:bodyPr wrap="square" lIns="0" tIns="0" rIns="0" bIns="0" rtlCol="0"/>
          <a:lstStyle/>
          <a:p>
            <a:endParaRPr/>
          </a:p>
        </p:txBody>
      </p:sp>
      <p:sp>
        <p:nvSpPr>
          <p:cNvPr id="3" name="object 3"/>
          <p:cNvSpPr/>
          <p:nvPr/>
        </p:nvSpPr>
        <p:spPr>
          <a:xfrm>
            <a:off x="457962" y="305561"/>
            <a:ext cx="8229600" cy="609600"/>
          </a:xfrm>
          <a:custGeom>
            <a:avLst/>
            <a:gdLst/>
            <a:ahLst/>
            <a:cxnLst/>
            <a:rect l="l" t="t" r="r" b="b"/>
            <a:pathLst>
              <a:path w="8229600" h="609600">
                <a:moveTo>
                  <a:pt x="0" y="609600"/>
                </a:moveTo>
                <a:lnTo>
                  <a:pt x="8229600" y="609600"/>
                </a:lnTo>
                <a:lnTo>
                  <a:pt x="8229600" y="0"/>
                </a:lnTo>
                <a:lnTo>
                  <a:pt x="0" y="0"/>
                </a:lnTo>
                <a:lnTo>
                  <a:pt x="0" y="609600"/>
                </a:lnTo>
                <a:close/>
              </a:path>
            </a:pathLst>
          </a:custGeom>
          <a:ln w="25908">
            <a:solidFill>
              <a:srgbClr val="0082D2"/>
            </a:solidFill>
          </a:ln>
        </p:spPr>
        <p:txBody>
          <a:bodyPr wrap="square" lIns="0" tIns="0" rIns="0" bIns="0" rtlCol="0"/>
          <a:lstStyle/>
          <a:p>
            <a:endParaRPr/>
          </a:p>
        </p:txBody>
      </p:sp>
      <p:sp>
        <p:nvSpPr>
          <p:cNvPr id="4" name="object 4"/>
          <p:cNvSpPr/>
          <p:nvPr/>
        </p:nvSpPr>
        <p:spPr>
          <a:xfrm>
            <a:off x="643127" y="443483"/>
            <a:ext cx="5829300" cy="50292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57962" y="1067561"/>
            <a:ext cx="8229600" cy="5410200"/>
          </a:xfrm>
          <a:custGeom>
            <a:avLst/>
            <a:gdLst/>
            <a:ahLst/>
            <a:cxnLst/>
            <a:rect l="l" t="t" r="r" b="b"/>
            <a:pathLst>
              <a:path w="8229600" h="5410200">
                <a:moveTo>
                  <a:pt x="0" y="5410200"/>
                </a:moveTo>
                <a:lnTo>
                  <a:pt x="8229600" y="5410200"/>
                </a:lnTo>
                <a:lnTo>
                  <a:pt x="8229600" y="0"/>
                </a:lnTo>
                <a:lnTo>
                  <a:pt x="0" y="0"/>
                </a:lnTo>
                <a:lnTo>
                  <a:pt x="0" y="5410200"/>
                </a:lnTo>
                <a:close/>
              </a:path>
            </a:pathLst>
          </a:custGeom>
          <a:solidFill>
            <a:srgbClr val="FFFFFF"/>
          </a:solidFill>
        </p:spPr>
        <p:txBody>
          <a:bodyPr wrap="square" lIns="0" tIns="0" rIns="0" bIns="0" rtlCol="0"/>
          <a:lstStyle/>
          <a:p>
            <a:endParaRPr/>
          </a:p>
        </p:txBody>
      </p:sp>
      <p:sp>
        <p:nvSpPr>
          <p:cNvPr id="6" name="object 6"/>
          <p:cNvSpPr/>
          <p:nvPr/>
        </p:nvSpPr>
        <p:spPr>
          <a:xfrm>
            <a:off x="457962" y="1067561"/>
            <a:ext cx="8229600" cy="5410200"/>
          </a:xfrm>
          <a:custGeom>
            <a:avLst/>
            <a:gdLst/>
            <a:ahLst/>
            <a:cxnLst/>
            <a:rect l="l" t="t" r="r" b="b"/>
            <a:pathLst>
              <a:path w="8229600" h="5410200">
                <a:moveTo>
                  <a:pt x="0" y="5410200"/>
                </a:moveTo>
                <a:lnTo>
                  <a:pt x="8229600" y="5410200"/>
                </a:lnTo>
                <a:lnTo>
                  <a:pt x="8229600" y="0"/>
                </a:lnTo>
                <a:lnTo>
                  <a:pt x="0" y="0"/>
                </a:lnTo>
                <a:lnTo>
                  <a:pt x="0" y="5410200"/>
                </a:lnTo>
                <a:close/>
              </a:path>
            </a:pathLst>
          </a:custGeom>
          <a:ln w="25908">
            <a:solidFill>
              <a:srgbClr val="0082D2"/>
            </a:solidFill>
          </a:ln>
        </p:spPr>
        <p:txBody>
          <a:bodyPr wrap="square" lIns="0" tIns="0" rIns="0" bIns="0" rtlCol="0"/>
          <a:lstStyle/>
          <a:p>
            <a:endParaRPr/>
          </a:p>
        </p:txBody>
      </p:sp>
      <p:sp>
        <p:nvSpPr>
          <p:cNvPr id="7" name="object 7"/>
          <p:cNvSpPr txBox="1">
            <a:spLocks noGrp="1"/>
          </p:cNvSpPr>
          <p:nvPr>
            <p:ph type="title"/>
          </p:nvPr>
        </p:nvSpPr>
        <p:spPr>
          <a:xfrm>
            <a:off x="644144" y="1200658"/>
            <a:ext cx="7966075" cy="970280"/>
          </a:xfrm>
          <a:prstGeom prst="rect">
            <a:avLst/>
          </a:prstGeom>
        </p:spPr>
        <p:txBody>
          <a:bodyPr vert="horz" wrap="square" lIns="0" tIns="47625" rIns="0" bIns="0" rtlCol="0">
            <a:spAutoFit/>
          </a:bodyPr>
          <a:lstStyle/>
          <a:p>
            <a:pPr marL="12700" marR="5080" algn="just">
              <a:lnSpc>
                <a:spcPts val="2400"/>
              </a:lnSpc>
              <a:spcBef>
                <a:spcPts val="375"/>
              </a:spcBef>
            </a:pPr>
            <a:r>
              <a:rPr sz="2200" spc="-5" dirty="0">
                <a:latin typeface="Times New Roman"/>
                <a:cs typeface="Times New Roman"/>
              </a:rPr>
              <a:t>Complete </a:t>
            </a:r>
            <a:r>
              <a:rPr sz="2200" dirty="0">
                <a:latin typeface="Times New Roman"/>
                <a:cs typeface="Times New Roman"/>
              </a:rPr>
              <a:t>the </a:t>
            </a:r>
            <a:r>
              <a:rPr sz="2200" spc="-5" dirty="0">
                <a:latin typeface="Times New Roman"/>
                <a:cs typeface="Times New Roman"/>
              </a:rPr>
              <a:t>Registration process </a:t>
            </a:r>
            <a:r>
              <a:rPr sz="2200" spc="-10" dirty="0">
                <a:latin typeface="Times New Roman"/>
                <a:cs typeface="Times New Roman"/>
              </a:rPr>
              <a:t>with </a:t>
            </a:r>
            <a:r>
              <a:rPr sz="2200" spc="-5" dirty="0">
                <a:latin typeface="Times New Roman"/>
                <a:cs typeface="Times New Roman"/>
              </a:rPr>
              <a:t>in </a:t>
            </a:r>
            <a:r>
              <a:rPr sz="2200" dirty="0">
                <a:latin typeface="Times New Roman"/>
                <a:cs typeface="Times New Roman"/>
              </a:rPr>
              <a:t>15 </a:t>
            </a:r>
            <a:r>
              <a:rPr sz="2200" spc="-5" dirty="0">
                <a:latin typeface="Times New Roman"/>
                <a:cs typeface="Times New Roman"/>
              </a:rPr>
              <a:t>days after the Act  becomes applicable. Submit </a:t>
            </a:r>
            <a:r>
              <a:rPr sz="2200" dirty="0">
                <a:latin typeface="Times New Roman"/>
                <a:cs typeface="Times New Roman"/>
              </a:rPr>
              <a:t>Form </a:t>
            </a:r>
            <a:r>
              <a:rPr sz="2200" spc="-5" dirty="0">
                <a:latin typeface="Times New Roman"/>
                <a:cs typeface="Times New Roman"/>
              </a:rPr>
              <a:t>- </a:t>
            </a:r>
            <a:r>
              <a:rPr sz="2200" dirty="0">
                <a:latin typeface="Times New Roman"/>
                <a:cs typeface="Times New Roman"/>
              </a:rPr>
              <a:t>01 </a:t>
            </a:r>
            <a:r>
              <a:rPr sz="2200" spc="-10" dirty="0">
                <a:latin typeface="Times New Roman"/>
                <a:cs typeface="Times New Roman"/>
              </a:rPr>
              <a:t>to </a:t>
            </a:r>
            <a:r>
              <a:rPr sz="2200" spc="-5" dirty="0">
                <a:latin typeface="Times New Roman"/>
                <a:cs typeface="Times New Roman"/>
              </a:rPr>
              <a:t>the Regional office </a:t>
            </a:r>
            <a:r>
              <a:rPr sz="2200" dirty="0">
                <a:latin typeface="Times New Roman"/>
                <a:cs typeface="Times New Roman"/>
              </a:rPr>
              <a:t>or </a:t>
            </a:r>
            <a:r>
              <a:rPr sz="2200" spc="-5" dirty="0">
                <a:latin typeface="Times New Roman"/>
                <a:cs typeface="Times New Roman"/>
              </a:rPr>
              <a:t>apply  </a:t>
            </a:r>
            <a:r>
              <a:rPr sz="2200" dirty="0">
                <a:latin typeface="Times New Roman"/>
                <a:cs typeface="Times New Roman"/>
              </a:rPr>
              <a:t>through Online </a:t>
            </a:r>
            <a:r>
              <a:rPr sz="2200" spc="-5" dirty="0">
                <a:latin typeface="Times New Roman"/>
                <a:cs typeface="Times New Roman"/>
              </a:rPr>
              <a:t>to get the </a:t>
            </a:r>
            <a:r>
              <a:rPr sz="2200" dirty="0">
                <a:latin typeface="Times New Roman"/>
                <a:cs typeface="Times New Roman"/>
              </a:rPr>
              <a:t>unique </a:t>
            </a:r>
            <a:r>
              <a:rPr sz="2200" spc="-5" dirty="0">
                <a:latin typeface="Times New Roman"/>
                <a:cs typeface="Times New Roman"/>
              </a:rPr>
              <a:t>Registration No. </a:t>
            </a:r>
            <a:r>
              <a:rPr sz="2200" dirty="0">
                <a:latin typeface="Times New Roman"/>
                <a:cs typeface="Times New Roman"/>
              </a:rPr>
              <a:t>under </a:t>
            </a:r>
            <a:r>
              <a:rPr sz="2200" spc="-5" dirty="0">
                <a:latin typeface="Times New Roman"/>
                <a:cs typeface="Times New Roman"/>
              </a:rPr>
              <a:t>this</a:t>
            </a:r>
            <a:r>
              <a:rPr sz="2200" spc="15" dirty="0">
                <a:latin typeface="Times New Roman"/>
                <a:cs typeface="Times New Roman"/>
              </a:rPr>
              <a:t> </a:t>
            </a:r>
            <a:r>
              <a:rPr sz="2200" spc="-5" dirty="0">
                <a:latin typeface="Times New Roman"/>
                <a:cs typeface="Times New Roman"/>
              </a:rPr>
              <a:t>Act.</a:t>
            </a:r>
            <a:endParaRPr sz="2200">
              <a:latin typeface="Times New Roman"/>
              <a:cs typeface="Times New Roman"/>
            </a:endParaRPr>
          </a:p>
        </p:txBody>
      </p:sp>
      <p:sp>
        <p:nvSpPr>
          <p:cNvPr id="8" name="object 8"/>
          <p:cNvSpPr/>
          <p:nvPr/>
        </p:nvSpPr>
        <p:spPr>
          <a:xfrm>
            <a:off x="656844" y="4767071"/>
            <a:ext cx="152400" cy="160019"/>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656844" y="5041391"/>
            <a:ext cx="152400" cy="160019"/>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656844" y="5315711"/>
            <a:ext cx="152400" cy="160019"/>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656844" y="5590032"/>
            <a:ext cx="152400" cy="160019"/>
          </a:xfrm>
          <a:prstGeom prst="rect">
            <a:avLst/>
          </a:prstGeom>
          <a:blipFill>
            <a:blip r:embed="rId3" cstate="print"/>
            <a:stretch>
              <a:fillRect/>
            </a:stretch>
          </a:blipFill>
        </p:spPr>
        <p:txBody>
          <a:bodyPr wrap="square" lIns="0" tIns="0" rIns="0" bIns="0" rtlCol="0"/>
          <a:lstStyle/>
          <a:p>
            <a:endParaRPr/>
          </a:p>
        </p:txBody>
      </p:sp>
      <p:sp>
        <p:nvSpPr>
          <p:cNvPr id="12" name="object 12"/>
          <p:cNvSpPr/>
          <p:nvPr/>
        </p:nvSpPr>
        <p:spPr>
          <a:xfrm>
            <a:off x="656844" y="5864352"/>
            <a:ext cx="152400" cy="160019"/>
          </a:xfrm>
          <a:prstGeom prst="rect">
            <a:avLst/>
          </a:prstGeom>
          <a:blipFill>
            <a:blip r:embed="rId3" cstate="print"/>
            <a:stretch>
              <a:fillRect/>
            </a:stretch>
          </a:blipFill>
        </p:spPr>
        <p:txBody>
          <a:bodyPr wrap="square" lIns="0" tIns="0" rIns="0" bIns="0" rtlCol="0"/>
          <a:lstStyle/>
          <a:p>
            <a:endParaRPr/>
          </a:p>
        </p:txBody>
      </p:sp>
      <p:sp>
        <p:nvSpPr>
          <p:cNvPr id="13" name="object 13"/>
          <p:cNvSpPr/>
          <p:nvPr/>
        </p:nvSpPr>
        <p:spPr>
          <a:xfrm>
            <a:off x="656844" y="6138671"/>
            <a:ext cx="152400" cy="160020"/>
          </a:xfrm>
          <a:prstGeom prst="rect">
            <a:avLst/>
          </a:prstGeom>
          <a:blipFill>
            <a:blip r:embed="rId3" cstate="print"/>
            <a:stretch>
              <a:fillRect/>
            </a:stretch>
          </a:blipFill>
        </p:spPr>
        <p:txBody>
          <a:bodyPr wrap="square" lIns="0" tIns="0" rIns="0" bIns="0" rtlCol="0"/>
          <a:lstStyle/>
          <a:p>
            <a:endParaRPr/>
          </a:p>
        </p:txBody>
      </p:sp>
      <p:sp>
        <p:nvSpPr>
          <p:cNvPr id="14" name="object 14"/>
          <p:cNvSpPr txBox="1"/>
          <p:nvPr/>
        </p:nvSpPr>
        <p:spPr>
          <a:xfrm>
            <a:off x="644144" y="2258694"/>
            <a:ext cx="6802755" cy="4090670"/>
          </a:xfrm>
          <a:prstGeom prst="rect">
            <a:avLst/>
          </a:prstGeom>
        </p:spPr>
        <p:txBody>
          <a:bodyPr vert="horz" wrap="square" lIns="0" tIns="12065" rIns="0" bIns="0" rtlCol="0">
            <a:spAutoFit/>
          </a:bodyPr>
          <a:lstStyle/>
          <a:p>
            <a:pPr marL="76200">
              <a:lnSpc>
                <a:spcPct val="100000"/>
              </a:lnSpc>
              <a:spcBef>
                <a:spcPts val="95"/>
              </a:spcBef>
            </a:pPr>
            <a:r>
              <a:rPr sz="1600" b="1" dirty="0">
                <a:solidFill>
                  <a:srgbClr val="003300"/>
                </a:solidFill>
                <a:latin typeface="Times New Roman"/>
                <a:cs typeface="Times New Roman"/>
              </a:rPr>
              <a:t>Following </a:t>
            </a:r>
            <a:r>
              <a:rPr sz="1600" b="1" spc="-5" dirty="0">
                <a:solidFill>
                  <a:srgbClr val="003300"/>
                </a:solidFill>
                <a:latin typeface="Times New Roman"/>
                <a:cs typeface="Times New Roman"/>
              </a:rPr>
              <a:t>Responsibility</a:t>
            </a:r>
            <a:r>
              <a:rPr sz="1600" b="1" spc="20" dirty="0">
                <a:solidFill>
                  <a:srgbClr val="003300"/>
                </a:solidFill>
                <a:latin typeface="Times New Roman"/>
                <a:cs typeface="Times New Roman"/>
              </a:rPr>
              <a:t> </a:t>
            </a:r>
            <a:r>
              <a:rPr sz="1600" b="1" spc="-5" dirty="0">
                <a:solidFill>
                  <a:srgbClr val="003300"/>
                </a:solidFill>
                <a:latin typeface="Times New Roman"/>
                <a:cs typeface="Times New Roman"/>
              </a:rPr>
              <a:t>are:-</a:t>
            </a:r>
            <a:endParaRPr sz="1600">
              <a:latin typeface="Times New Roman"/>
              <a:cs typeface="Times New Roman"/>
            </a:endParaRPr>
          </a:p>
          <a:p>
            <a:pPr>
              <a:lnSpc>
                <a:spcPct val="100000"/>
              </a:lnSpc>
              <a:spcBef>
                <a:spcPts val="5"/>
              </a:spcBef>
            </a:pPr>
            <a:endParaRPr sz="1450">
              <a:latin typeface="Times New Roman"/>
              <a:cs typeface="Times New Roman"/>
            </a:endParaRPr>
          </a:p>
          <a:p>
            <a:pPr marL="369570" indent="-357505">
              <a:lnSpc>
                <a:spcPct val="100000"/>
              </a:lnSpc>
              <a:buClr>
                <a:srgbClr val="006600"/>
              </a:buClr>
              <a:buFont typeface="Wingdings"/>
              <a:buChar char=""/>
              <a:tabLst>
                <a:tab pos="368935" algn="l"/>
                <a:tab pos="370205" algn="l"/>
              </a:tabLst>
            </a:pPr>
            <a:r>
              <a:rPr sz="1800" dirty="0">
                <a:solidFill>
                  <a:srgbClr val="003300"/>
                </a:solidFill>
                <a:latin typeface="Times New Roman"/>
                <a:cs typeface="Times New Roman"/>
              </a:rPr>
              <a:t>Generated the TIC &amp; handover to employee for </a:t>
            </a:r>
            <a:r>
              <a:rPr sz="1800" spc="-5" dirty="0">
                <a:solidFill>
                  <a:srgbClr val="003300"/>
                </a:solidFill>
                <a:latin typeface="Times New Roman"/>
                <a:cs typeface="Times New Roman"/>
              </a:rPr>
              <a:t>Smart</a:t>
            </a:r>
            <a:r>
              <a:rPr sz="1800" spc="-55" dirty="0">
                <a:solidFill>
                  <a:srgbClr val="003300"/>
                </a:solidFill>
                <a:latin typeface="Times New Roman"/>
                <a:cs typeface="Times New Roman"/>
              </a:rPr>
              <a:t> </a:t>
            </a:r>
            <a:r>
              <a:rPr sz="1800" dirty="0">
                <a:solidFill>
                  <a:srgbClr val="003300"/>
                </a:solidFill>
                <a:latin typeface="Times New Roman"/>
                <a:cs typeface="Times New Roman"/>
              </a:rPr>
              <a:t>Card.</a:t>
            </a:r>
            <a:endParaRPr sz="1800">
              <a:latin typeface="Times New Roman"/>
              <a:cs typeface="Times New Roman"/>
            </a:endParaRPr>
          </a:p>
          <a:p>
            <a:pPr marL="369570" indent="-357505">
              <a:lnSpc>
                <a:spcPct val="100000"/>
              </a:lnSpc>
              <a:spcBef>
                <a:spcPts val="430"/>
              </a:spcBef>
              <a:buClr>
                <a:srgbClr val="006600"/>
              </a:buClr>
              <a:buFont typeface="Wingdings"/>
              <a:buChar char=""/>
              <a:tabLst>
                <a:tab pos="368935" algn="l"/>
                <a:tab pos="370205" algn="l"/>
              </a:tabLst>
            </a:pPr>
            <a:r>
              <a:rPr sz="1800" dirty="0">
                <a:solidFill>
                  <a:srgbClr val="003300"/>
                </a:solidFill>
                <a:latin typeface="Times New Roman"/>
                <a:cs typeface="Times New Roman"/>
              </a:rPr>
              <a:t>Maintain an Accident Book in </a:t>
            </a:r>
            <a:r>
              <a:rPr sz="1800" spc="-5" dirty="0">
                <a:solidFill>
                  <a:srgbClr val="003300"/>
                </a:solidFill>
                <a:latin typeface="Times New Roman"/>
                <a:cs typeface="Times New Roman"/>
              </a:rPr>
              <a:t>Form </a:t>
            </a:r>
            <a:r>
              <a:rPr sz="1800" dirty="0">
                <a:solidFill>
                  <a:srgbClr val="003300"/>
                </a:solidFill>
                <a:latin typeface="Times New Roman"/>
                <a:cs typeface="Times New Roman"/>
              </a:rPr>
              <a:t>- 11 (under Regulation</a:t>
            </a:r>
            <a:r>
              <a:rPr sz="1800" spc="-70" dirty="0">
                <a:solidFill>
                  <a:srgbClr val="003300"/>
                </a:solidFill>
                <a:latin typeface="Times New Roman"/>
                <a:cs typeface="Times New Roman"/>
              </a:rPr>
              <a:t> </a:t>
            </a:r>
            <a:r>
              <a:rPr sz="1800" dirty="0">
                <a:solidFill>
                  <a:srgbClr val="003300"/>
                </a:solidFill>
                <a:latin typeface="Times New Roman"/>
                <a:cs typeface="Times New Roman"/>
              </a:rPr>
              <a:t>66)</a:t>
            </a:r>
            <a:endParaRPr sz="1800">
              <a:latin typeface="Times New Roman"/>
              <a:cs typeface="Times New Roman"/>
            </a:endParaRPr>
          </a:p>
          <a:p>
            <a:pPr marL="369570" indent="-357505">
              <a:lnSpc>
                <a:spcPct val="100000"/>
              </a:lnSpc>
              <a:spcBef>
                <a:spcPts val="434"/>
              </a:spcBef>
              <a:buClr>
                <a:srgbClr val="006600"/>
              </a:buClr>
              <a:buFont typeface="Wingdings"/>
              <a:buChar char=""/>
              <a:tabLst>
                <a:tab pos="368935" algn="l"/>
                <a:tab pos="370205" algn="l"/>
              </a:tabLst>
            </a:pPr>
            <a:r>
              <a:rPr sz="1800" spc="-5" dirty="0">
                <a:solidFill>
                  <a:srgbClr val="003300"/>
                </a:solidFill>
                <a:latin typeface="Times New Roman"/>
                <a:cs typeface="Times New Roman"/>
              </a:rPr>
              <a:t>Submit </a:t>
            </a:r>
            <a:r>
              <a:rPr sz="1800" dirty="0">
                <a:solidFill>
                  <a:srgbClr val="003300"/>
                </a:solidFill>
                <a:latin typeface="Times New Roman"/>
                <a:cs typeface="Times New Roman"/>
              </a:rPr>
              <a:t>an Accident Report in </a:t>
            </a:r>
            <a:r>
              <a:rPr sz="1800" spc="-5" dirty="0">
                <a:solidFill>
                  <a:srgbClr val="003300"/>
                </a:solidFill>
                <a:latin typeface="Times New Roman"/>
                <a:cs typeface="Times New Roman"/>
              </a:rPr>
              <a:t>Form </a:t>
            </a:r>
            <a:r>
              <a:rPr sz="1800" dirty="0">
                <a:solidFill>
                  <a:srgbClr val="003300"/>
                </a:solidFill>
                <a:latin typeface="Times New Roman"/>
                <a:cs typeface="Times New Roman"/>
              </a:rPr>
              <a:t>– 16 within 24 hours of</a:t>
            </a:r>
            <a:r>
              <a:rPr sz="1800" spc="-75" dirty="0">
                <a:solidFill>
                  <a:srgbClr val="003300"/>
                </a:solidFill>
                <a:latin typeface="Times New Roman"/>
                <a:cs typeface="Times New Roman"/>
              </a:rPr>
              <a:t> </a:t>
            </a:r>
            <a:r>
              <a:rPr sz="1800" dirty="0">
                <a:solidFill>
                  <a:srgbClr val="003300"/>
                </a:solidFill>
                <a:latin typeface="Times New Roman"/>
                <a:cs typeface="Times New Roman"/>
              </a:rPr>
              <a:t>Accident.</a:t>
            </a:r>
            <a:endParaRPr sz="1800">
              <a:latin typeface="Times New Roman"/>
              <a:cs typeface="Times New Roman"/>
            </a:endParaRPr>
          </a:p>
          <a:p>
            <a:pPr marL="369570" indent="-357505">
              <a:lnSpc>
                <a:spcPct val="100000"/>
              </a:lnSpc>
              <a:spcBef>
                <a:spcPts val="430"/>
              </a:spcBef>
              <a:buClr>
                <a:srgbClr val="006600"/>
              </a:buClr>
              <a:buFont typeface="Wingdings"/>
              <a:buChar char=""/>
              <a:tabLst>
                <a:tab pos="368935" algn="l"/>
                <a:tab pos="370205" algn="l"/>
              </a:tabLst>
            </a:pPr>
            <a:r>
              <a:rPr sz="1800" dirty="0">
                <a:solidFill>
                  <a:srgbClr val="003300"/>
                </a:solidFill>
                <a:latin typeface="Times New Roman"/>
                <a:cs typeface="Times New Roman"/>
              </a:rPr>
              <a:t>Grant leave to insured employees on the </a:t>
            </a:r>
            <a:r>
              <a:rPr sz="1800" spc="-5" dirty="0">
                <a:solidFill>
                  <a:srgbClr val="003300"/>
                </a:solidFill>
                <a:latin typeface="Times New Roman"/>
                <a:cs typeface="Times New Roman"/>
              </a:rPr>
              <a:t>basis </a:t>
            </a:r>
            <a:r>
              <a:rPr sz="1800" dirty="0">
                <a:solidFill>
                  <a:srgbClr val="003300"/>
                </a:solidFill>
                <a:latin typeface="Times New Roman"/>
                <a:cs typeface="Times New Roman"/>
              </a:rPr>
              <a:t>of </a:t>
            </a:r>
            <a:r>
              <a:rPr sz="1800" spc="-5" dirty="0">
                <a:solidFill>
                  <a:srgbClr val="003300"/>
                </a:solidFill>
                <a:latin typeface="Times New Roman"/>
                <a:cs typeface="Times New Roman"/>
              </a:rPr>
              <a:t>sickness</a:t>
            </a:r>
            <a:r>
              <a:rPr sz="1800" spc="-45" dirty="0">
                <a:solidFill>
                  <a:srgbClr val="003300"/>
                </a:solidFill>
                <a:latin typeface="Times New Roman"/>
                <a:cs typeface="Times New Roman"/>
              </a:rPr>
              <a:t> </a:t>
            </a:r>
            <a:r>
              <a:rPr sz="1800" dirty="0">
                <a:solidFill>
                  <a:srgbClr val="003300"/>
                </a:solidFill>
                <a:latin typeface="Times New Roman"/>
                <a:cs typeface="Times New Roman"/>
              </a:rPr>
              <a:t>certificates.</a:t>
            </a:r>
            <a:endParaRPr sz="1800">
              <a:latin typeface="Times New Roman"/>
              <a:cs typeface="Times New Roman"/>
            </a:endParaRPr>
          </a:p>
          <a:p>
            <a:pPr>
              <a:lnSpc>
                <a:spcPct val="100000"/>
              </a:lnSpc>
              <a:spcBef>
                <a:spcPts val="30"/>
              </a:spcBef>
            </a:pPr>
            <a:endParaRPr sz="1650">
              <a:latin typeface="Times New Roman"/>
              <a:cs typeface="Times New Roman"/>
            </a:endParaRPr>
          </a:p>
          <a:p>
            <a:pPr marL="12700">
              <a:lnSpc>
                <a:spcPct val="100000"/>
              </a:lnSpc>
              <a:spcBef>
                <a:spcPts val="5"/>
              </a:spcBef>
            </a:pPr>
            <a:r>
              <a:rPr sz="1600" b="1" spc="-5" dirty="0">
                <a:solidFill>
                  <a:srgbClr val="003300"/>
                </a:solidFill>
                <a:latin typeface="Times New Roman"/>
                <a:cs typeface="Times New Roman"/>
              </a:rPr>
              <a:t>Records Maintenance</a:t>
            </a:r>
            <a:r>
              <a:rPr sz="1600" b="1" spc="40" dirty="0">
                <a:solidFill>
                  <a:srgbClr val="003300"/>
                </a:solidFill>
                <a:latin typeface="Times New Roman"/>
                <a:cs typeface="Times New Roman"/>
              </a:rPr>
              <a:t> </a:t>
            </a:r>
            <a:r>
              <a:rPr sz="1600" b="1" spc="-5" dirty="0">
                <a:solidFill>
                  <a:srgbClr val="003300"/>
                </a:solidFill>
                <a:latin typeface="Times New Roman"/>
                <a:cs typeface="Times New Roman"/>
              </a:rPr>
              <a:t>:-</a:t>
            </a:r>
            <a:endParaRPr sz="1600">
              <a:latin typeface="Times New Roman"/>
              <a:cs typeface="Times New Roman"/>
            </a:endParaRPr>
          </a:p>
          <a:p>
            <a:pPr>
              <a:lnSpc>
                <a:spcPct val="100000"/>
              </a:lnSpc>
            </a:pPr>
            <a:endParaRPr sz="1450">
              <a:latin typeface="Times New Roman"/>
              <a:cs typeface="Times New Roman"/>
            </a:endParaRPr>
          </a:p>
          <a:p>
            <a:pPr marL="369570" marR="1230630">
              <a:lnSpc>
                <a:spcPct val="100000"/>
              </a:lnSpc>
            </a:pPr>
            <a:r>
              <a:rPr sz="1800" dirty="0">
                <a:solidFill>
                  <a:srgbClr val="003300"/>
                </a:solidFill>
                <a:latin typeface="Times New Roman"/>
                <a:cs typeface="Times New Roman"/>
              </a:rPr>
              <a:t>Register of Employees in Form -6 (under Regulation</a:t>
            </a:r>
            <a:r>
              <a:rPr sz="1800" spc="-130" dirty="0">
                <a:solidFill>
                  <a:srgbClr val="003300"/>
                </a:solidFill>
                <a:latin typeface="Times New Roman"/>
                <a:cs typeface="Times New Roman"/>
              </a:rPr>
              <a:t> </a:t>
            </a:r>
            <a:r>
              <a:rPr sz="1800" dirty="0">
                <a:solidFill>
                  <a:srgbClr val="003300"/>
                </a:solidFill>
                <a:latin typeface="Times New Roman"/>
                <a:cs typeface="Times New Roman"/>
              </a:rPr>
              <a:t>32)  Accident </a:t>
            </a:r>
            <a:r>
              <a:rPr sz="1800" spc="-5" dirty="0">
                <a:solidFill>
                  <a:srgbClr val="003300"/>
                </a:solidFill>
                <a:latin typeface="Times New Roman"/>
                <a:cs typeface="Times New Roman"/>
              </a:rPr>
              <a:t>Book </a:t>
            </a:r>
            <a:r>
              <a:rPr sz="1800" dirty="0">
                <a:solidFill>
                  <a:srgbClr val="003300"/>
                </a:solidFill>
                <a:latin typeface="Times New Roman"/>
                <a:cs typeface="Times New Roman"/>
              </a:rPr>
              <a:t>in Form - 11 (under Regulation 66)  Inspection </a:t>
            </a:r>
            <a:r>
              <a:rPr sz="1800" spc="-5" dirty="0">
                <a:solidFill>
                  <a:srgbClr val="003300"/>
                </a:solidFill>
                <a:latin typeface="Times New Roman"/>
                <a:cs typeface="Times New Roman"/>
              </a:rPr>
              <a:t>Book </a:t>
            </a:r>
            <a:r>
              <a:rPr sz="1800" dirty="0">
                <a:solidFill>
                  <a:srgbClr val="003300"/>
                </a:solidFill>
                <a:latin typeface="Times New Roman"/>
                <a:cs typeface="Times New Roman"/>
              </a:rPr>
              <a:t>(under Regulation</a:t>
            </a:r>
            <a:r>
              <a:rPr sz="1800" spc="-30" dirty="0">
                <a:solidFill>
                  <a:srgbClr val="003300"/>
                </a:solidFill>
                <a:latin typeface="Times New Roman"/>
                <a:cs typeface="Times New Roman"/>
              </a:rPr>
              <a:t> </a:t>
            </a:r>
            <a:r>
              <a:rPr sz="1800" spc="-5" dirty="0">
                <a:solidFill>
                  <a:srgbClr val="003300"/>
                </a:solidFill>
                <a:latin typeface="Times New Roman"/>
                <a:cs typeface="Times New Roman"/>
              </a:rPr>
              <a:t>102A)</a:t>
            </a:r>
            <a:endParaRPr sz="1800">
              <a:latin typeface="Times New Roman"/>
              <a:cs typeface="Times New Roman"/>
            </a:endParaRPr>
          </a:p>
          <a:p>
            <a:pPr marL="369570">
              <a:lnSpc>
                <a:spcPct val="100000"/>
              </a:lnSpc>
              <a:spcBef>
                <a:spcPts val="5"/>
              </a:spcBef>
            </a:pPr>
            <a:r>
              <a:rPr sz="1800" spc="-5" dirty="0">
                <a:solidFill>
                  <a:srgbClr val="003300"/>
                </a:solidFill>
                <a:latin typeface="Times New Roman"/>
                <a:cs typeface="Times New Roman"/>
              </a:rPr>
              <a:t>File </a:t>
            </a:r>
            <a:r>
              <a:rPr sz="1800" dirty="0">
                <a:solidFill>
                  <a:srgbClr val="003300"/>
                </a:solidFill>
                <a:latin typeface="Times New Roman"/>
                <a:cs typeface="Times New Roman"/>
              </a:rPr>
              <a:t>for copies of return of declaration</a:t>
            </a:r>
            <a:r>
              <a:rPr sz="1800" spc="-45" dirty="0">
                <a:solidFill>
                  <a:srgbClr val="003300"/>
                </a:solidFill>
                <a:latin typeface="Times New Roman"/>
                <a:cs typeface="Times New Roman"/>
              </a:rPr>
              <a:t> </a:t>
            </a:r>
            <a:r>
              <a:rPr sz="1800" spc="-5" dirty="0">
                <a:solidFill>
                  <a:srgbClr val="003300"/>
                </a:solidFill>
                <a:latin typeface="Times New Roman"/>
                <a:cs typeface="Times New Roman"/>
              </a:rPr>
              <a:t>forms.</a:t>
            </a:r>
            <a:endParaRPr sz="1800">
              <a:latin typeface="Times New Roman"/>
              <a:cs typeface="Times New Roman"/>
            </a:endParaRPr>
          </a:p>
          <a:p>
            <a:pPr marL="369570">
              <a:lnSpc>
                <a:spcPct val="100000"/>
              </a:lnSpc>
            </a:pPr>
            <a:r>
              <a:rPr sz="1800" spc="-5" dirty="0">
                <a:solidFill>
                  <a:srgbClr val="003300"/>
                </a:solidFill>
                <a:latin typeface="Times New Roman"/>
                <a:cs typeface="Times New Roman"/>
              </a:rPr>
              <a:t>File </a:t>
            </a:r>
            <a:r>
              <a:rPr sz="1800" dirty="0">
                <a:solidFill>
                  <a:srgbClr val="003300"/>
                </a:solidFill>
                <a:latin typeface="Times New Roman"/>
                <a:cs typeface="Times New Roman"/>
              </a:rPr>
              <a:t>for copies of Return of Contribution, Challans,</a:t>
            </a:r>
            <a:r>
              <a:rPr sz="1800" spc="-50" dirty="0">
                <a:solidFill>
                  <a:srgbClr val="003300"/>
                </a:solidFill>
                <a:latin typeface="Times New Roman"/>
                <a:cs typeface="Times New Roman"/>
              </a:rPr>
              <a:t> </a:t>
            </a:r>
            <a:r>
              <a:rPr sz="1800" dirty="0">
                <a:solidFill>
                  <a:srgbClr val="003300"/>
                </a:solidFill>
                <a:latin typeface="Times New Roman"/>
                <a:cs typeface="Times New Roman"/>
              </a:rPr>
              <a:t>etc.</a:t>
            </a:r>
            <a:endParaRPr sz="1800">
              <a:latin typeface="Times New Roman"/>
              <a:cs typeface="Times New Roman"/>
            </a:endParaRPr>
          </a:p>
          <a:p>
            <a:pPr marL="369570">
              <a:lnSpc>
                <a:spcPct val="100000"/>
              </a:lnSpc>
            </a:pPr>
            <a:r>
              <a:rPr sz="1800" spc="-5" dirty="0">
                <a:solidFill>
                  <a:srgbClr val="003300"/>
                </a:solidFill>
                <a:latin typeface="Times New Roman"/>
                <a:cs typeface="Times New Roman"/>
              </a:rPr>
              <a:t>File </a:t>
            </a:r>
            <a:r>
              <a:rPr sz="1800" dirty="0">
                <a:solidFill>
                  <a:srgbClr val="003300"/>
                </a:solidFill>
                <a:latin typeface="Times New Roman"/>
                <a:cs typeface="Times New Roman"/>
              </a:rPr>
              <a:t>for general correspondence &amp; copies of Accident</a:t>
            </a:r>
            <a:r>
              <a:rPr sz="1800" spc="-60" dirty="0">
                <a:solidFill>
                  <a:srgbClr val="003300"/>
                </a:solidFill>
                <a:latin typeface="Times New Roman"/>
                <a:cs typeface="Times New Roman"/>
              </a:rPr>
              <a:t> </a:t>
            </a:r>
            <a:r>
              <a:rPr sz="1800" dirty="0">
                <a:solidFill>
                  <a:srgbClr val="003300"/>
                </a:solidFill>
                <a:latin typeface="Times New Roman"/>
                <a:cs typeface="Times New Roman"/>
              </a:rPr>
              <a:t>Reports.</a:t>
            </a:r>
            <a:endParaRPr sz="1800">
              <a:latin typeface="Times New Roman"/>
              <a:cs typeface="Times New Roman"/>
            </a:endParaRPr>
          </a:p>
        </p:txBody>
      </p:sp>
      <p:sp>
        <p:nvSpPr>
          <p:cNvPr id="15" name="object 15"/>
          <p:cNvSpPr/>
          <p:nvPr/>
        </p:nvSpPr>
        <p:spPr>
          <a:xfrm>
            <a:off x="7620000" y="381000"/>
            <a:ext cx="990600" cy="457200"/>
          </a:xfrm>
          <a:prstGeom prst="rect">
            <a:avLst/>
          </a:prstGeom>
          <a:blipFill>
            <a:blip r:embed="rId4" cstate="print"/>
            <a:stretch>
              <a:fillRect/>
            </a:stretch>
          </a:blipFill>
        </p:spPr>
        <p:txBody>
          <a:bodyPr wrap="square" lIns="0" tIns="0" rIns="0" bIns="0" rtlCol="0"/>
          <a:lstStyle/>
          <a:p>
            <a:endParaRPr/>
          </a:p>
        </p:txBody>
      </p:sp>
      <p:sp>
        <p:nvSpPr>
          <p:cNvPr id="16" name="object 16"/>
          <p:cNvSpPr/>
          <p:nvPr/>
        </p:nvSpPr>
        <p:spPr>
          <a:xfrm>
            <a:off x="6309359" y="6009130"/>
            <a:ext cx="2316480" cy="848868"/>
          </a:xfrm>
          <a:prstGeom prst="rect">
            <a:avLst/>
          </a:prstGeom>
          <a:blipFill>
            <a:blip r:embed="rId5" cstate="print"/>
            <a:stretch>
              <a:fillRect/>
            </a:stretch>
          </a:blipFill>
        </p:spPr>
        <p:txBody>
          <a:bodyPr wrap="square" lIns="0" tIns="0" rIns="0" bIns="0" rtlCol="0"/>
          <a:lstStyle/>
          <a:p>
            <a:endParaRPr/>
          </a:p>
        </p:txBody>
      </p:sp>
      <p:sp>
        <p:nvSpPr>
          <p:cNvPr id="17" name="object 17"/>
          <p:cNvSpPr/>
          <p:nvPr/>
        </p:nvSpPr>
        <p:spPr>
          <a:xfrm>
            <a:off x="6324600" y="4953000"/>
            <a:ext cx="2286000" cy="1066800"/>
          </a:xfrm>
          <a:custGeom>
            <a:avLst/>
            <a:gdLst/>
            <a:ahLst/>
            <a:cxnLst/>
            <a:rect l="l" t="t" r="r" b="b"/>
            <a:pathLst>
              <a:path w="2286000" h="1066800">
                <a:moveTo>
                  <a:pt x="2194305" y="0"/>
                </a:moveTo>
                <a:lnTo>
                  <a:pt x="91694" y="0"/>
                </a:lnTo>
                <a:lnTo>
                  <a:pt x="55989" y="7201"/>
                </a:lnTo>
                <a:lnTo>
                  <a:pt x="26844" y="26844"/>
                </a:lnTo>
                <a:lnTo>
                  <a:pt x="7201" y="55989"/>
                </a:lnTo>
                <a:lnTo>
                  <a:pt x="0" y="91693"/>
                </a:lnTo>
                <a:lnTo>
                  <a:pt x="0" y="975118"/>
                </a:lnTo>
                <a:lnTo>
                  <a:pt x="7201" y="1010805"/>
                </a:lnTo>
                <a:lnTo>
                  <a:pt x="26844" y="1039947"/>
                </a:lnTo>
                <a:lnTo>
                  <a:pt x="55989" y="1059595"/>
                </a:lnTo>
                <a:lnTo>
                  <a:pt x="91694" y="1066800"/>
                </a:lnTo>
                <a:lnTo>
                  <a:pt x="2194305" y="1066800"/>
                </a:lnTo>
                <a:lnTo>
                  <a:pt x="2230010" y="1059595"/>
                </a:lnTo>
                <a:lnTo>
                  <a:pt x="2259155" y="1039947"/>
                </a:lnTo>
                <a:lnTo>
                  <a:pt x="2278798" y="1010805"/>
                </a:lnTo>
                <a:lnTo>
                  <a:pt x="2286000" y="975118"/>
                </a:lnTo>
                <a:lnTo>
                  <a:pt x="2286000" y="91693"/>
                </a:lnTo>
                <a:lnTo>
                  <a:pt x="2278798" y="55989"/>
                </a:lnTo>
                <a:lnTo>
                  <a:pt x="2259155" y="26844"/>
                </a:lnTo>
                <a:lnTo>
                  <a:pt x="2230010" y="7201"/>
                </a:lnTo>
                <a:lnTo>
                  <a:pt x="2194305" y="0"/>
                </a:lnTo>
                <a:close/>
              </a:path>
            </a:pathLst>
          </a:custGeom>
          <a:solidFill>
            <a:srgbClr val="ECECEC"/>
          </a:solidFill>
        </p:spPr>
        <p:txBody>
          <a:bodyPr wrap="square" lIns="0" tIns="0" rIns="0" bIns="0" rtlCol="0"/>
          <a:lstStyle/>
          <a:p>
            <a:endParaRPr/>
          </a:p>
        </p:txBody>
      </p:sp>
      <p:sp>
        <p:nvSpPr>
          <p:cNvPr id="18" name="object 18"/>
          <p:cNvSpPr/>
          <p:nvPr/>
        </p:nvSpPr>
        <p:spPr>
          <a:xfrm>
            <a:off x="6324600" y="4953000"/>
            <a:ext cx="2286000" cy="1066800"/>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962" y="457962"/>
            <a:ext cx="8229600" cy="762000"/>
          </a:xfrm>
          <a:custGeom>
            <a:avLst/>
            <a:gdLst/>
            <a:ahLst/>
            <a:cxnLst/>
            <a:rect l="l" t="t" r="r" b="b"/>
            <a:pathLst>
              <a:path w="8229600" h="762000">
                <a:moveTo>
                  <a:pt x="0" y="762000"/>
                </a:moveTo>
                <a:lnTo>
                  <a:pt x="8229600" y="762000"/>
                </a:lnTo>
                <a:lnTo>
                  <a:pt x="8229600" y="0"/>
                </a:lnTo>
                <a:lnTo>
                  <a:pt x="0" y="0"/>
                </a:lnTo>
                <a:lnTo>
                  <a:pt x="0" y="762000"/>
                </a:lnTo>
                <a:close/>
              </a:path>
            </a:pathLst>
          </a:custGeom>
          <a:solidFill>
            <a:srgbClr val="FFFFFF"/>
          </a:solidFill>
        </p:spPr>
        <p:txBody>
          <a:bodyPr wrap="square" lIns="0" tIns="0" rIns="0" bIns="0" rtlCol="0"/>
          <a:lstStyle/>
          <a:p>
            <a:endParaRPr/>
          </a:p>
        </p:txBody>
      </p:sp>
      <p:sp>
        <p:nvSpPr>
          <p:cNvPr id="3" name="object 3"/>
          <p:cNvSpPr/>
          <p:nvPr/>
        </p:nvSpPr>
        <p:spPr>
          <a:xfrm>
            <a:off x="457962" y="457962"/>
            <a:ext cx="8229600" cy="762000"/>
          </a:xfrm>
          <a:custGeom>
            <a:avLst/>
            <a:gdLst/>
            <a:ahLst/>
            <a:cxnLst/>
            <a:rect l="l" t="t" r="r" b="b"/>
            <a:pathLst>
              <a:path w="8229600" h="762000">
                <a:moveTo>
                  <a:pt x="0" y="762000"/>
                </a:moveTo>
                <a:lnTo>
                  <a:pt x="8229600" y="762000"/>
                </a:lnTo>
                <a:lnTo>
                  <a:pt x="8229600" y="0"/>
                </a:lnTo>
                <a:lnTo>
                  <a:pt x="0" y="0"/>
                </a:lnTo>
                <a:lnTo>
                  <a:pt x="0" y="762000"/>
                </a:lnTo>
                <a:close/>
              </a:path>
            </a:pathLst>
          </a:custGeom>
          <a:ln w="25908">
            <a:solidFill>
              <a:srgbClr val="0082D2"/>
            </a:solidFill>
          </a:ln>
        </p:spPr>
        <p:txBody>
          <a:bodyPr wrap="square" lIns="0" tIns="0" rIns="0" bIns="0" rtlCol="0"/>
          <a:lstStyle/>
          <a:p>
            <a:endParaRPr/>
          </a:p>
        </p:txBody>
      </p:sp>
      <p:sp>
        <p:nvSpPr>
          <p:cNvPr id="4" name="object 4"/>
          <p:cNvSpPr/>
          <p:nvPr/>
        </p:nvSpPr>
        <p:spPr>
          <a:xfrm>
            <a:off x="510540" y="672083"/>
            <a:ext cx="4732020" cy="41300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57962" y="1296161"/>
            <a:ext cx="8229600" cy="5105400"/>
          </a:xfrm>
          <a:custGeom>
            <a:avLst/>
            <a:gdLst/>
            <a:ahLst/>
            <a:cxnLst/>
            <a:rect l="l" t="t" r="r" b="b"/>
            <a:pathLst>
              <a:path w="8229600" h="5105400">
                <a:moveTo>
                  <a:pt x="0" y="5105400"/>
                </a:moveTo>
                <a:lnTo>
                  <a:pt x="8229600" y="5105400"/>
                </a:lnTo>
                <a:lnTo>
                  <a:pt x="8229600" y="0"/>
                </a:lnTo>
                <a:lnTo>
                  <a:pt x="0" y="0"/>
                </a:lnTo>
                <a:lnTo>
                  <a:pt x="0" y="5105400"/>
                </a:lnTo>
                <a:close/>
              </a:path>
            </a:pathLst>
          </a:custGeom>
          <a:solidFill>
            <a:srgbClr val="FFFFFF"/>
          </a:solidFill>
        </p:spPr>
        <p:txBody>
          <a:bodyPr wrap="square" lIns="0" tIns="0" rIns="0" bIns="0" rtlCol="0"/>
          <a:lstStyle/>
          <a:p>
            <a:endParaRPr/>
          </a:p>
        </p:txBody>
      </p:sp>
      <p:sp>
        <p:nvSpPr>
          <p:cNvPr id="6" name="object 6"/>
          <p:cNvSpPr/>
          <p:nvPr/>
        </p:nvSpPr>
        <p:spPr>
          <a:xfrm>
            <a:off x="457962" y="1296161"/>
            <a:ext cx="8229600" cy="5105400"/>
          </a:xfrm>
          <a:custGeom>
            <a:avLst/>
            <a:gdLst/>
            <a:ahLst/>
            <a:cxnLst/>
            <a:rect l="l" t="t" r="r" b="b"/>
            <a:pathLst>
              <a:path w="8229600" h="5105400">
                <a:moveTo>
                  <a:pt x="0" y="5105400"/>
                </a:moveTo>
                <a:lnTo>
                  <a:pt x="8229600" y="5105400"/>
                </a:lnTo>
                <a:lnTo>
                  <a:pt x="8229600" y="0"/>
                </a:lnTo>
                <a:lnTo>
                  <a:pt x="0" y="0"/>
                </a:lnTo>
                <a:lnTo>
                  <a:pt x="0" y="5105400"/>
                </a:lnTo>
                <a:close/>
              </a:path>
            </a:pathLst>
          </a:custGeom>
          <a:ln w="25908">
            <a:solidFill>
              <a:srgbClr val="0082D2"/>
            </a:solidFill>
          </a:ln>
        </p:spPr>
        <p:txBody>
          <a:bodyPr wrap="square" lIns="0" tIns="0" rIns="0" bIns="0" rtlCol="0"/>
          <a:lstStyle/>
          <a:p>
            <a:endParaRPr/>
          </a:p>
        </p:txBody>
      </p:sp>
      <p:sp>
        <p:nvSpPr>
          <p:cNvPr id="7" name="object 7"/>
          <p:cNvSpPr/>
          <p:nvPr/>
        </p:nvSpPr>
        <p:spPr>
          <a:xfrm>
            <a:off x="656844" y="1655064"/>
            <a:ext cx="178307" cy="178308"/>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656844" y="2203704"/>
            <a:ext cx="178307" cy="17830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656844" y="2752344"/>
            <a:ext cx="178307" cy="178308"/>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656844" y="3057144"/>
            <a:ext cx="178307" cy="178308"/>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656844" y="3361944"/>
            <a:ext cx="178307" cy="178308"/>
          </a:xfrm>
          <a:prstGeom prst="rect">
            <a:avLst/>
          </a:prstGeom>
          <a:blipFill>
            <a:blip r:embed="rId3" cstate="print"/>
            <a:stretch>
              <a:fillRect/>
            </a:stretch>
          </a:blipFill>
        </p:spPr>
        <p:txBody>
          <a:bodyPr wrap="square" lIns="0" tIns="0" rIns="0" bIns="0" rtlCol="0"/>
          <a:lstStyle/>
          <a:p>
            <a:endParaRPr/>
          </a:p>
        </p:txBody>
      </p:sp>
      <p:sp>
        <p:nvSpPr>
          <p:cNvPr id="12" name="object 12"/>
          <p:cNvSpPr/>
          <p:nvPr/>
        </p:nvSpPr>
        <p:spPr>
          <a:xfrm>
            <a:off x="656844" y="3910584"/>
            <a:ext cx="178307" cy="178307"/>
          </a:xfrm>
          <a:prstGeom prst="rect">
            <a:avLst/>
          </a:prstGeom>
          <a:blipFill>
            <a:blip r:embed="rId3" cstate="print"/>
            <a:stretch>
              <a:fillRect/>
            </a:stretch>
          </a:blipFill>
        </p:spPr>
        <p:txBody>
          <a:bodyPr wrap="square" lIns="0" tIns="0" rIns="0" bIns="0" rtlCol="0"/>
          <a:lstStyle/>
          <a:p>
            <a:endParaRPr/>
          </a:p>
        </p:txBody>
      </p:sp>
      <p:sp>
        <p:nvSpPr>
          <p:cNvPr id="13" name="object 13"/>
          <p:cNvSpPr/>
          <p:nvPr/>
        </p:nvSpPr>
        <p:spPr>
          <a:xfrm>
            <a:off x="656844" y="4459223"/>
            <a:ext cx="178307" cy="178307"/>
          </a:xfrm>
          <a:prstGeom prst="rect">
            <a:avLst/>
          </a:prstGeom>
          <a:blipFill>
            <a:blip r:embed="rId3" cstate="print"/>
            <a:stretch>
              <a:fillRect/>
            </a:stretch>
          </a:blipFill>
        </p:spPr>
        <p:txBody>
          <a:bodyPr wrap="square" lIns="0" tIns="0" rIns="0" bIns="0" rtlCol="0"/>
          <a:lstStyle/>
          <a:p>
            <a:endParaRPr/>
          </a:p>
        </p:txBody>
      </p:sp>
      <p:sp>
        <p:nvSpPr>
          <p:cNvPr id="14" name="object 14"/>
          <p:cNvSpPr/>
          <p:nvPr/>
        </p:nvSpPr>
        <p:spPr>
          <a:xfrm>
            <a:off x="656844" y="5007864"/>
            <a:ext cx="178307" cy="178307"/>
          </a:xfrm>
          <a:prstGeom prst="rect">
            <a:avLst/>
          </a:prstGeom>
          <a:blipFill>
            <a:blip r:embed="rId3" cstate="print"/>
            <a:stretch>
              <a:fillRect/>
            </a:stretch>
          </a:blipFill>
        </p:spPr>
        <p:txBody>
          <a:bodyPr wrap="square" lIns="0" tIns="0" rIns="0" bIns="0" rtlCol="0"/>
          <a:lstStyle/>
          <a:p>
            <a:endParaRPr/>
          </a:p>
        </p:txBody>
      </p:sp>
      <p:sp>
        <p:nvSpPr>
          <p:cNvPr id="15" name="object 15"/>
          <p:cNvSpPr txBox="1"/>
          <p:nvPr/>
        </p:nvSpPr>
        <p:spPr>
          <a:xfrm>
            <a:off x="1001064" y="1563370"/>
            <a:ext cx="7607934" cy="3928745"/>
          </a:xfrm>
          <a:prstGeom prst="rect">
            <a:avLst/>
          </a:prstGeom>
        </p:spPr>
        <p:txBody>
          <a:bodyPr vert="horz" wrap="square" lIns="0" tIns="13335" rIns="0" bIns="0" rtlCol="0">
            <a:spAutoFit/>
          </a:bodyPr>
          <a:lstStyle/>
          <a:p>
            <a:pPr marL="12700">
              <a:lnSpc>
                <a:spcPts val="2160"/>
              </a:lnSpc>
              <a:spcBef>
                <a:spcPts val="105"/>
              </a:spcBef>
              <a:tabLst>
                <a:tab pos="974090" algn="l"/>
                <a:tab pos="2059305" algn="l"/>
                <a:tab pos="2359660" algn="l"/>
                <a:tab pos="3404870" algn="l"/>
                <a:tab pos="3732529" algn="l"/>
                <a:tab pos="4229735" algn="l"/>
                <a:tab pos="4742180" algn="l"/>
                <a:tab pos="6076950" algn="l"/>
                <a:tab pos="6883400" algn="l"/>
                <a:tab pos="7212965" algn="l"/>
              </a:tabLst>
            </a:pPr>
            <a:r>
              <a:rPr sz="2000" dirty="0">
                <a:solidFill>
                  <a:srgbClr val="003300"/>
                </a:solidFill>
                <a:latin typeface="Times New Roman"/>
                <a:cs typeface="Times New Roman"/>
              </a:rPr>
              <a:t>M</a:t>
            </a:r>
            <a:r>
              <a:rPr sz="2000" spc="-10" dirty="0">
                <a:solidFill>
                  <a:srgbClr val="003300"/>
                </a:solidFill>
                <a:latin typeface="Times New Roman"/>
                <a:cs typeface="Times New Roman"/>
              </a:rPr>
              <a:t>e</a:t>
            </a:r>
            <a:r>
              <a:rPr sz="2000" dirty="0">
                <a:solidFill>
                  <a:srgbClr val="003300"/>
                </a:solidFill>
                <a:latin typeface="Times New Roman"/>
                <a:cs typeface="Times New Roman"/>
              </a:rPr>
              <a:t>dical	tre</a:t>
            </a:r>
            <a:r>
              <a:rPr sz="2000" spc="-20" dirty="0">
                <a:solidFill>
                  <a:srgbClr val="003300"/>
                </a:solidFill>
                <a:latin typeface="Times New Roman"/>
                <a:cs typeface="Times New Roman"/>
              </a:rPr>
              <a:t>at</a:t>
            </a:r>
            <a:r>
              <a:rPr sz="2000" spc="-25" dirty="0">
                <a:solidFill>
                  <a:srgbClr val="003300"/>
                </a:solidFill>
                <a:latin typeface="Times New Roman"/>
                <a:cs typeface="Times New Roman"/>
              </a:rPr>
              <a:t>m</a:t>
            </a:r>
            <a:r>
              <a:rPr sz="2000" dirty="0">
                <a:solidFill>
                  <a:srgbClr val="003300"/>
                </a:solidFill>
                <a:latin typeface="Times New Roman"/>
                <a:cs typeface="Times New Roman"/>
              </a:rPr>
              <a:t>ent	</a:t>
            </a:r>
            <a:r>
              <a:rPr sz="2000" spc="-5" dirty="0">
                <a:solidFill>
                  <a:srgbClr val="003300"/>
                </a:solidFill>
                <a:latin typeface="Times New Roman"/>
                <a:cs typeface="Times New Roman"/>
              </a:rPr>
              <a:t>i</a:t>
            </a:r>
            <a:r>
              <a:rPr sz="2000" dirty="0">
                <a:solidFill>
                  <a:srgbClr val="003300"/>
                </a:solidFill>
                <a:latin typeface="Times New Roman"/>
                <a:cs typeface="Times New Roman"/>
              </a:rPr>
              <a:t>s	av</a:t>
            </a:r>
            <a:r>
              <a:rPr sz="2000" spc="-10" dirty="0">
                <a:solidFill>
                  <a:srgbClr val="003300"/>
                </a:solidFill>
                <a:latin typeface="Times New Roman"/>
                <a:cs typeface="Times New Roman"/>
              </a:rPr>
              <a:t>a</a:t>
            </a:r>
            <a:r>
              <a:rPr sz="2000" dirty="0">
                <a:solidFill>
                  <a:srgbClr val="003300"/>
                </a:solidFill>
                <a:latin typeface="Times New Roman"/>
                <a:cs typeface="Times New Roman"/>
              </a:rPr>
              <a:t>i</a:t>
            </a:r>
            <a:r>
              <a:rPr sz="2000" spc="-10" dirty="0">
                <a:solidFill>
                  <a:srgbClr val="003300"/>
                </a:solidFill>
                <a:latin typeface="Times New Roman"/>
                <a:cs typeface="Times New Roman"/>
              </a:rPr>
              <a:t>l</a:t>
            </a:r>
            <a:r>
              <a:rPr sz="2000" spc="-15" dirty="0">
                <a:solidFill>
                  <a:srgbClr val="003300"/>
                </a:solidFill>
                <a:latin typeface="Times New Roman"/>
                <a:cs typeface="Times New Roman"/>
              </a:rPr>
              <a:t>a</a:t>
            </a:r>
            <a:r>
              <a:rPr sz="2000" dirty="0">
                <a:solidFill>
                  <a:srgbClr val="003300"/>
                </a:solidFill>
                <a:latin typeface="Times New Roman"/>
                <a:cs typeface="Times New Roman"/>
              </a:rPr>
              <a:t>ble	</a:t>
            </a:r>
            <a:r>
              <a:rPr sz="2000" spc="-20" dirty="0">
                <a:solidFill>
                  <a:srgbClr val="003300"/>
                </a:solidFill>
                <a:latin typeface="Times New Roman"/>
                <a:cs typeface="Times New Roman"/>
              </a:rPr>
              <a:t>i</a:t>
            </a:r>
            <a:r>
              <a:rPr sz="2000" dirty="0">
                <a:solidFill>
                  <a:srgbClr val="003300"/>
                </a:solidFill>
                <a:latin typeface="Times New Roman"/>
                <a:cs typeface="Times New Roman"/>
              </a:rPr>
              <a:t>n	</a:t>
            </a:r>
            <a:r>
              <a:rPr sz="2000" spc="-15" dirty="0">
                <a:solidFill>
                  <a:srgbClr val="003300"/>
                </a:solidFill>
                <a:latin typeface="Times New Roman"/>
                <a:cs typeface="Times New Roman"/>
              </a:rPr>
              <a:t>a</a:t>
            </a:r>
            <a:r>
              <a:rPr sz="2000" dirty="0">
                <a:solidFill>
                  <a:srgbClr val="003300"/>
                </a:solidFill>
                <a:latin typeface="Times New Roman"/>
                <a:cs typeface="Times New Roman"/>
              </a:rPr>
              <a:t>ny	</a:t>
            </a:r>
            <a:r>
              <a:rPr sz="2000" spc="-15" dirty="0">
                <a:solidFill>
                  <a:srgbClr val="003300"/>
                </a:solidFill>
                <a:latin typeface="Times New Roman"/>
                <a:cs typeface="Times New Roman"/>
              </a:rPr>
              <a:t>E</a:t>
            </a:r>
            <a:r>
              <a:rPr sz="2000" dirty="0">
                <a:solidFill>
                  <a:srgbClr val="003300"/>
                </a:solidFill>
                <a:latin typeface="Times New Roman"/>
                <a:cs typeface="Times New Roman"/>
              </a:rPr>
              <a:t>SI	</a:t>
            </a:r>
            <a:r>
              <a:rPr sz="2000" spc="-10" dirty="0">
                <a:solidFill>
                  <a:srgbClr val="003300"/>
                </a:solidFill>
                <a:latin typeface="Times New Roman"/>
                <a:cs typeface="Times New Roman"/>
              </a:rPr>
              <a:t>D</a:t>
            </a:r>
            <a:r>
              <a:rPr sz="2000" dirty="0">
                <a:solidFill>
                  <a:srgbClr val="003300"/>
                </a:solidFill>
                <a:latin typeface="Times New Roman"/>
                <a:cs typeface="Times New Roman"/>
              </a:rPr>
              <a:t>i</a:t>
            </a:r>
            <a:r>
              <a:rPr sz="2000" spc="-20" dirty="0">
                <a:solidFill>
                  <a:srgbClr val="003300"/>
                </a:solidFill>
                <a:latin typeface="Times New Roman"/>
                <a:cs typeface="Times New Roman"/>
              </a:rPr>
              <a:t>s</a:t>
            </a:r>
            <a:r>
              <a:rPr sz="2000" dirty="0">
                <a:solidFill>
                  <a:srgbClr val="003300"/>
                </a:solidFill>
                <a:latin typeface="Times New Roman"/>
                <a:cs typeface="Times New Roman"/>
              </a:rPr>
              <a:t>pens</a:t>
            </a:r>
            <a:r>
              <a:rPr sz="2000" spc="-20" dirty="0">
                <a:solidFill>
                  <a:srgbClr val="003300"/>
                </a:solidFill>
                <a:latin typeface="Times New Roman"/>
                <a:cs typeface="Times New Roman"/>
              </a:rPr>
              <a:t>a</a:t>
            </a:r>
            <a:r>
              <a:rPr sz="2000" dirty="0">
                <a:solidFill>
                  <a:srgbClr val="003300"/>
                </a:solidFill>
                <a:latin typeface="Times New Roman"/>
                <a:cs typeface="Times New Roman"/>
              </a:rPr>
              <a:t>ry,	Cen</a:t>
            </a:r>
            <a:r>
              <a:rPr sz="2000" spc="-15" dirty="0">
                <a:solidFill>
                  <a:srgbClr val="003300"/>
                </a:solidFill>
                <a:latin typeface="Times New Roman"/>
                <a:cs typeface="Times New Roman"/>
              </a:rPr>
              <a:t>t</a:t>
            </a:r>
            <a:r>
              <a:rPr sz="2000" spc="5" dirty="0">
                <a:solidFill>
                  <a:srgbClr val="003300"/>
                </a:solidFill>
                <a:latin typeface="Times New Roman"/>
                <a:cs typeface="Times New Roman"/>
              </a:rPr>
              <a:t>r</a:t>
            </a:r>
            <a:r>
              <a:rPr sz="2000" dirty="0">
                <a:solidFill>
                  <a:srgbClr val="003300"/>
                </a:solidFill>
                <a:latin typeface="Times New Roman"/>
                <a:cs typeface="Times New Roman"/>
              </a:rPr>
              <a:t>e	&amp;	</a:t>
            </a:r>
            <a:r>
              <a:rPr sz="2000" spc="-15" dirty="0">
                <a:solidFill>
                  <a:srgbClr val="003300"/>
                </a:solidFill>
                <a:latin typeface="Times New Roman"/>
                <a:cs typeface="Times New Roman"/>
              </a:rPr>
              <a:t>E</a:t>
            </a:r>
            <a:r>
              <a:rPr sz="2000" dirty="0">
                <a:solidFill>
                  <a:srgbClr val="003300"/>
                </a:solidFill>
                <a:latin typeface="Times New Roman"/>
                <a:cs typeface="Times New Roman"/>
              </a:rPr>
              <a:t>SI</a:t>
            </a:r>
            <a:endParaRPr sz="2000">
              <a:latin typeface="Times New Roman"/>
              <a:cs typeface="Times New Roman"/>
            </a:endParaRPr>
          </a:p>
          <a:p>
            <a:pPr marL="12700">
              <a:lnSpc>
                <a:spcPts val="2160"/>
              </a:lnSpc>
            </a:pPr>
            <a:r>
              <a:rPr sz="2000" dirty="0">
                <a:solidFill>
                  <a:srgbClr val="003300"/>
                </a:solidFill>
                <a:latin typeface="Times New Roman"/>
                <a:cs typeface="Times New Roman"/>
              </a:rPr>
              <a:t>Hospital </a:t>
            </a:r>
            <a:r>
              <a:rPr sz="2000" b="1" dirty="0">
                <a:solidFill>
                  <a:srgbClr val="003300"/>
                </a:solidFill>
                <a:latin typeface="Times New Roman"/>
                <a:cs typeface="Times New Roman"/>
              </a:rPr>
              <a:t>all over of</a:t>
            </a:r>
            <a:r>
              <a:rPr sz="2000" b="1" spc="-100" dirty="0">
                <a:solidFill>
                  <a:srgbClr val="003300"/>
                </a:solidFill>
                <a:latin typeface="Times New Roman"/>
                <a:cs typeface="Times New Roman"/>
              </a:rPr>
              <a:t> </a:t>
            </a:r>
            <a:r>
              <a:rPr sz="2000" b="1" dirty="0">
                <a:solidFill>
                  <a:srgbClr val="003300"/>
                </a:solidFill>
                <a:latin typeface="Times New Roman"/>
                <a:cs typeface="Times New Roman"/>
              </a:rPr>
              <a:t>India</a:t>
            </a:r>
            <a:r>
              <a:rPr sz="2000" dirty="0">
                <a:solidFill>
                  <a:srgbClr val="003300"/>
                </a:solidFill>
                <a:latin typeface="Times New Roman"/>
                <a:cs typeface="Times New Roman"/>
              </a:rPr>
              <a:t>.</a:t>
            </a:r>
            <a:endParaRPr sz="2000">
              <a:latin typeface="Times New Roman"/>
              <a:cs typeface="Times New Roman"/>
            </a:endParaRPr>
          </a:p>
          <a:p>
            <a:pPr marL="58419" marR="5080" indent="-45720">
              <a:lnSpc>
                <a:spcPts val="1920"/>
              </a:lnSpc>
              <a:spcBef>
                <a:spcPts val="465"/>
              </a:spcBef>
              <a:tabLst>
                <a:tab pos="426720" algn="l"/>
                <a:tab pos="880744" algn="l"/>
                <a:tab pos="1469390" algn="l"/>
                <a:tab pos="2205990" algn="l"/>
                <a:tab pos="2774315" algn="l"/>
                <a:tab pos="3554729" algn="l"/>
                <a:tab pos="3897629" algn="l"/>
                <a:tab pos="5102860" algn="l"/>
                <a:tab pos="5811520" algn="l"/>
                <a:tab pos="6336665" algn="l"/>
                <a:tab pos="6708140" algn="l"/>
              </a:tabLst>
            </a:pPr>
            <a:r>
              <a:rPr sz="2000" spc="5" dirty="0">
                <a:solidFill>
                  <a:srgbClr val="003300"/>
                </a:solidFill>
                <a:latin typeface="Times New Roman"/>
                <a:cs typeface="Times New Roman"/>
              </a:rPr>
              <a:t>A</a:t>
            </a:r>
            <a:r>
              <a:rPr sz="2000" dirty="0">
                <a:solidFill>
                  <a:srgbClr val="003300"/>
                </a:solidFill>
                <a:latin typeface="Times New Roman"/>
                <a:cs typeface="Times New Roman"/>
              </a:rPr>
              <a:t>s	p</a:t>
            </a:r>
            <a:r>
              <a:rPr sz="2000" spc="-10" dirty="0">
                <a:solidFill>
                  <a:srgbClr val="003300"/>
                </a:solidFill>
                <a:latin typeface="Times New Roman"/>
                <a:cs typeface="Times New Roman"/>
              </a:rPr>
              <a:t>e</a:t>
            </a:r>
            <a:r>
              <a:rPr sz="2000" dirty="0">
                <a:solidFill>
                  <a:srgbClr val="003300"/>
                </a:solidFill>
                <a:latin typeface="Times New Roman"/>
                <a:cs typeface="Times New Roman"/>
              </a:rPr>
              <a:t>r	ru</a:t>
            </a:r>
            <a:r>
              <a:rPr sz="2000" spc="-10" dirty="0">
                <a:solidFill>
                  <a:srgbClr val="003300"/>
                </a:solidFill>
                <a:latin typeface="Times New Roman"/>
                <a:cs typeface="Times New Roman"/>
              </a:rPr>
              <a:t>l</a:t>
            </a:r>
            <a:r>
              <a:rPr sz="2000" dirty="0">
                <a:solidFill>
                  <a:srgbClr val="003300"/>
                </a:solidFill>
                <a:latin typeface="Times New Roman"/>
                <a:cs typeface="Times New Roman"/>
              </a:rPr>
              <a:t>e,	S</a:t>
            </a:r>
            <a:r>
              <a:rPr sz="2000" spc="-25" dirty="0">
                <a:solidFill>
                  <a:srgbClr val="003300"/>
                </a:solidFill>
                <a:latin typeface="Times New Roman"/>
                <a:cs typeface="Times New Roman"/>
              </a:rPr>
              <a:t>m</a:t>
            </a:r>
            <a:r>
              <a:rPr sz="2000" dirty="0">
                <a:solidFill>
                  <a:srgbClr val="003300"/>
                </a:solidFill>
                <a:latin typeface="Times New Roman"/>
                <a:cs typeface="Times New Roman"/>
              </a:rPr>
              <a:t>art	ca</a:t>
            </a:r>
            <a:r>
              <a:rPr sz="2000" spc="-10" dirty="0">
                <a:solidFill>
                  <a:srgbClr val="003300"/>
                </a:solidFill>
                <a:latin typeface="Times New Roman"/>
                <a:cs typeface="Times New Roman"/>
              </a:rPr>
              <a:t>r</a:t>
            </a:r>
            <a:r>
              <a:rPr sz="2000" dirty="0">
                <a:solidFill>
                  <a:srgbClr val="003300"/>
                </a:solidFill>
                <a:latin typeface="Times New Roman"/>
                <a:cs typeface="Times New Roman"/>
              </a:rPr>
              <a:t>d	</a:t>
            </a:r>
            <a:r>
              <a:rPr sz="2000" spc="-10" dirty="0">
                <a:solidFill>
                  <a:srgbClr val="003300"/>
                </a:solidFill>
                <a:latin typeface="Times New Roman"/>
                <a:cs typeface="Times New Roman"/>
              </a:rPr>
              <a:t>(</a:t>
            </a:r>
            <a:r>
              <a:rPr sz="2000" dirty="0">
                <a:solidFill>
                  <a:srgbClr val="003300"/>
                </a:solidFill>
                <a:latin typeface="Times New Roman"/>
                <a:cs typeface="Times New Roman"/>
              </a:rPr>
              <a:t>know	</a:t>
            </a:r>
            <a:r>
              <a:rPr sz="2000" spc="-5" dirty="0">
                <a:solidFill>
                  <a:srgbClr val="003300"/>
                </a:solidFill>
                <a:latin typeface="Times New Roman"/>
                <a:cs typeface="Times New Roman"/>
              </a:rPr>
              <a:t>a</a:t>
            </a:r>
            <a:r>
              <a:rPr sz="2000" dirty="0">
                <a:solidFill>
                  <a:srgbClr val="003300"/>
                </a:solidFill>
                <a:latin typeface="Times New Roman"/>
                <a:cs typeface="Times New Roman"/>
              </a:rPr>
              <a:t>s	</a:t>
            </a:r>
            <a:r>
              <a:rPr sz="2000" b="1" dirty="0">
                <a:solidFill>
                  <a:srgbClr val="003300"/>
                </a:solidFill>
                <a:latin typeface="Times New Roman"/>
                <a:cs typeface="Times New Roman"/>
              </a:rPr>
              <a:t>P</a:t>
            </a:r>
            <a:r>
              <a:rPr sz="2000" b="1" spc="-10" dirty="0">
                <a:solidFill>
                  <a:srgbClr val="003300"/>
                </a:solidFill>
                <a:latin typeface="Times New Roman"/>
                <a:cs typeface="Times New Roman"/>
              </a:rPr>
              <a:t>a</a:t>
            </a:r>
            <a:r>
              <a:rPr sz="2000" b="1" dirty="0">
                <a:solidFill>
                  <a:srgbClr val="003300"/>
                </a:solidFill>
                <a:latin typeface="Times New Roman"/>
                <a:cs typeface="Times New Roman"/>
              </a:rPr>
              <a:t>hachan	</a:t>
            </a:r>
            <a:r>
              <a:rPr sz="2000" b="1" spc="-15" dirty="0">
                <a:solidFill>
                  <a:srgbClr val="003300"/>
                </a:solidFill>
                <a:latin typeface="Times New Roman"/>
                <a:cs typeface="Times New Roman"/>
              </a:rPr>
              <a:t>c</a:t>
            </a:r>
            <a:r>
              <a:rPr sz="2000" b="1" dirty="0">
                <a:solidFill>
                  <a:srgbClr val="003300"/>
                </a:solidFill>
                <a:latin typeface="Times New Roman"/>
                <a:cs typeface="Times New Roman"/>
              </a:rPr>
              <a:t>ar</a:t>
            </a:r>
            <a:r>
              <a:rPr sz="2000" b="1" spc="-10" dirty="0">
                <a:solidFill>
                  <a:srgbClr val="003300"/>
                </a:solidFill>
                <a:latin typeface="Times New Roman"/>
                <a:cs typeface="Times New Roman"/>
              </a:rPr>
              <a:t>d</a:t>
            </a:r>
            <a:r>
              <a:rPr sz="2000" dirty="0">
                <a:solidFill>
                  <a:srgbClr val="003300"/>
                </a:solidFill>
                <a:latin typeface="Times New Roman"/>
                <a:cs typeface="Times New Roman"/>
              </a:rPr>
              <a:t>)	</a:t>
            </a:r>
            <a:r>
              <a:rPr sz="2000" spc="-10" dirty="0">
                <a:solidFill>
                  <a:srgbClr val="003300"/>
                </a:solidFill>
                <a:latin typeface="Times New Roman"/>
                <a:cs typeface="Times New Roman"/>
              </a:rPr>
              <a:t>w</a:t>
            </a:r>
            <a:r>
              <a:rPr sz="2000" dirty="0">
                <a:solidFill>
                  <a:srgbClr val="003300"/>
                </a:solidFill>
                <a:latin typeface="Times New Roman"/>
                <a:cs typeface="Times New Roman"/>
              </a:rPr>
              <a:t>i</a:t>
            </a:r>
            <a:r>
              <a:rPr sz="2000" spc="-10" dirty="0">
                <a:solidFill>
                  <a:srgbClr val="003300"/>
                </a:solidFill>
                <a:latin typeface="Times New Roman"/>
                <a:cs typeface="Times New Roman"/>
              </a:rPr>
              <a:t>l</a:t>
            </a:r>
            <a:r>
              <a:rPr sz="2000" dirty="0">
                <a:solidFill>
                  <a:srgbClr val="003300"/>
                </a:solidFill>
                <a:latin typeface="Times New Roman"/>
                <a:cs typeface="Times New Roman"/>
              </a:rPr>
              <a:t>l	</a:t>
            </a:r>
            <a:r>
              <a:rPr sz="2000" spc="5" dirty="0">
                <a:solidFill>
                  <a:srgbClr val="003300"/>
                </a:solidFill>
                <a:latin typeface="Times New Roman"/>
                <a:cs typeface="Times New Roman"/>
              </a:rPr>
              <a:t>b</a:t>
            </a:r>
            <a:r>
              <a:rPr sz="2000" dirty="0">
                <a:solidFill>
                  <a:srgbClr val="003300"/>
                </a:solidFill>
                <a:latin typeface="Times New Roman"/>
                <a:cs typeface="Times New Roman"/>
              </a:rPr>
              <a:t>e	acc</a:t>
            </a:r>
            <a:r>
              <a:rPr sz="2000" spc="-20" dirty="0">
                <a:solidFill>
                  <a:srgbClr val="003300"/>
                </a:solidFill>
                <a:latin typeface="Times New Roman"/>
                <a:cs typeface="Times New Roman"/>
              </a:rPr>
              <a:t>e</a:t>
            </a:r>
            <a:r>
              <a:rPr sz="2000" dirty="0">
                <a:solidFill>
                  <a:srgbClr val="003300"/>
                </a:solidFill>
                <a:latin typeface="Times New Roman"/>
                <a:cs typeface="Times New Roman"/>
              </a:rPr>
              <a:t>pt</a:t>
            </a:r>
            <a:r>
              <a:rPr sz="2000" spc="-15" dirty="0">
                <a:solidFill>
                  <a:srgbClr val="003300"/>
                </a:solidFill>
                <a:latin typeface="Times New Roman"/>
                <a:cs typeface="Times New Roman"/>
              </a:rPr>
              <a:t>e</a:t>
            </a:r>
            <a:r>
              <a:rPr sz="2000" dirty="0">
                <a:solidFill>
                  <a:srgbClr val="003300"/>
                </a:solidFill>
                <a:latin typeface="Times New Roman"/>
                <a:cs typeface="Times New Roman"/>
              </a:rPr>
              <a:t>d  (valid) </a:t>
            </a:r>
            <a:r>
              <a:rPr sz="2000" b="1" dirty="0">
                <a:solidFill>
                  <a:srgbClr val="003300"/>
                </a:solidFill>
                <a:latin typeface="Times New Roman"/>
                <a:cs typeface="Times New Roman"/>
              </a:rPr>
              <a:t>for </a:t>
            </a:r>
            <a:r>
              <a:rPr sz="2000" b="1" spc="-5" dirty="0">
                <a:solidFill>
                  <a:srgbClr val="003300"/>
                </a:solidFill>
                <a:latin typeface="Times New Roman"/>
                <a:cs typeface="Times New Roman"/>
              </a:rPr>
              <a:t>life</a:t>
            </a:r>
            <a:r>
              <a:rPr sz="2000" b="1" spc="-75" dirty="0">
                <a:solidFill>
                  <a:srgbClr val="003300"/>
                </a:solidFill>
                <a:latin typeface="Times New Roman"/>
                <a:cs typeface="Times New Roman"/>
              </a:rPr>
              <a:t> </a:t>
            </a:r>
            <a:r>
              <a:rPr sz="2000" b="1" dirty="0">
                <a:solidFill>
                  <a:srgbClr val="003300"/>
                </a:solidFill>
                <a:latin typeface="Times New Roman"/>
                <a:cs typeface="Times New Roman"/>
              </a:rPr>
              <a:t>long</a:t>
            </a:r>
            <a:r>
              <a:rPr sz="2000" dirty="0">
                <a:solidFill>
                  <a:srgbClr val="003300"/>
                </a:solidFill>
                <a:latin typeface="Times New Roman"/>
                <a:cs typeface="Times New Roman"/>
              </a:rPr>
              <a:t>.</a:t>
            </a:r>
            <a:endParaRPr sz="2000">
              <a:latin typeface="Times New Roman"/>
              <a:cs typeface="Times New Roman"/>
            </a:endParaRPr>
          </a:p>
          <a:p>
            <a:pPr marL="12700" marR="5080">
              <a:lnSpc>
                <a:spcPct val="100000"/>
              </a:lnSpc>
              <a:spcBef>
                <a:spcPts val="15"/>
              </a:spcBef>
            </a:pPr>
            <a:r>
              <a:rPr sz="2000" dirty="0">
                <a:solidFill>
                  <a:srgbClr val="003300"/>
                </a:solidFill>
                <a:latin typeface="Times New Roman"/>
                <a:cs typeface="Times New Roman"/>
              </a:rPr>
              <a:t>No need </a:t>
            </a:r>
            <a:r>
              <a:rPr sz="2000" spc="-5" dirty="0">
                <a:solidFill>
                  <a:srgbClr val="003300"/>
                </a:solidFill>
                <a:latin typeface="Times New Roman"/>
                <a:cs typeface="Times New Roman"/>
              </a:rPr>
              <a:t>to take </a:t>
            </a:r>
            <a:r>
              <a:rPr sz="2000" dirty="0">
                <a:solidFill>
                  <a:srgbClr val="003300"/>
                </a:solidFill>
                <a:latin typeface="Times New Roman"/>
                <a:cs typeface="Times New Roman"/>
              </a:rPr>
              <a:t>New card, when </a:t>
            </a:r>
            <a:r>
              <a:rPr sz="2000" spc="-5" dirty="0">
                <a:solidFill>
                  <a:srgbClr val="003300"/>
                </a:solidFill>
                <a:latin typeface="Times New Roman"/>
                <a:cs typeface="Times New Roman"/>
              </a:rPr>
              <a:t>employee is </a:t>
            </a:r>
            <a:r>
              <a:rPr sz="2000" dirty="0">
                <a:solidFill>
                  <a:srgbClr val="003300"/>
                </a:solidFill>
                <a:latin typeface="Times New Roman"/>
                <a:cs typeface="Times New Roman"/>
              </a:rPr>
              <a:t>changing the </a:t>
            </a:r>
            <a:r>
              <a:rPr sz="2000" b="1" spc="5" dirty="0">
                <a:solidFill>
                  <a:srgbClr val="003300"/>
                </a:solidFill>
                <a:latin typeface="Times New Roman"/>
                <a:cs typeface="Times New Roman"/>
              </a:rPr>
              <a:t>Job </a:t>
            </a:r>
            <a:r>
              <a:rPr sz="2000" b="1" dirty="0">
                <a:solidFill>
                  <a:srgbClr val="003300"/>
                </a:solidFill>
                <a:latin typeface="Times New Roman"/>
                <a:cs typeface="Times New Roman"/>
              </a:rPr>
              <a:t>or office</a:t>
            </a:r>
            <a:r>
              <a:rPr sz="2000" dirty="0">
                <a:solidFill>
                  <a:srgbClr val="003300"/>
                </a:solidFill>
                <a:latin typeface="Times New Roman"/>
                <a:cs typeface="Times New Roman"/>
              </a:rPr>
              <a:t>.  It </a:t>
            </a:r>
            <a:r>
              <a:rPr sz="2000" spc="-5" dirty="0">
                <a:solidFill>
                  <a:srgbClr val="003300"/>
                </a:solidFill>
                <a:latin typeface="Times New Roman"/>
                <a:cs typeface="Times New Roman"/>
              </a:rPr>
              <a:t>is </a:t>
            </a:r>
            <a:r>
              <a:rPr sz="2000" dirty="0">
                <a:solidFill>
                  <a:srgbClr val="003300"/>
                </a:solidFill>
                <a:latin typeface="Times New Roman"/>
                <a:cs typeface="Times New Roman"/>
              </a:rPr>
              <a:t>comfortable </a:t>
            </a:r>
            <a:r>
              <a:rPr sz="2000" spc="-5" dirty="0">
                <a:solidFill>
                  <a:srgbClr val="003300"/>
                </a:solidFill>
                <a:latin typeface="Times New Roman"/>
                <a:cs typeface="Times New Roman"/>
              </a:rPr>
              <a:t>to </a:t>
            </a:r>
            <a:r>
              <a:rPr sz="2000" dirty="0">
                <a:solidFill>
                  <a:srgbClr val="003300"/>
                </a:solidFill>
                <a:latin typeface="Times New Roman"/>
                <a:cs typeface="Times New Roman"/>
              </a:rPr>
              <a:t>carry always by the insured persons &amp; their </a:t>
            </a:r>
            <a:r>
              <a:rPr sz="2000" spc="-5" dirty="0">
                <a:solidFill>
                  <a:srgbClr val="003300"/>
                </a:solidFill>
                <a:latin typeface="Times New Roman"/>
                <a:cs typeface="Times New Roman"/>
              </a:rPr>
              <a:t>families.  </a:t>
            </a:r>
            <a:r>
              <a:rPr sz="2000" b="1" spc="-5" dirty="0">
                <a:solidFill>
                  <a:srgbClr val="003300"/>
                </a:solidFill>
                <a:latin typeface="Times New Roman"/>
                <a:cs typeface="Times New Roman"/>
              </a:rPr>
              <a:t>Employee’s </a:t>
            </a:r>
            <a:r>
              <a:rPr sz="2000" b="1" dirty="0">
                <a:solidFill>
                  <a:srgbClr val="003300"/>
                </a:solidFill>
                <a:latin typeface="Times New Roman"/>
                <a:cs typeface="Times New Roman"/>
              </a:rPr>
              <a:t>&amp; </a:t>
            </a:r>
            <a:r>
              <a:rPr sz="2000" b="1" spc="-5" dirty="0">
                <a:solidFill>
                  <a:srgbClr val="003300"/>
                </a:solidFill>
                <a:latin typeface="Times New Roman"/>
                <a:cs typeface="Times New Roman"/>
              </a:rPr>
              <a:t>their family </a:t>
            </a:r>
            <a:r>
              <a:rPr sz="2000" spc="-5" dirty="0">
                <a:solidFill>
                  <a:srgbClr val="003300"/>
                </a:solidFill>
                <a:latin typeface="Times New Roman"/>
                <a:cs typeface="Times New Roman"/>
              </a:rPr>
              <a:t>members details can change </a:t>
            </a:r>
            <a:r>
              <a:rPr sz="2000" dirty="0">
                <a:solidFill>
                  <a:srgbClr val="003300"/>
                </a:solidFill>
                <a:latin typeface="Times New Roman"/>
                <a:cs typeface="Times New Roman"/>
              </a:rPr>
              <a:t>or update</a:t>
            </a:r>
            <a:r>
              <a:rPr sz="2000" spc="180" dirty="0">
                <a:solidFill>
                  <a:srgbClr val="003300"/>
                </a:solidFill>
                <a:latin typeface="Times New Roman"/>
                <a:cs typeface="Times New Roman"/>
              </a:rPr>
              <a:t> </a:t>
            </a:r>
            <a:r>
              <a:rPr sz="2000" spc="-5" dirty="0">
                <a:solidFill>
                  <a:srgbClr val="003300"/>
                </a:solidFill>
                <a:latin typeface="Times New Roman"/>
                <a:cs typeface="Times New Roman"/>
              </a:rPr>
              <a:t>with</a:t>
            </a:r>
            <a:endParaRPr sz="2000">
              <a:latin typeface="Times New Roman"/>
              <a:cs typeface="Times New Roman"/>
            </a:endParaRPr>
          </a:p>
          <a:p>
            <a:pPr marL="12700">
              <a:lnSpc>
                <a:spcPts val="1920"/>
              </a:lnSpc>
            </a:pPr>
            <a:r>
              <a:rPr sz="2000" dirty="0">
                <a:solidFill>
                  <a:srgbClr val="003300"/>
                </a:solidFill>
                <a:latin typeface="Times New Roman"/>
                <a:cs typeface="Times New Roman"/>
              </a:rPr>
              <a:t>out any</a:t>
            </a:r>
            <a:r>
              <a:rPr sz="2000" spc="-50" dirty="0">
                <a:solidFill>
                  <a:srgbClr val="003300"/>
                </a:solidFill>
                <a:latin typeface="Times New Roman"/>
                <a:cs typeface="Times New Roman"/>
              </a:rPr>
              <a:t> </a:t>
            </a:r>
            <a:r>
              <a:rPr sz="2000" dirty="0">
                <a:solidFill>
                  <a:srgbClr val="003300"/>
                </a:solidFill>
                <a:latin typeface="Times New Roman"/>
                <a:cs typeface="Times New Roman"/>
              </a:rPr>
              <a:t>objection.</a:t>
            </a:r>
            <a:endParaRPr sz="2000">
              <a:latin typeface="Times New Roman"/>
              <a:cs typeface="Times New Roman"/>
            </a:endParaRPr>
          </a:p>
          <a:p>
            <a:pPr marL="12700" marR="5080">
              <a:lnSpc>
                <a:spcPts val="1920"/>
              </a:lnSpc>
              <a:spcBef>
                <a:spcPts val="465"/>
              </a:spcBef>
              <a:tabLst>
                <a:tab pos="916305" algn="l"/>
                <a:tab pos="1734185" algn="l"/>
                <a:tab pos="2496820" algn="l"/>
                <a:tab pos="3289300" algn="l"/>
                <a:tab pos="3823970" algn="l"/>
                <a:tab pos="4208780" algn="l"/>
                <a:tab pos="5264785" algn="l"/>
                <a:tab pos="6040120" algn="l"/>
                <a:tab pos="6479540" algn="l"/>
                <a:tab pos="6988809" algn="l"/>
              </a:tabLst>
            </a:pPr>
            <a:r>
              <a:rPr sz="2000" dirty="0">
                <a:solidFill>
                  <a:srgbClr val="003300"/>
                </a:solidFill>
                <a:latin typeface="Times New Roman"/>
                <a:cs typeface="Times New Roman"/>
              </a:rPr>
              <a:t>In</a:t>
            </a:r>
            <a:r>
              <a:rPr sz="2000" spc="-15" dirty="0">
                <a:solidFill>
                  <a:srgbClr val="003300"/>
                </a:solidFill>
                <a:latin typeface="Times New Roman"/>
                <a:cs typeface="Times New Roman"/>
              </a:rPr>
              <a:t>s</a:t>
            </a:r>
            <a:r>
              <a:rPr sz="2000" dirty="0">
                <a:solidFill>
                  <a:srgbClr val="003300"/>
                </a:solidFill>
                <a:latin typeface="Times New Roman"/>
                <a:cs typeface="Times New Roman"/>
              </a:rPr>
              <a:t>u</a:t>
            </a:r>
            <a:r>
              <a:rPr sz="2000" spc="5" dirty="0">
                <a:solidFill>
                  <a:srgbClr val="003300"/>
                </a:solidFill>
                <a:latin typeface="Times New Roman"/>
                <a:cs typeface="Times New Roman"/>
              </a:rPr>
              <a:t>r</a:t>
            </a:r>
            <a:r>
              <a:rPr sz="2000" spc="-15" dirty="0">
                <a:solidFill>
                  <a:srgbClr val="003300"/>
                </a:solidFill>
                <a:latin typeface="Times New Roman"/>
                <a:cs typeface="Times New Roman"/>
              </a:rPr>
              <a:t>e</a:t>
            </a:r>
            <a:r>
              <a:rPr sz="2000" dirty="0">
                <a:solidFill>
                  <a:srgbClr val="003300"/>
                </a:solidFill>
                <a:latin typeface="Times New Roman"/>
                <a:cs typeface="Times New Roman"/>
              </a:rPr>
              <a:t>d	p</a:t>
            </a:r>
            <a:r>
              <a:rPr sz="2000" spc="-10" dirty="0">
                <a:solidFill>
                  <a:srgbClr val="003300"/>
                </a:solidFill>
                <a:latin typeface="Times New Roman"/>
                <a:cs typeface="Times New Roman"/>
              </a:rPr>
              <a:t>e</a:t>
            </a:r>
            <a:r>
              <a:rPr sz="2000" dirty="0">
                <a:solidFill>
                  <a:srgbClr val="003300"/>
                </a:solidFill>
                <a:latin typeface="Times New Roman"/>
                <a:cs typeface="Times New Roman"/>
              </a:rPr>
              <a:t>r</a:t>
            </a:r>
            <a:r>
              <a:rPr sz="2000" spc="-10" dirty="0">
                <a:solidFill>
                  <a:srgbClr val="003300"/>
                </a:solidFill>
                <a:latin typeface="Times New Roman"/>
                <a:cs typeface="Times New Roman"/>
              </a:rPr>
              <a:t>s</a:t>
            </a:r>
            <a:r>
              <a:rPr sz="2000" dirty="0">
                <a:solidFill>
                  <a:srgbClr val="003300"/>
                </a:solidFill>
                <a:latin typeface="Times New Roman"/>
                <a:cs typeface="Times New Roman"/>
              </a:rPr>
              <a:t>on	heal</a:t>
            </a:r>
            <a:r>
              <a:rPr sz="2000" spc="-20" dirty="0">
                <a:solidFill>
                  <a:srgbClr val="003300"/>
                </a:solidFill>
                <a:latin typeface="Times New Roman"/>
                <a:cs typeface="Times New Roman"/>
              </a:rPr>
              <a:t>t</a:t>
            </a:r>
            <a:r>
              <a:rPr sz="2000" dirty="0">
                <a:solidFill>
                  <a:srgbClr val="003300"/>
                </a:solidFill>
                <a:latin typeface="Times New Roman"/>
                <a:cs typeface="Times New Roman"/>
              </a:rPr>
              <a:t>h	reco</a:t>
            </a:r>
            <a:r>
              <a:rPr sz="2000" spc="-15" dirty="0">
                <a:solidFill>
                  <a:srgbClr val="003300"/>
                </a:solidFill>
                <a:latin typeface="Times New Roman"/>
                <a:cs typeface="Times New Roman"/>
              </a:rPr>
              <a:t>r</a:t>
            </a:r>
            <a:r>
              <a:rPr sz="2000" dirty="0">
                <a:solidFill>
                  <a:srgbClr val="003300"/>
                </a:solidFill>
                <a:latin typeface="Times New Roman"/>
                <a:cs typeface="Times New Roman"/>
              </a:rPr>
              <a:t>d	wi</a:t>
            </a:r>
            <a:r>
              <a:rPr sz="2000" spc="-20" dirty="0">
                <a:solidFill>
                  <a:srgbClr val="003300"/>
                </a:solidFill>
                <a:latin typeface="Times New Roman"/>
                <a:cs typeface="Times New Roman"/>
              </a:rPr>
              <a:t>l</a:t>
            </a:r>
            <a:r>
              <a:rPr sz="2000" dirty="0">
                <a:solidFill>
                  <a:srgbClr val="003300"/>
                </a:solidFill>
                <a:latin typeface="Times New Roman"/>
                <a:cs typeface="Times New Roman"/>
              </a:rPr>
              <a:t>l	</a:t>
            </a:r>
            <a:r>
              <a:rPr sz="2000" spc="5" dirty="0">
                <a:solidFill>
                  <a:srgbClr val="003300"/>
                </a:solidFill>
                <a:latin typeface="Times New Roman"/>
                <a:cs typeface="Times New Roman"/>
              </a:rPr>
              <a:t>b</a:t>
            </a:r>
            <a:r>
              <a:rPr sz="2000" dirty="0">
                <a:solidFill>
                  <a:srgbClr val="003300"/>
                </a:solidFill>
                <a:latin typeface="Times New Roman"/>
                <a:cs typeface="Times New Roman"/>
              </a:rPr>
              <a:t>e	</a:t>
            </a:r>
            <a:r>
              <a:rPr sz="2000" spc="-15" dirty="0">
                <a:solidFill>
                  <a:srgbClr val="003300"/>
                </a:solidFill>
                <a:latin typeface="Times New Roman"/>
                <a:cs typeface="Times New Roman"/>
              </a:rPr>
              <a:t>a</a:t>
            </a:r>
            <a:r>
              <a:rPr sz="2000" dirty="0">
                <a:solidFill>
                  <a:srgbClr val="003300"/>
                </a:solidFill>
                <a:latin typeface="Times New Roman"/>
                <a:cs typeface="Times New Roman"/>
              </a:rPr>
              <a:t>v</a:t>
            </a:r>
            <a:r>
              <a:rPr sz="2000" spc="-10" dirty="0">
                <a:solidFill>
                  <a:srgbClr val="003300"/>
                </a:solidFill>
                <a:latin typeface="Times New Roman"/>
                <a:cs typeface="Times New Roman"/>
              </a:rPr>
              <a:t>a</a:t>
            </a:r>
            <a:r>
              <a:rPr sz="2000" dirty="0">
                <a:solidFill>
                  <a:srgbClr val="003300"/>
                </a:solidFill>
                <a:latin typeface="Times New Roman"/>
                <a:cs typeface="Times New Roman"/>
              </a:rPr>
              <a:t>i</a:t>
            </a:r>
            <a:r>
              <a:rPr sz="2000" spc="-10" dirty="0">
                <a:solidFill>
                  <a:srgbClr val="003300"/>
                </a:solidFill>
                <a:latin typeface="Times New Roman"/>
                <a:cs typeface="Times New Roman"/>
              </a:rPr>
              <a:t>l</a:t>
            </a:r>
            <a:r>
              <a:rPr sz="2000" dirty="0">
                <a:solidFill>
                  <a:srgbClr val="003300"/>
                </a:solidFill>
                <a:latin typeface="Times New Roman"/>
                <a:cs typeface="Times New Roman"/>
              </a:rPr>
              <a:t>able	onl</a:t>
            </a:r>
            <a:r>
              <a:rPr sz="2000" spc="-25" dirty="0">
                <a:solidFill>
                  <a:srgbClr val="003300"/>
                </a:solidFill>
                <a:latin typeface="Times New Roman"/>
                <a:cs typeface="Times New Roman"/>
              </a:rPr>
              <a:t>i</a:t>
            </a:r>
            <a:r>
              <a:rPr sz="2000" dirty="0">
                <a:solidFill>
                  <a:srgbClr val="003300"/>
                </a:solidFill>
                <a:latin typeface="Times New Roman"/>
                <a:cs typeface="Times New Roman"/>
              </a:rPr>
              <a:t>ne	</a:t>
            </a:r>
            <a:r>
              <a:rPr sz="2000" spc="5" dirty="0">
                <a:solidFill>
                  <a:srgbClr val="003300"/>
                </a:solidFill>
                <a:latin typeface="Times New Roman"/>
                <a:cs typeface="Times New Roman"/>
              </a:rPr>
              <a:t>f</a:t>
            </a:r>
            <a:r>
              <a:rPr sz="2000" dirty="0">
                <a:solidFill>
                  <a:srgbClr val="003300"/>
                </a:solidFill>
                <a:latin typeface="Times New Roman"/>
                <a:cs typeface="Times New Roman"/>
              </a:rPr>
              <a:t>or	any	</a:t>
            </a:r>
            <a:r>
              <a:rPr sz="2000" spc="-10" dirty="0">
                <a:solidFill>
                  <a:srgbClr val="003300"/>
                </a:solidFill>
                <a:latin typeface="Times New Roman"/>
                <a:cs typeface="Times New Roman"/>
              </a:rPr>
              <a:t>f</a:t>
            </a:r>
            <a:r>
              <a:rPr sz="2000" dirty="0">
                <a:solidFill>
                  <a:srgbClr val="003300"/>
                </a:solidFill>
                <a:latin typeface="Times New Roman"/>
                <a:cs typeface="Times New Roman"/>
              </a:rPr>
              <a:t>u</a:t>
            </a:r>
            <a:r>
              <a:rPr sz="2000" spc="-15" dirty="0">
                <a:solidFill>
                  <a:srgbClr val="003300"/>
                </a:solidFill>
                <a:latin typeface="Times New Roman"/>
                <a:cs typeface="Times New Roman"/>
              </a:rPr>
              <a:t>t</a:t>
            </a:r>
            <a:r>
              <a:rPr sz="2000" dirty="0">
                <a:solidFill>
                  <a:srgbClr val="003300"/>
                </a:solidFill>
                <a:latin typeface="Times New Roman"/>
                <a:cs typeface="Times New Roman"/>
              </a:rPr>
              <a:t>u</a:t>
            </a:r>
            <a:r>
              <a:rPr sz="2000" spc="5" dirty="0">
                <a:solidFill>
                  <a:srgbClr val="003300"/>
                </a:solidFill>
                <a:latin typeface="Times New Roman"/>
                <a:cs typeface="Times New Roman"/>
              </a:rPr>
              <a:t>r</a:t>
            </a:r>
            <a:r>
              <a:rPr sz="2000" dirty="0">
                <a:solidFill>
                  <a:srgbClr val="003300"/>
                </a:solidFill>
                <a:latin typeface="Times New Roman"/>
                <a:cs typeface="Times New Roman"/>
              </a:rPr>
              <a:t>e  </a:t>
            </a:r>
            <a:r>
              <a:rPr sz="2000" spc="-5" dirty="0">
                <a:solidFill>
                  <a:srgbClr val="003300"/>
                </a:solidFill>
                <a:latin typeface="Times New Roman"/>
                <a:cs typeface="Times New Roman"/>
              </a:rPr>
              <a:t>treatment </a:t>
            </a:r>
            <a:r>
              <a:rPr sz="2000" dirty="0">
                <a:solidFill>
                  <a:srgbClr val="003300"/>
                </a:solidFill>
                <a:latin typeface="Times New Roman"/>
                <a:cs typeface="Times New Roman"/>
              </a:rPr>
              <a:t>required </a:t>
            </a:r>
            <a:r>
              <a:rPr sz="2000" spc="-5" dirty="0">
                <a:solidFill>
                  <a:srgbClr val="003300"/>
                </a:solidFill>
                <a:latin typeface="Times New Roman"/>
                <a:cs typeface="Times New Roman"/>
              </a:rPr>
              <a:t>to </a:t>
            </a:r>
            <a:r>
              <a:rPr sz="2000" dirty="0">
                <a:solidFill>
                  <a:srgbClr val="003300"/>
                </a:solidFill>
                <a:latin typeface="Times New Roman"/>
                <a:cs typeface="Times New Roman"/>
              </a:rPr>
              <a:t>the person </a:t>
            </a:r>
            <a:r>
              <a:rPr sz="2000" spc="-5" dirty="0">
                <a:solidFill>
                  <a:srgbClr val="003300"/>
                </a:solidFill>
                <a:latin typeface="Times New Roman"/>
                <a:cs typeface="Times New Roman"/>
              </a:rPr>
              <a:t>in all </a:t>
            </a:r>
            <a:r>
              <a:rPr sz="2000" dirty="0">
                <a:solidFill>
                  <a:srgbClr val="003300"/>
                </a:solidFill>
                <a:latin typeface="Times New Roman"/>
                <a:cs typeface="Times New Roman"/>
              </a:rPr>
              <a:t>ESIC</a:t>
            </a:r>
            <a:r>
              <a:rPr sz="2000" spc="-100" dirty="0">
                <a:solidFill>
                  <a:srgbClr val="003300"/>
                </a:solidFill>
                <a:latin typeface="Times New Roman"/>
                <a:cs typeface="Times New Roman"/>
              </a:rPr>
              <a:t> </a:t>
            </a:r>
            <a:r>
              <a:rPr sz="2000" dirty="0">
                <a:solidFill>
                  <a:srgbClr val="003300"/>
                </a:solidFill>
                <a:latin typeface="Times New Roman"/>
                <a:cs typeface="Times New Roman"/>
              </a:rPr>
              <a:t>centers.</a:t>
            </a:r>
            <a:endParaRPr sz="2000">
              <a:latin typeface="Times New Roman"/>
              <a:cs typeface="Times New Roman"/>
            </a:endParaRPr>
          </a:p>
          <a:p>
            <a:pPr marL="12700" marR="5080">
              <a:lnSpc>
                <a:spcPct val="80000"/>
              </a:lnSpc>
              <a:spcBef>
                <a:spcPts val="500"/>
              </a:spcBef>
              <a:tabLst>
                <a:tab pos="582295" algn="l"/>
                <a:tab pos="1080770" algn="l"/>
                <a:tab pos="1562100" algn="l"/>
                <a:tab pos="2101850" algn="l"/>
                <a:tab pos="2542540" algn="l"/>
                <a:tab pos="3333750" algn="l"/>
                <a:tab pos="4054475" algn="l"/>
                <a:tab pos="4397375" algn="l"/>
                <a:tab pos="5273675" algn="l"/>
                <a:tab pos="6179185" algn="l"/>
                <a:tab pos="6506845" algn="l"/>
                <a:tab pos="6933565" algn="l"/>
              </a:tabLst>
            </a:pPr>
            <a:r>
              <a:rPr sz="2000" spc="5" dirty="0">
                <a:solidFill>
                  <a:srgbClr val="003300"/>
                </a:solidFill>
                <a:latin typeface="Times New Roman"/>
                <a:cs typeface="Times New Roman"/>
              </a:rPr>
              <a:t>An</a:t>
            </a:r>
            <a:r>
              <a:rPr sz="2000" dirty="0">
                <a:solidFill>
                  <a:srgbClr val="003300"/>
                </a:solidFill>
                <a:latin typeface="Times New Roman"/>
                <a:cs typeface="Times New Roman"/>
              </a:rPr>
              <a:t>y	one	c</a:t>
            </a:r>
            <a:r>
              <a:rPr sz="2000" spc="-20" dirty="0">
                <a:solidFill>
                  <a:srgbClr val="003300"/>
                </a:solidFill>
                <a:latin typeface="Times New Roman"/>
                <a:cs typeface="Times New Roman"/>
              </a:rPr>
              <a:t>a</a:t>
            </a:r>
            <a:r>
              <a:rPr sz="2000" dirty="0">
                <a:solidFill>
                  <a:srgbClr val="003300"/>
                </a:solidFill>
                <a:latin typeface="Times New Roman"/>
                <a:cs typeface="Times New Roman"/>
              </a:rPr>
              <a:t>n	f</a:t>
            </a:r>
            <a:r>
              <a:rPr sz="2000" spc="-15" dirty="0">
                <a:solidFill>
                  <a:srgbClr val="003300"/>
                </a:solidFill>
                <a:latin typeface="Times New Roman"/>
                <a:cs typeface="Times New Roman"/>
              </a:rPr>
              <a:t>i</a:t>
            </a:r>
            <a:r>
              <a:rPr sz="2000" dirty="0">
                <a:solidFill>
                  <a:srgbClr val="003300"/>
                </a:solidFill>
                <a:latin typeface="Times New Roman"/>
                <a:cs typeface="Times New Roman"/>
              </a:rPr>
              <a:t>nd	the	det</a:t>
            </a:r>
            <a:r>
              <a:rPr sz="2000" spc="-15" dirty="0">
                <a:solidFill>
                  <a:srgbClr val="003300"/>
                </a:solidFill>
                <a:latin typeface="Times New Roman"/>
                <a:cs typeface="Times New Roman"/>
              </a:rPr>
              <a:t>a</a:t>
            </a:r>
            <a:r>
              <a:rPr sz="2000" dirty="0">
                <a:solidFill>
                  <a:srgbClr val="003300"/>
                </a:solidFill>
                <a:latin typeface="Times New Roman"/>
                <a:cs typeface="Times New Roman"/>
              </a:rPr>
              <a:t>i</a:t>
            </a:r>
            <a:r>
              <a:rPr sz="2000" spc="-25" dirty="0">
                <a:solidFill>
                  <a:srgbClr val="003300"/>
                </a:solidFill>
                <a:latin typeface="Times New Roman"/>
                <a:cs typeface="Times New Roman"/>
              </a:rPr>
              <a:t>l</a:t>
            </a:r>
            <a:r>
              <a:rPr sz="2000" dirty="0">
                <a:solidFill>
                  <a:srgbClr val="003300"/>
                </a:solidFill>
                <a:latin typeface="Times New Roman"/>
                <a:cs typeface="Times New Roman"/>
              </a:rPr>
              <a:t>s	eas</a:t>
            </a:r>
            <a:r>
              <a:rPr sz="2000" spc="-10" dirty="0">
                <a:solidFill>
                  <a:srgbClr val="003300"/>
                </a:solidFill>
                <a:latin typeface="Times New Roman"/>
                <a:cs typeface="Times New Roman"/>
              </a:rPr>
              <a:t>i</a:t>
            </a:r>
            <a:r>
              <a:rPr sz="2000" dirty="0">
                <a:solidFill>
                  <a:srgbClr val="003300"/>
                </a:solidFill>
                <a:latin typeface="Times New Roman"/>
                <a:cs typeface="Times New Roman"/>
              </a:rPr>
              <a:t>ly	</a:t>
            </a:r>
            <a:r>
              <a:rPr sz="2000" spc="-5" dirty="0">
                <a:solidFill>
                  <a:srgbClr val="003300"/>
                </a:solidFill>
                <a:latin typeface="Times New Roman"/>
                <a:cs typeface="Times New Roman"/>
              </a:rPr>
              <a:t>o</a:t>
            </a:r>
            <a:r>
              <a:rPr sz="2000" dirty="0">
                <a:solidFill>
                  <a:srgbClr val="003300"/>
                </a:solidFill>
                <a:latin typeface="Times New Roman"/>
                <a:cs typeface="Times New Roman"/>
              </a:rPr>
              <a:t>f	</a:t>
            </a:r>
            <a:r>
              <a:rPr sz="2000" spc="-20" dirty="0">
                <a:solidFill>
                  <a:srgbClr val="003300"/>
                </a:solidFill>
                <a:latin typeface="Times New Roman"/>
                <a:cs typeface="Times New Roman"/>
              </a:rPr>
              <a:t>i</a:t>
            </a:r>
            <a:r>
              <a:rPr sz="2000" dirty="0">
                <a:solidFill>
                  <a:srgbClr val="003300"/>
                </a:solidFill>
                <a:latin typeface="Times New Roman"/>
                <a:cs typeface="Times New Roman"/>
              </a:rPr>
              <a:t>ns</a:t>
            </a:r>
            <a:r>
              <a:rPr sz="2000" spc="-15" dirty="0">
                <a:solidFill>
                  <a:srgbClr val="003300"/>
                </a:solidFill>
                <a:latin typeface="Times New Roman"/>
                <a:cs typeface="Times New Roman"/>
              </a:rPr>
              <a:t>u</a:t>
            </a:r>
            <a:r>
              <a:rPr sz="2000" dirty="0">
                <a:solidFill>
                  <a:srgbClr val="003300"/>
                </a:solidFill>
                <a:latin typeface="Times New Roman"/>
                <a:cs typeface="Times New Roman"/>
              </a:rPr>
              <a:t>r</a:t>
            </a:r>
            <a:r>
              <a:rPr sz="2000" spc="-10" dirty="0">
                <a:solidFill>
                  <a:srgbClr val="003300"/>
                </a:solidFill>
                <a:latin typeface="Times New Roman"/>
                <a:cs typeface="Times New Roman"/>
              </a:rPr>
              <a:t>e</a:t>
            </a:r>
            <a:r>
              <a:rPr sz="2000" dirty="0">
                <a:solidFill>
                  <a:srgbClr val="003300"/>
                </a:solidFill>
                <a:latin typeface="Times New Roman"/>
                <a:cs typeface="Times New Roman"/>
              </a:rPr>
              <a:t>d	p</a:t>
            </a:r>
            <a:r>
              <a:rPr sz="2000" spc="-10" dirty="0">
                <a:solidFill>
                  <a:srgbClr val="003300"/>
                </a:solidFill>
                <a:latin typeface="Times New Roman"/>
                <a:cs typeface="Times New Roman"/>
              </a:rPr>
              <a:t>er</a:t>
            </a:r>
            <a:r>
              <a:rPr sz="2000" dirty="0">
                <a:solidFill>
                  <a:srgbClr val="003300"/>
                </a:solidFill>
                <a:latin typeface="Times New Roman"/>
                <a:cs typeface="Times New Roman"/>
              </a:rPr>
              <a:t>sons	&amp;	his	fa</a:t>
            </a:r>
            <a:r>
              <a:rPr sz="2000" spc="-20" dirty="0">
                <a:solidFill>
                  <a:srgbClr val="003300"/>
                </a:solidFill>
                <a:latin typeface="Times New Roman"/>
                <a:cs typeface="Times New Roman"/>
              </a:rPr>
              <a:t>m</a:t>
            </a:r>
            <a:r>
              <a:rPr sz="2000" dirty="0">
                <a:solidFill>
                  <a:srgbClr val="003300"/>
                </a:solidFill>
                <a:latin typeface="Times New Roman"/>
                <a:cs typeface="Times New Roman"/>
              </a:rPr>
              <a:t>i</a:t>
            </a:r>
            <a:r>
              <a:rPr sz="2000" spc="-10" dirty="0">
                <a:solidFill>
                  <a:srgbClr val="003300"/>
                </a:solidFill>
                <a:latin typeface="Times New Roman"/>
                <a:cs typeface="Times New Roman"/>
              </a:rPr>
              <a:t>l</a:t>
            </a:r>
            <a:r>
              <a:rPr sz="2000" dirty="0">
                <a:solidFill>
                  <a:srgbClr val="003300"/>
                </a:solidFill>
                <a:latin typeface="Times New Roman"/>
                <a:cs typeface="Times New Roman"/>
              </a:rPr>
              <a:t>y  </a:t>
            </a:r>
            <a:r>
              <a:rPr sz="2000" spc="-5" dirty="0">
                <a:solidFill>
                  <a:srgbClr val="003300"/>
                </a:solidFill>
                <a:latin typeface="Times New Roman"/>
                <a:cs typeface="Times New Roman"/>
              </a:rPr>
              <a:t>members </a:t>
            </a:r>
            <a:r>
              <a:rPr sz="2000" dirty="0">
                <a:solidFill>
                  <a:srgbClr val="003300"/>
                </a:solidFill>
                <a:latin typeface="Times New Roman"/>
                <a:cs typeface="Times New Roman"/>
              </a:rPr>
              <a:t>by login with IP </a:t>
            </a:r>
            <a:r>
              <a:rPr sz="2000" spc="5" dirty="0">
                <a:solidFill>
                  <a:srgbClr val="003300"/>
                </a:solidFill>
                <a:latin typeface="Times New Roman"/>
                <a:cs typeface="Times New Roman"/>
              </a:rPr>
              <a:t>No. </a:t>
            </a:r>
            <a:r>
              <a:rPr sz="2000" dirty="0">
                <a:solidFill>
                  <a:srgbClr val="003300"/>
                </a:solidFill>
                <a:latin typeface="Times New Roman"/>
                <a:cs typeface="Times New Roman"/>
              </a:rPr>
              <a:t>on </a:t>
            </a:r>
            <a:r>
              <a:rPr sz="2000" b="1" spc="-5" dirty="0">
                <a:solidFill>
                  <a:srgbClr val="003300"/>
                </a:solidFill>
                <a:latin typeface="Times New Roman"/>
                <a:cs typeface="Times New Roman"/>
              </a:rPr>
              <a:t>esic.in </a:t>
            </a:r>
            <a:r>
              <a:rPr sz="1600" b="1" spc="-5" dirty="0">
                <a:solidFill>
                  <a:srgbClr val="003300"/>
                </a:solidFill>
                <a:latin typeface="Times New Roman"/>
                <a:cs typeface="Times New Roman"/>
              </a:rPr>
              <a:t>(via- </a:t>
            </a:r>
            <a:r>
              <a:rPr sz="1600" b="1" spc="-10" dirty="0">
                <a:solidFill>
                  <a:srgbClr val="003300"/>
                </a:solidFill>
                <a:latin typeface="Times New Roman"/>
                <a:cs typeface="Times New Roman"/>
              </a:rPr>
              <a:t>IP’s</a:t>
            </a:r>
            <a:r>
              <a:rPr sz="1600" b="1" spc="-75" dirty="0">
                <a:solidFill>
                  <a:srgbClr val="003300"/>
                </a:solidFill>
                <a:latin typeface="Times New Roman"/>
                <a:cs typeface="Times New Roman"/>
              </a:rPr>
              <a:t> </a:t>
            </a:r>
            <a:r>
              <a:rPr sz="1600" b="1" spc="-5" dirty="0">
                <a:solidFill>
                  <a:srgbClr val="003300"/>
                </a:solidFill>
                <a:latin typeface="Times New Roman"/>
                <a:cs typeface="Times New Roman"/>
              </a:rPr>
              <a:t>login).</a:t>
            </a:r>
            <a:endParaRPr sz="1600">
              <a:latin typeface="Times New Roman"/>
              <a:cs typeface="Times New Roman"/>
            </a:endParaRPr>
          </a:p>
          <a:p>
            <a:pPr marL="12700">
              <a:lnSpc>
                <a:spcPts val="2160"/>
              </a:lnSpc>
            </a:pPr>
            <a:r>
              <a:rPr sz="2000" spc="-5" dirty="0">
                <a:solidFill>
                  <a:srgbClr val="003300"/>
                </a:solidFill>
                <a:latin typeface="Times New Roman"/>
                <a:cs typeface="Times New Roman"/>
              </a:rPr>
              <a:t>Temporary</a:t>
            </a:r>
            <a:r>
              <a:rPr sz="2000" spc="160" dirty="0">
                <a:solidFill>
                  <a:srgbClr val="003300"/>
                </a:solidFill>
                <a:latin typeface="Times New Roman"/>
                <a:cs typeface="Times New Roman"/>
              </a:rPr>
              <a:t> </a:t>
            </a:r>
            <a:r>
              <a:rPr sz="2000" spc="-5" dirty="0">
                <a:solidFill>
                  <a:srgbClr val="003300"/>
                </a:solidFill>
                <a:latin typeface="Times New Roman"/>
                <a:cs typeface="Times New Roman"/>
              </a:rPr>
              <a:t>and</a:t>
            </a:r>
            <a:r>
              <a:rPr sz="2000" spc="165" dirty="0">
                <a:solidFill>
                  <a:srgbClr val="003300"/>
                </a:solidFill>
                <a:latin typeface="Times New Roman"/>
                <a:cs typeface="Times New Roman"/>
              </a:rPr>
              <a:t> </a:t>
            </a:r>
            <a:r>
              <a:rPr sz="2000" spc="-5" dirty="0">
                <a:solidFill>
                  <a:srgbClr val="003300"/>
                </a:solidFill>
                <a:latin typeface="Times New Roman"/>
                <a:cs typeface="Times New Roman"/>
              </a:rPr>
              <a:t>permanent</a:t>
            </a:r>
            <a:r>
              <a:rPr sz="2000" spc="170" dirty="0">
                <a:solidFill>
                  <a:srgbClr val="003300"/>
                </a:solidFill>
                <a:latin typeface="Times New Roman"/>
                <a:cs typeface="Times New Roman"/>
              </a:rPr>
              <a:t> </a:t>
            </a:r>
            <a:r>
              <a:rPr sz="2000" spc="-5" dirty="0">
                <a:solidFill>
                  <a:srgbClr val="003300"/>
                </a:solidFill>
                <a:latin typeface="Times New Roman"/>
                <a:cs typeface="Times New Roman"/>
              </a:rPr>
              <a:t>workers</a:t>
            </a:r>
            <a:r>
              <a:rPr sz="2000" spc="155" dirty="0">
                <a:solidFill>
                  <a:srgbClr val="003300"/>
                </a:solidFill>
                <a:latin typeface="Times New Roman"/>
                <a:cs typeface="Times New Roman"/>
              </a:rPr>
              <a:t> </a:t>
            </a:r>
            <a:r>
              <a:rPr sz="2000" spc="-5" dirty="0">
                <a:solidFill>
                  <a:srgbClr val="003300"/>
                </a:solidFill>
                <a:latin typeface="Times New Roman"/>
                <a:cs typeface="Times New Roman"/>
              </a:rPr>
              <a:t>can</a:t>
            </a:r>
            <a:r>
              <a:rPr sz="2000" spc="160" dirty="0">
                <a:solidFill>
                  <a:srgbClr val="003300"/>
                </a:solidFill>
                <a:latin typeface="Times New Roman"/>
                <a:cs typeface="Times New Roman"/>
              </a:rPr>
              <a:t> </a:t>
            </a:r>
            <a:r>
              <a:rPr sz="2000" dirty="0">
                <a:solidFill>
                  <a:srgbClr val="003300"/>
                </a:solidFill>
                <a:latin typeface="Times New Roman"/>
                <a:cs typeface="Times New Roman"/>
              </a:rPr>
              <a:t>use</a:t>
            </a:r>
            <a:r>
              <a:rPr sz="2000" spc="155" dirty="0">
                <a:solidFill>
                  <a:srgbClr val="003300"/>
                </a:solidFill>
                <a:latin typeface="Times New Roman"/>
                <a:cs typeface="Times New Roman"/>
              </a:rPr>
              <a:t> </a:t>
            </a:r>
            <a:r>
              <a:rPr sz="2000" spc="-5" dirty="0">
                <a:solidFill>
                  <a:srgbClr val="003300"/>
                </a:solidFill>
                <a:latin typeface="Times New Roman"/>
                <a:cs typeface="Times New Roman"/>
              </a:rPr>
              <a:t>this</a:t>
            </a:r>
            <a:r>
              <a:rPr sz="2000" spc="160" dirty="0">
                <a:solidFill>
                  <a:srgbClr val="003300"/>
                </a:solidFill>
                <a:latin typeface="Times New Roman"/>
                <a:cs typeface="Times New Roman"/>
              </a:rPr>
              <a:t> </a:t>
            </a:r>
            <a:r>
              <a:rPr sz="2000" spc="-5" dirty="0">
                <a:solidFill>
                  <a:srgbClr val="003300"/>
                </a:solidFill>
                <a:latin typeface="Times New Roman"/>
                <a:cs typeface="Times New Roman"/>
              </a:rPr>
              <a:t>facility</a:t>
            </a:r>
            <a:r>
              <a:rPr sz="2000" spc="145" dirty="0">
                <a:solidFill>
                  <a:srgbClr val="003300"/>
                </a:solidFill>
                <a:latin typeface="Times New Roman"/>
                <a:cs typeface="Times New Roman"/>
              </a:rPr>
              <a:t> </a:t>
            </a:r>
            <a:r>
              <a:rPr sz="2000" dirty="0">
                <a:solidFill>
                  <a:srgbClr val="003300"/>
                </a:solidFill>
                <a:latin typeface="Times New Roman"/>
                <a:cs typeface="Times New Roman"/>
              </a:rPr>
              <a:t>of</a:t>
            </a:r>
            <a:r>
              <a:rPr sz="2000" spc="160" dirty="0">
                <a:solidFill>
                  <a:srgbClr val="003300"/>
                </a:solidFill>
                <a:latin typeface="Times New Roman"/>
                <a:cs typeface="Times New Roman"/>
              </a:rPr>
              <a:t> </a:t>
            </a:r>
            <a:r>
              <a:rPr sz="2000" spc="-5" dirty="0">
                <a:solidFill>
                  <a:srgbClr val="003300"/>
                </a:solidFill>
                <a:latin typeface="Times New Roman"/>
                <a:cs typeface="Times New Roman"/>
              </a:rPr>
              <a:t>Smart</a:t>
            </a:r>
            <a:r>
              <a:rPr sz="2000" spc="160" dirty="0">
                <a:solidFill>
                  <a:srgbClr val="003300"/>
                </a:solidFill>
                <a:latin typeface="Times New Roman"/>
                <a:cs typeface="Times New Roman"/>
              </a:rPr>
              <a:t> </a:t>
            </a:r>
            <a:r>
              <a:rPr sz="2000" dirty="0">
                <a:solidFill>
                  <a:srgbClr val="003300"/>
                </a:solidFill>
                <a:latin typeface="Times New Roman"/>
                <a:cs typeface="Times New Roman"/>
              </a:rPr>
              <a:t>Card</a:t>
            </a:r>
            <a:r>
              <a:rPr sz="2000" spc="155" dirty="0">
                <a:solidFill>
                  <a:srgbClr val="003300"/>
                </a:solidFill>
                <a:latin typeface="Times New Roman"/>
                <a:cs typeface="Times New Roman"/>
              </a:rPr>
              <a:t> </a:t>
            </a:r>
            <a:r>
              <a:rPr sz="2000" spc="-20" dirty="0">
                <a:solidFill>
                  <a:srgbClr val="003300"/>
                </a:solidFill>
                <a:latin typeface="Times New Roman"/>
                <a:cs typeface="Times New Roman"/>
              </a:rPr>
              <a:t>to</a:t>
            </a:r>
            <a:endParaRPr sz="2000">
              <a:latin typeface="Times New Roman"/>
              <a:cs typeface="Times New Roman"/>
            </a:endParaRPr>
          </a:p>
          <a:p>
            <a:pPr marL="12700">
              <a:lnSpc>
                <a:spcPts val="2160"/>
              </a:lnSpc>
            </a:pPr>
            <a:r>
              <a:rPr sz="2000" dirty="0">
                <a:solidFill>
                  <a:srgbClr val="003300"/>
                </a:solidFill>
                <a:latin typeface="Times New Roman"/>
                <a:cs typeface="Times New Roman"/>
              </a:rPr>
              <a:t>avail </a:t>
            </a:r>
            <a:r>
              <a:rPr sz="2000" spc="-5" dirty="0">
                <a:solidFill>
                  <a:srgbClr val="003300"/>
                </a:solidFill>
                <a:latin typeface="Times New Roman"/>
                <a:cs typeface="Times New Roman"/>
              </a:rPr>
              <a:t>all </a:t>
            </a:r>
            <a:r>
              <a:rPr sz="2000" dirty="0">
                <a:solidFill>
                  <a:srgbClr val="003300"/>
                </a:solidFill>
                <a:latin typeface="Times New Roman"/>
                <a:cs typeface="Times New Roman"/>
              </a:rPr>
              <a:t>the above benefits</a:t>
            </a:r>
            <a:r>
              <a:rPr sz="2000" spc="-125" dirty="0">
                <a:solidFill>
                  <a:srgbClr val="003300"/>
                </a:solidFill>
                <a:latin typeface="Times New Roman"/>
                <a:cs typeface="Times New Roman"/>
              </a:rPr>
              <a:t> </a:t>
            </a:r>
            <a:r>
              <a:rPr sz="2000" spc="-5" dirty="0">
                <a:solidFill>
                  <a:srgbClr val="003300"/>
                </a:solidFill>
                <a:latin typeface="Times New Roman"/>
                <a:cs typeface="Times New Roman"/>
              </a:rPr>
              <a:t>easily.</a:t>
            </a:r>
            <a:endParaRPr sz="2000">
              <a:latin typeface="Times New Roman"/>
              <a:cs typeface="Times New Roman"/>
            </a:endParaRPr>
          </a:p>
        </p:txBody>
      </p:sp>
      <p:sp>
        <p:nvSpPr>
          <p:cNvPr id="16" name="object 16"/>
          <p:cNvSpPr/>
          <p:nvPr/>
        </p:nvSpPr>
        <p:spPr>
          <a:xfrm>
            <a:off x="6537959" y="6313930"/>
            <a:ext cx="2087879" cy="544068"/>
          </a:xfrm>
          <a:prstGeom prst="rect">
            <a:avLst/>
          </a:prstGeom>
          <a:blipFill>
            <a:blip r:embed="rId4" cstate="print"/>
            <a:stretch>
              <a:fillRect/>
            </a:stretch>
          </a:blipFill>
        </p:spPr>
        <p:txBody>
          <a:bodyPr wrap="square" lIns="0" tIns="0" rIns="0" bIns="0" rtlCol="0"/>
          <a:lstStyle/>
          <a:p>
            <a:endParaRPr/>
          </a:p>
        </p:txBody>
      </p:sp>
      <p:sp>
        <p:nvSpPr>
          <p:cNvPr id="17" name="object 17"/>
          <p:cNvSpPr/>
          <p:nvPr/>
        </p:nvSpPr>
        <p:spPr>
          <a:xfrm>
            <a:off x="6553200" y="5334000"/>
            <a:ext cx="2057400" cy="990600"/>
          </a:xfrm>
          <a:custGeom>
            <a:avLst/>
            <a:gdLst/>
            <a:ahLst/>
            <a:cxnLst/>
            <a:rect l="l" t="t" r="r" b="b"/>
            <a:pathLst>
              <a:path w="2057400" h="990600">
                <a:moveTo>
                  <a:pt x="1972309" y="0"/>
                </a:moveTo>
                <a:lnTo>
                  <a:pt x="85090" y="0"/>
                </a:lnTo>
                <a:lnTo>
                  <a:pt x="51970" y="6687"/>
                </a:lnTo>
                <a:lnTo>
                  <a:pt x="24923" y="24923"/>
                </a:lnTo>
                <a:lnTo>
                  <a:pt x="6687" y="51970"/>
                </a:lnTo>
                <a:lnTo>
                  <a:pt x="0" y="85090"/>
                </a:lnTo>
                <a:lnTo>
                  <a:pt x="0" y="905471"/>
                </a:lnTo>
                <a:lnTo>
                  <a:pt x="6687" y="938607"/>
                </a:lnTo>
                <a:lnTo>
                  <a:pt x="24923" y="965666"/>
                </a:lnTo>
                <a:lnTo>
                  <a:pt x="51970" y="983910"/>
                </a:lnTo>
                <a:lnTo>
                  <a:pt x="85090" y="990600"/>
                </a:lnTo>
                <a:lnTo>
                  <a:pt x="1972309" y="990600"/>
                </a:lnTo>
                <a:lnTo>
                  <a:pt x="2005429" y="983910"/>
                </a:lnTo>
                <a:lnTo>
                  <a:pt x="2032476" y="965666"/>
                </a:lnTo>
                <a:lnTo>
                  <a:pt x="2050712" y="938607"/>
                </a:lnTo>
                <a:lnTo>
                  <a:pt x="2057400" y="905471"/>
                </a:lnTo>
                <a:lnTo>
                  <a:pt x="2057400" y="85090"/>
                </a:lnTo>
                <a:lnTo>
                  <a:pt x="2050712" y="51970"/>
                </a:lnTo>
                <a:lnTo>
                  <a:pt x="2032476" y="24923"/>
                </a:lnTo>
                <a:lnTo>
                  <a:pt x="2005429" y="6687"/>
                </a:lnTo>
                <a:lnTo>
                  <a:pt x="1972309" y="0"/>
                </a:lnTo>
                <a:close/>
              </a:path>
            </a:pathLst>
          </a:custGeom>
          <a:solidFill>
            <a:srgbClr val="ECECEC"/>
          </a:solidFill>
        </p:spPr>
        <p:txBody>
          <a:bodyPr wrap="square" lIns="0" tIns="0" rIns="0" bIns="0" rtlCol="0"/>
          <a:lstStyle/>
          <a:p>
            <a:endParaRPr/>
          </a:p>
        </p:txBody>
      </p:sp>
      <p:sp>
        <p:nvSpPr>
          <p:cNvPr id="18" name="object 18"/>
          <p:cNvSpPr/>
          <p:nvPr/>
        </p:nvSpPr>
        <p:spPr>
          <a:xfrm>
            <a:off x="6553200" y="5334000"/>
            <a:ext cx="2057400" cy="990600"/>
          </a:xfrm>
          <a:prstGeom prst="rect">
            <a:avLst/>
          </a:prstGeom>
          <a:blipFill>
            <a:blip r:embed="rId5" cstate="print"/>
            <a:stretch>
              <a:fillRect/>
            </a:stretch>
          </a:blipFill>
        </p:spPr>
        <p:txBody>
          <a:bodyPr wrap="square" lIns="0" tIns="0" rIns="0" bIns="0" rtlCol="0"/>
          <a:lstStyle/>
          <a:p>
            <a:endParaRPr/>
          </a:p>
        </p:txBody>
      </p:sp>
      <p:sp>
        <p:nvSpPr>
          <p:cNvPr id="19" name="object 19"/>
          <p:cNvSpPr/>
          <p:nvPr/>
        </p:nvSpPr>
        <p:spPr>
          <a:xfrm>
            <a:off x="6918959" y="1208532"/>
            <a:ext cx="1783079" cy="792479"/>
          </a:xfrm>
          <a:prstGeom prst="rect">
            <a:avLst/>
          </a:prstGeom>
          <a:blipFill>
            <a:blip r:embed="rId6" cstate="print"/>
            <a:stretch>
              <a:fillRect/>
            </a:stretch>
          </a:blipFill>
        </p:spPr>
        <p:txBody>
          <a:bodyPr wrap="square" lIns="0" tIns="0" rIns="0" bIns="0" rtlCol="0"/>
          <a:lstStyle/>
          <a:p>
            <a:endParaRPr/>
          </a:p>
        </p:txBody>
      </p:sp>
      <p:sp>
        <p:nvSpPr>
          <p:cNvPr id="20" name="object 20"/>
          <p:cNvSpPr/>
          <p:nvPr/>
        </p:nvSpPr>
        <p:spPr>
          <a:xfrm>
            <a:off x="6934200" y="457200"/>
            <a:ext cx="1752600" cy="762000"/>
          </a:xfrm>
          <a:custGeom>
            <a:avLst/>
            <a:gdLst/>
            <a:ahLst/>
            <a:cxnLst/>
            <a:rect l="l" t="t" r="r" b="b"/>
            <a:pathLst>
              <a:path w="1752600" h="762000">
                <a:moveTo>
                  <a:pt x="1687068" y="0"/>
                </a:moveTo>
                <a:lnTo>
                  <a:pt x="65531" y="0"/>
                </a:lnTo>
                <a:lnTo>
                  <a:pt x="40022" y="5149"/>
                </a:lnTo>
                <a:lnTo>
                  <a:pt x="19192" y="19192"/>
                </a:lnTo>
                <a:lnTo>
                  <a:pt x="5149" y="40022"/>
                </a:lnTo>
                <a:lnTo>
                  <a:pt x="0" y="65532"/>
                </a:lnTo>
                <a:lnTo>
                  <a:pt x="0" y="696467"/>
                </a:lnTo>
                <a:lnTo>
                  <a:pt x="5149" y="721977"/>
                </a:lnTo>
                <a:lnTo>
                  <a:pt x="19192" y="742807"/>
                </a:lnTo>
                <a:lnTo>
                  <a:pt x="40022" y="756850"/>
                </a:lnTo>
                <a:lnTo>
                  <a:pt x="65531" y="762000"/>
                </a:lnTo>
                <a:lnTo>
                  <a:pt x="1687068" y="762000"/>
                </a:lnTo>
                <a:lnTo>
                  <a:pt x="1712577" y="756850"/>
                </a:lnTo>
                <a:lnTo>
                  <a:pt x="1733407" y="742807"/>
                </a:lnTo>
                <a:lnTo>
                  <a:pt x="1747450" y="721977"/>
                </a:lnTo>
                <a:lnTo>
                  <a:pt x="1752600" y="696467"/>
                </a:lnTo>
                <a:lnTo>
                  <a:pt x="1752600" y="65532"/>
                </a:lnTo>
                <a:lnTo>
                  <a:pt x="1747450" y="40022"/>
                </a:lnTo>
                <a:lnTo>
                  <a:pt x="1733407" y="19192"/>
                </a:lnTo>
                <a:lnTo>
                  <a:pt x="1712577" y="5149"/>
                </a:lnTo>
                <a:lnTo>
                  <a:pt x="1687068" y="0"/>
                </a:lnTo>
                <a:close/>
              </a:path>
            </a:pathLst>
          </a:custGeom>
          <a:solidFill>
            <a:srgbClr val="ECECEC"/>
          </a:solidFill>
        </p:spPr>
        <p:txBody>
          <a:bodyPr wrap="square" lIns="0" tIns="0" rIns="0" bIns="0" rtlCol="0"/>
          <a:lstStyle/>
          <a:p>
            <a:endParaRPr/>
          </a:p>
        </p:txBody>
      </p:sp>
      <p:sp>
        <p:nvSpPr>
          <p:cNvPr id="21" name="object 21"/>
          <p:cNvSpPr/>
          <p:nvPr/>
        </p:nvSpPr>
        <p:spPr>
          <a:xfrm>
            <a:off x="6934200" y="457200"/>
            <a:ext cx="1752600" cy="762000"/>
          </a:xfrm>
          <a:prstGeom prst="rect">
            <a:avLst/>
          </a:prstGeom>
          <a:blipFill>
            <a:blip r:embed="rId7" cstate="print"/>
            <a:stretch>
              <a:fillRect/>
            </a:stretch>
          </a:blipFill>
        </p:spPr>
        <p:txBody>
          <a:bodyPr wrap="square" lIns="0" tIns="0" rIns="0" bIns="0" rtlCol="0"/>
          <a:lstStyle/>
          <a:p>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962" y="381761"/>
            <a:ext cx="8229600" cy="762000"/>
          </a:xfrm>
          <a:custGeom>
            <a:avLst/>
            <a:gdLst/>
            <a:ahLst/>
            <a:cxnLst/>
            <a:rect l="l" t="t" r="r" b="b"/>
            <a:pathLst>
              <a:path w="8229600" h="762000">
                <a:moveTo>
                  <a:pt x="0" y="762000"/>
                </a:moveTo>
                <a:lnTo>
                  <a:pt x="8229600" y="762000"/>
                </a:lnTo>
                <a:lnTo>
                  <a:pt x="8229600" y="0"/>
                </a:lnTo>
                <a:lnTo>
                  <a:pt x="0" y="0"/>
                </a:lnTo>
                <a:lnTo>
                  <a:pt x="0" y="762000"/>
                </a:lnTo>
                <a:close/>
              </a:path>
            </a:pathLst>
          </a:custGeom>
          <a:solidFill>
            <a:srgbClr val="FFFFFF"/>
          </a:solidFill>
        </p:spPr>
        <p:txBody>
          <a:bodyPr wrap="square" lIns="0" tIns="0" rIns="0" bIns="0" rtlCol="0"/>
          <a:lstStyle/>
          <a:p>
            <a:endParaRPr/>
          </a:p>
        </p:txBody>
      </p:sp>
      <p:sp>
        <p:nvSpPr>
          <p:cNvPr id="3" name="object 3"/>
          <p:cNvSpPr/>
          <p:nvPr/>
        </p:nvSpPr>
        <p:spPr>
          <a:xfrm>
            <a:off x="457962" y="381761"/>
            <a:ext cx="8229600" cy="762000"/>
          </a:xfrm>
          <a:custGeom>
            <a:avLst/>
            <a:gdLst/>
            <a:ahLst/>
            <a:cxnLst/>
            <a:rect l="l" t="t" r="r" b="b"/>
            <a:pathLst>
              <a:path w="8229600" h="762000">
                <a:moveTo>
                  <a:pt x="0" y="762000"/>
                </a:moveTo>
                <a:lnTo>
                  <a:pt x="8229600" y="762000"/>
                </a:lnTo>
                <a:lnTo>
                  <a:pt x="8229600" y="0"/>
                </a:lnTo>
                <a:lnTo>
                  <a:pt x="0" y="0"/>
                </a:lnTo>
                <a:lnTo>
                  <a:pt x="0" y="762000"/>
                </a:lnTo>
                <a:close/>
              </a:path>
            </a:pathLst>
          </a:custGeom>
          <a:ln w="25908">
            <a:solidFill>
              <a:srgbClr val="0082D2"/>
            </a:solidFill>
          </a:ln>
        </p:spPr>
        <p:txBody>
          <a:bodyPr wrap="square" lIns="0" tIns="0" rIns="0" bIns="0" rtlCol="0"/>
          <a:lstStyle/>
          <a:p>
            <a:endParaRPr/>
          </a:p>
        </p:txBody>
      </p:sp>
      <p:sp>
        <p:nvSpPr>
          <p:cNvPr id="4" name="object 4"/>
          <p:cNvSpPr/>
          <p:nvPr/>
        </p:nvSpPr>
        <p:spPr>
          <a:xfrm>
            <a:off x="646176" y="620268"/>
            <a:ext cx="6214872" cy="507491"/>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57962" y="1372361"/>
            <a:ext cx="8229600" cy="5181600"/>
          </a:xfrm>
          <a:custGeom>
            <a:avLst/>
            <a:gdLst/>
            <a:ahLst/>
            <a:cxnLst/>
            <a:rect l="l" t="t" r="r" b="b"/>
            <a:pathLst>
              <a:path w="8229600" h="5181600">
                <a:moveTo>
                  <a:pt x="0" y="5181600"/>
                </a:moveTo>
                <a:lnTo>
                  <a:pt x="8229600" y="5181600"/>
                </a:lnTo>
                <a:lnTo>
                  <a:pt x="8229600" y="0"/>
                </a:lnTo>
                <a:lnTo>
                  <a:pt x="0" y="0"/>
                </a:lnTo>
                <a:lnTo>
                  <a:pt x="0" y="5181600"/>
                </a:lnTo>
                <a:close/>
              </a:path>
            </a:pathLst>
          </a:custGeom>
          <a:solidFill>
            <a:srgbClr val="FFFFFF"/>
          </a:solidFill>
        </p:spPr>
        <p:txBody>
          <a:bodyPr wrap="square" lIns="0" tIns="0" rIns="0" bIns="0" rtlCol="0"/>
          <a:lstStyle/>
          <a:p>
            <a:endParaRPr/>
          </a:p>
        </p:txBody>
      </p:sp>
      <p:sp>
        <p:nvSpPr>
          <p:cNvPr id="6" name="object 6"/>
          <p:cNvSpPr/>
          <p:nvPr/>
        </p:nvSpPr>
        <p:spPr>
          <a:xfrm>
            <a:off x="457962" y="1372361"/>
            <a:ext cx="8229600" cy="5181600"/>
          </a:xfrm>
          <a:custGeom>
            <a:avLst/>
            <a:gdLst/>
            <a:ahLst/>
            <a:cxnLst/>
            <a:rect l="l" t="t" r="r" b="b"/>
            <a:pathLst>
              <a:path w="8229600" h="5181600">
                <a:moveTo>
                  <a:pt x="0" y="5181600"/>
                </a:moveTo>
                <a:lnTo>
                  <a:pt x="8229600" y="5181600"/>
                </a:lnTo>
                <a:lnTo>
                  <a:pt x="8229600" y="0"/>
                </a:lnTo>
                <a:lnTo>
                  <a:pt x="0" y="0"/>
                </a:lnTo>
                <a:lnTo>
                  <a:pt x="0" y="5181600"/>
                </a:lnTo>
                <a:close/>
              </a:path>
            </a:pathLst>
          </a:custGeom>
          <a:ln w="25908">
            <a:solidFill>
              <a:srgbClr val="0082D2"/>
            </a:solidFill>
          </a:ln>
        </p:spPr>
        <p:txBody>
          <a:bodyPr wrap="square" lIns="0" tIns="0" rIns="0" bIns="0" rtlCol="0"/>
          <a:lstStyle/>
          <a:p>
            <a:endParaRPr/>
          </a:p>
        </p:txBody>
      </p:sp>
      <p:sp>
        <p:nvSpPr>
          <p:cNvPr id="7" name="object 7"/>
          <p:cNvSpPr txBox="1"/>
          <p:nvPr/>
        </p:nvSpPr>
        <p:spPr>
          <a:xfrm>
            <a:off x="644144" y="1639570"/>
            <a:ext cx="7966075" cy="1550670"/>
          </a:xfrm>
          <a:prstGeom prst="rect">
            <a:avLst/>
          </a:prstGeom>
        </p:spPr>
        <p:txBody>
          <a:bodyPr vert="horz" wrap="square" lIns="0" tIns="74295" rIns="0" bIns="0" rtlCol="0">
            <a:spAutoFit/>
          </a:bodyPr>
          <a:lstStyle/>
          <a:p>
            <a:pPr marL="12700" marR="5080" algn="just">
              <a:lnSpc>
                <a:spcPct val="80000"/>
              </a:lnSpc>
              <a:spcBef>
                <a:spcPts val="585"/>
              </a:spcBef>
            </a:pPr>
            <a:r>
              <a:rPr sz="2000" dirty="0">
                <a:solidFill>
                  <a:srgbClr val="003300"/>
                </a:solidFill>
                <a:latin typeface="Times New Roman"/>
                <a:cs typeface="Times New Roman"/>
              </a:rPr>
              <a:t>Under </a:t>
            </a:r>
            <a:r>
              <a:rPr sz="2000" spc="-5" dirty="0">
                <a:solidFill>
                  <a:srgbClr val="003300"/>
                </a:solidFill>
                <a:latin typeface="Times New Roman"/>
                <a:cs typeface="Times New Roman"/>
              </a:rPr>
              <a:t>Section 39(5)(a) of </a:t>
            </a:r>
            <a:r>
              <a:rPr sz="2000" dirty="0">
                <a:solidFill>
                  <a:srgbClr val="003300"/>
                </a:solidFill>
                <a:latin typeface="Times New Roman"/>
                <a:cs typeface="Times New Roman"/>
              </a:rPr>
              <a:t>the ESI </a:t>
            </a:r>
            <a:r>
              <a:rPr sz="2000" spc="-5" dirty="0">
                <a:solidFill>
                  <a:srgbClr val="003300"/>
                </a:solidFill>
                <a:latin typeface="Times New Roman"/>
                <a:cs typeface="Times New Roman"/>
              </a:rPr>
              <a:t>act, </a:t>
            </a:r>
            <a:r>
              <a:rPr sz="2000" dirty="0">
                <a:solidFill>
                  <a:srgbClr val="003300"/>
                </a:solidFill>
                <a:latin typeface="Times New Roman"/>
                <a:cs typeface="Times New Roman"/>
              </a:rPr>
              <a:t>read with </a:t>
            </a:r>
            <a:r>
              <a:rPr sz="2000" spc="-5" dirty="0">
                <a:solidFill>
                  <a:srgbClr val="003300"/>
                </a:solidFill>
                <a:latin typeface="Times New Roman"/>
                <a:cs typeface="Times New Roman"/>
              </a:rPr>
              <a:t>Regulation </a:t>
            </a:r>
            <a:r>
              <a:rPr sz="2000" dirty="0">
                <a:solidFill>
                  <a:srgbClr val="003300"/>
                </a:solidFill>
                <a:latin typeface="Times New Roman"/>
                <a:cs typeface="Times New Roman"/>
              </a:rPr>
              <a:t>31(A) </a:t>
            </a:r>
            <a:r>
              <a:rPr sz="2000" spc="-5" dirty="0">
                <a:solidFill>
                  <a:srgbClr val="003300"/>
                </a:solidFill>
                <a:latin typeface="Times New Roman"/>
                <a:cs typeface="Times New Roman"/>
              </a:rPr>
              <a:t>of </a:t>
            </a:r>
            <a:r>
              <a:rPr sz="2000" dirty="0">
                <a:solidFill>
                  <a:srgbClr val="003300"/>
                </a:solidFill>
                <a:latin typeface="Times New Roman"/>
                <a:cs typeface="Times New Roman"/>
              </a:rPr>
              <a:t>the ESI  </a:t>
            </a:r>
            <a:r>
              <a:rPr sz="2000" spc="-5" dirty="0">
                <a:solidFill>
                  <a:srgbClr val="003300"/>
                </a:solidFill>
                <a:latin typeface="Times New Roman"/>
                <a:cs typeface="Times New Roman"/>
              </a:rPr>
              <a:t>(General) Regulations </a:t>
            </a:r>
            <a:r>
              <a:rPr sz="2000" dirty="0">
                <a:solidFill>
                  <a:srgbClr val="003300"/>
                </a:solidFill>
                <a:latin typeface="Times New Roman"/>
                <a:cs typeface="Times New Roman"/>
              </a:rPr>
              <a:t>1950, the </a:t>
            </a:r>
            <a:r>
              <a:rPr sz="2000" spc="-5" dirty="0">
                <a:solidFill>
                  <a:srgbClr val="003300"/>
                </a:solidFill>
                <a:latin typeface="Times New Roman"/>
                <a:cs typeface="Times New Roman"/>
              </a:rPr>
              <a:t>employer </a:t>
            </a:r>
            <a:r>
              <a:rPr sz="2000" spc="-10" dirty="0">
                <a:solidFill>
                  <a:srgbClr val="003300"/>
                </a:solidFill>
                <a:latin typeface="Times New Roman"/>
                <a:cs typeface="Times New Roman"/>
              </a:rPr>
              <a:t>is </a:t>
            </a:r>
            <a:r>
              <a:rPr sz="2000" spc="-5" dirty="0">
                <a:solidFill>
                  <a:srgbClr val="003300"/>
                </a:solidFill>
                <a:latin typeface="Times New Roman"/>
                <a:cs typeface="Times New Roman"/>
              </a:rPr>
              <a:t>liable </a:t>
            </a:r>
            <a:r>
              <a:rPr sz="2000" spc="-10" dirty="0">
                <a:solidFill>
                  <a:srgbClr val="003300"/>
                </a:solidFill>
                <a:latin typeface="Times New Roman"/>
                <a:cs typeface="Times New Roman"/>
              </a:rPr>
              <a:t>to </a:t>
            </a:r>
            <a:r>
              <a:rPr sz="2000" b="1" spc="-5" dirty="0">
                <a:solidFill>
                  <a:srgbClr val="003300"/>
                </a:solidFill>
                <a:latin typeface="Times New Roman"/>
                <a:cs typeface="Times New Roman"/>
              </a:rPr>
              <a:t>pay simple interest </a:t>
            </a:r>
            <a:r>
              <a:rPr sz="2000" b="1" spc="5" dirty="0">
                <a:solidFill>
                  <a:srgbClr val="003300"/>
                </a:solidFill>
                <a:latin typeface="Times New Roman"/>
                <a:cs typeface="Times New Roman"/>
              </a:rPr>
              <a:t>@  </a:t>
            </a:r>
            <a:r>
              <a:rPr sz="2000" b="1" dirty="0">
                <a:solidFill>
                  <a:srgbClr val="003300"/>
                </a:solidFill>
                <a:latin typeface="Times New Roman"/>
                <a:cs typeface="Times New Roman"/>
              </a:rPr>
              <a:t>15 </a:t>
            </a:r>
            <a:r>
              <a:rPr sz="2000" b="1" spc="-5" dirty="0">
                <a:solidFill>
                  <a:srgbClr val="003300"/>
                </a:solidFill>
                <a:latin typeface="Times New Roman"/>
                <a:cs typeface="Times New Roman"/>
              </a:rPr>
              <a:t>percent per annum </a:t>
            </a:r>
            <a:r>
              <a:rPr sz="2000" spc="-10" dirty="0">
                <a:solidFill>
                  <a:srgbClr val="003300"/>
                </a:solidFill>
                <a:latin typeface="Times New Roman"/>
                <a:cs typeface="Times New Roman"/>
              </a:rPr>
              <a:t>in </a:t>
            </a:r>
            <a:r>
              <a:rPr sz="2000" dirty="0">
                <a:solidFill>
                  <a:srgbClr val="003300"/>
                </a:solidFill>
                <a:latin typeface="Times New Roman"/>
                <a:cs typeface="Times New Roman"/>
              </a:rPr>
              <a:t>respect of </a:t>
            </a:r>
            <a:r>
              <a:rPr sz="2000" spc="-5" dirty="0">
                <a:solidFill>
                  <a:srgbClr val="003300"/>
                </a:solidFill>
                <a:latin typeface="Times New Roman"/>
                <a:cs typeface="Times New Roman"/>
              </a:rPr>
              <a:t>each </a:t>
            </a:r>
            <a:r>
              <a:rPr sz="2000" dirty="0">
                <a:solidFill>
                  <a:srgbClr val="003300"/>
                </a:solidFill>
                <a:latin typeface="Times New Roman"/>
                <a:cs typeface="Times New Roman"/>
              </a:rPr>
              <a:t>day </a:t>
            </a:r>
            <a:r>
              <a:rPr sz="2000" spc="-5" dirty="0">
                <a:solidFill>
                  <a:srgbClr val="003300"/>
                </a:solidFill>
                <a:latin typeface="Times New Roman"/>
                <a:cs typeface="Times New Roman"/>
              </a:rPr>
              <a:t>of default or </a:t>
            </a:r>
            <a:r>
              <a:rPr sz="2000" dirty="0">
                <a:solidFill>
                  <a:srgbClr val="003300"/>
                </a:solidFill>
                <a:latin typeface="Times New Roman"/>
                <a:cs typeface="Times New Roman"/>
              </a:rPr>
              <a:t>delay </a:t>
            </a:r>
            <a:r>
              <a:rPr sz="2000" spc="-10" dirty="0">
                <a:solidFill>
                  <a:srgbClr val="003300"/>
                </a:solidFill>
                <a:latin typeface="Times New Roman"/>
                <a:cs typeface="Times New Roman"/>
              </a:rPr>
              <a:t>in </a:t>
            </a:r>
            <a:r>
              <a:rPr sz="2000" spc="-5" dirty="0">
                <a:solidFill>
                  <a:srgbClr val="003300"/>
                </a:solidFill>
                <a:latin typeface="Times New Roman"/>
                <a:cs typeface="Times New Roman"/>
              </a:rPr>
              <a:t>payment  contributions. </a:t>
            </a:r>
            <a:r>
              <a:rPr sz="2000" dirty="0">
                <a:solidFill>
                  <a:srgbClr val="003300"/>
                </a:solidFill>
                <a:latin typeface="Times New Roman"/>
                <a:cs typeface="Times New Roman"/>
              </a:rPr>
              <a:t>In </a:t>
            </a:r>
            <a:r>
              <a:rPr sz="2000" spc="-5" dirty="0">
                <a:solidFill>
                  <a:srgbClr val="003300"/>
                </a:solidFill>
                <a:latin typeface="Times New Roman"/>
                <a:cs typeface="Times New Roman"/>
              </a:rPr>
              <a:t>addition, under the Provision of Regulation </a:t>
            </a:r>
            <a:r>
              <a:rPr sz="2000" dirty="0">
                <a:solidFill>
                  <a:srgbClr val="003300"/>
                </a:solidFill>
                <a:latin typeface="Times New Roman"/>
                <a:cs typeface="Times New Roman"/>
              </a:rPr>
              <a:t>31-C </a:t>
            </a:r>
            <a:r>
              <a:rPr sz="2000" spc="-5" dirty="0">
                <a:solidFill>
                  <a:srgbClr val="003300"/>
                </a:solidFill>
                <a:latin typeface="Times New Roman"/>
                <a:cs typeface="Times New Roman"/>
              </a:rPr>
              <a:t>of ESI  (General) Regulations, </a:t>
            </a:r>
            <a:r>
              <a:rPr sz="2000" dirty="0">
                <a:solidFill>
                  <a:srgbClr val="003300"/>
                </a:solidFill>
                <a:latin typeface="Times New Roman"/>
                <a:cs typeface="Times New Roman"/>
              </a:rPr>
              <a:t>1950, </a:t>
            </a:r>
            <a:r>
              <a:rPr sz="2000" spc="-5" dirty="0">
                <a:solidFill>
                  <a:srgbClr val="003300"/>
                </a:solidFill>
                <a:latin typeface="Times New Roman"/>
                <a:cs typeface="Times New Roman"/>
              </a:rPr>
              <a:t>read with section 85 (B)(i) of the ESI </a:t>
            </a:r>
            <a:r>
              <a:rPr sz="2000" dirty="0">
                <a:solidFill>
                  <a:srgbClr val="003300"/>
                </a:solidFill>
                <a:latin typeface="Times New Roman"/>
                <a:cs typeface="Times New Roman"/>
              </a:rPr>
              <a:t>Act, </a:t>
            </a:r>
            <a:r>
              <a:rPr sz="2000" spc="-5" dirty="0">
                <a:solidFill>
                  <a:srgbClr val="003300"/>
                </a:solidFill>
                <a:latin typeface="Times New Roman"/>
                <a:cs typeface="Times New Roman"/>
              </a:rPr>
              <a:t>the  </a:t>
            </a:r>
            <a:r>
              <a:rPr sz="2000" dirty="0">
                <a:solidFill>
                  <a:srgbClr val="003300"/>
                </a:solidFill>
                <a:latin typeface="Times New Roman"/>
                <a:cs typeface="Times New Roman"/>
              </a:rPr>
              <a:t>Corporation </a:t>
            </a:r>
            <a:r>
              <a:rPr sz="2000" spc="-5" dirty="0">
                <a:solidFill>
                  <a:srgbClr val="003300"/>
                </a:solidFill>
                <a:latin typeface="Times New Roman"/>
                <a:cs typeface="Times New Roman"/>
              </a:rPr>
              <a:t>is </a:t>
            </a:r>
            <a:r>
              <a:rPr sz="2000" dirty="0">
                <a:solidFill>
                  <a:srgbClr val="003300"/>
                </a:solidFill>
                <a:latin typeface="Times New Roman"/>
                <a:cs typeface="Times New Roman"/>
              </a:rPr>
              <a:t>empowered </a:t>
            </a:r>
            <a:r>
              <a:rPr sz="2000" b="1" dirty="0">
                <a:solidFill>
                  <a:srgbClr val="003300"/>
                </a:solidFill>
                <a:latin typeface="Times New Roman"/>
                <a:cs typeface="Times New Roman"/>
              </a:rPr>
              <a:t>to recover damage as</a:t>
            </a:r>
            <a:r>
              <a:rPr sz="2000" b="1" spc="-135" dirty="0">
                <a:solidFill>
                  <a:srgbClr val="003300"/>
                </a:solidFill>
                <a:latin typeface="Times New Roman"/>
                <a:cs typeface="Times New Roman"/>
              </a:rPr>
              <a:t> </a:t>
            </a:r>
            <a:r>
              <a:rPr sz="2000" b="1" dirty="0">
                <a:solidFill>
                  <a:srgbClr val="003300"/>
                </a:solidFill>
                <a:latin typeface="Times New Roman"/>
                <a:cs typeface="Times New Roman"/>
              </a:rPr>
              <a:t>under:</a:t>
            </a:r>
            <a:endParaRPr sz="2000">
              <a:latin typeface="Times New Roman"/>
              <a:cs typeface="Times New Roman"/>
            </a:endParaRPr>
          </a:p>
        </p:txBody>
      </p:sp>
      <p:sp>
        <p:nvSpPr>
          <p:cNvPr id="8" name="object 8"/>
          <p:cNvSpPr txBox="1"/>
          <p:nvPr/>
        </p:nvSpPr>
        <p:spPr>
          <a:xfrm>
            <a:off x="790448" y="3468446"/>
            <a:ext cx="2736215" cy="636270"/>
          </a:xfrm>
          <a:prstGeom prst="rect">
            <a:avLst/>
          </a:prstGeom>
        </p:spPr>
        <p:txBody>
          <a:bodyPr vert="horz" wrap="square" lIns="0" tIns="13335" rIns="0" bIns="0" rtlCol="0">
            <a:spAutoFit/>
          </a:bodyPr>
          <a:lstStyle/>
          <a:p>
            <a:pPr marL="203200">
              <a:lnSpc>
                <a:spcPct val="100000"/>
              </a:lnSpc>
              <a:spcBef>
                <a:spcPts val="105"/>
              </a:spcBef>
            </a:pPr>
            <a:r>
              <a:rPr sz="2000" b="1" dirty="0">
                <a:solidFill>
                  <a:srgbClr val="003300"/>
                </a:solidFill>
                <a:latin typeface="Times New Roman"/>
                <a:cs typeface="Times New Roman"/>
              </a:rPr>
              <a:t>Period of delay</a:t>
            </a:r>
            <a:r>
              <a:rPr sz="2000" b="1" spc="-75" dirty="0">
                <a:solidFill>
                  <a:srgbClr val="003300"/>
                </a:solidFill>
                <a:latin typeface="Times New Roman"/>
                <a:cs typeface="Times New Roman"/>
              </a:rPr>
              <a:t> </a:t>
            </a:r>
            <a:r>
              <a:rPr sz="2000" b="1" spc="-10" dirty="0">
                <a:solidFill>
                  <a:srgbClr val="003300"/>
                </a:solidFill>
                <a:latin typeface="Times New Roman"/>
                <a:cs typeface="Times New Roman"/>
              </a:rPr>
              <a:t>in</a:t>
            </a:r>
            <a:endParaRPr sz="2000">
              <a:latin typeface="Times New Roman"/>
              <a:cs typeface="Times New Roman"/>
            </a:endParaRPr>
          </a:p>
          <a:p>
            <a:pPr marL="12700">
              <a:lnSpc>
                <a:spcPct val="100000"/>
              </a:lnSpc>
            </a:pPr>
            <a:r>
              <a:rPr sz="2000" b="1" u="heavy" dirty="0">
                <a:solidFill>
                  <a:srgbClr val="003300"/>
                </a:solidFill>
                <a:uFill>
                  <a:solidFill>
                    <a:srgbClr val="003300"/>
                  </a:solidFill>
                </a:uFill>
                <a:latin typeface="Times New Roman"/>
                <a:cs typeface="Times New Roman"/>
              </a:rPr>
              <a:t>payment of</a:t>
            </a:r>
            <a:r>
              <a:rPr sz="2000" b="1" u="heavy" spc="-110" dirty="0">
                <a:solidFill>
                  <a:srgbClr val="003300"/>
                </a:solidFill>
                <a:uFill>
                  <a:solidFill>
                    <a:srgbClr val="003300"/>
                  </a:solidFill>
                </a:uFill>
                <a:latin typeface="Times New Roman"/>
                <a:cs typeface="Times New Roman"/>
              </a:rPr>
              <a:t> </a:t>
            </a:r>
            <a:r>
              <a:rPr sz="2000" b="1" u="heavy" dirty="0">
                <a:solidFill>
                  <a:srgbClr val="003300"/>
                </a:solidFill>
                <a:uFill>
                  <a:solidFill>
                    <a:srgbClr val="003300"/>
                  </a:solidFill>
                </a:uFill>
                <a:latin typeface="Times New Roman"/>
                <a:cs typeface="Times New Roman"/>
              </a:rPr>
              <a:t>Contribution</a:t>
            </a:r>
            <a:endParaRPr sz="2000">
              <a:latin typeface="Times New Roman"/>
              <a:cs typeface="Times New Roman"/>
            </a:endParaRPr>
          </a:p>
        </p:txBody>
      </p:sp>
      <p:sp>
        <p:nvSpPr>
          <p:cNvPr id="9" name="object 9"/>
          <p:cNvSpPr txBox="1"/>
          <p:nvPr/>
        </p:nvSpPr>
        <p:spPr>
          <a:xfrm>
            <a:off x="5465445" y="3468446"/>
            <a:ext cx="2052320" cy="636270"/>
          </a:xfrm>
          <a:prstGeom prst="rect">
            <a:avLst/>
          </a:prstGeom>
        </p:spPr>
        <p:txBody>
          <a:bodyPr vert="horz" wrap="square" lIns="0" tIns="13335" rIns="0" bIns="0" rtlCol="0">
            <a:spAutoFit/>
          </a:bodyPr>
          <a:lstStyle/>
          <a:p>
            <a:pPr marL="41275">
              <a:lnSpc>
                <a:spcPct val="100000"/>
              </a:lnSpc>
              <a:spcBef>
                <a:spcPts val="105"/>
              </a:spcBef>
            </a:pPr>
            <a:r>
              <a:rPr sz="2000" b="1" dirty="0">
                <a:solidFill>
                  <a:srgbClr val="003300"/>
                </a:solidFill>
                <a:latin typeface="Times New Roman"/>
                <a:cs typeface="Times New Roman"/>
              </a:rPr>
              <a:t>Rate of</a:t>
            </a:r>
            <a:r>
              <a:rPr sz="2000" b="1" spc="-60" dirty="0">
                <a:solidFill>
                  <a:srgbClr val="003300"/>
                </a:solidFill>
                <a:latin typeface="Times New Roman"/>
                <a:cs typeface="Times New Roman"/>
              </a:rPr>
              <a:t> </a:t>
            </a:r>
            <a:r>
              <a:rPr sz="2000" b="1" dirty="0">
                <a:solidFill>
                  <a:srgbClr val="003300"/>
                </a:solidFill>
                <a:latin typeface="Times New Roman"/>
                <a:cs typeface="Times New Roman"/>
              </a:rPr>
              <a:t>Damages</a:t>
            </a:r>
            <a:endParaRPr sz="2000">
              <a:latin typeface="Times New Roman"/>
              <a:cs typeface="Times New Roman"/>
            </a:endParaRPr>
          </a:p>
          <a:p>
            <a:pPr marL="12700">
              <a:lnSpc>
                <a:spcPct val="100000"/>
              </a:lnSpc>
            </a:pPr>
            <a:r>
              <a:rPr sz="2000" b="1" u="heavy" dirty="0">
                <a:solidFill>
                  <a:srgbClr val="003300"/>
                </a:solidFill>
                <a:uFill>
                  <a:solidFill>
                    <a:srgbClr val="003300"/>
                  </a:solidFill>
                </a:uFill>
                <a:latin typeface="Times New Roman"/>
                <a:cs typeface="Times New Roman"/>
              </a:rPr>
              <a:t>on the amount</a:t>
            </a:r>
            <a:r>
              <a:rPr sz="2000" b="1" u="heavy" spc="-114" dirty="0">
                <a:solidFill>
                  <a:srgbClr val="003300"/>
                </a:solidFill>
                <a:uFill>
                  <a:solidFill>
                    <a:srgbClr val="003300"/>
                  </a:solidFill>
                </a:uFill>
                <a:latin typeface="Times New Roman"/>
                <a:cs typeface="Times New Roman"/>
              </a:rPr>
              <a:t> </a:t>
            </a:r>
            <a:r>
              <a:rPr sz="2000" b="1" u="heavy" dirty="0">
                <a:solidFill>
                  <a:srgbClr val="003300"/>
                </a:solidFill>
                <a:uFill>
                  <a:solidFill>
                    <a:srgbClr val="003300"/>
                  </a:solidFill>
                </a:uFill>
                <a:latin typeface="Times New Roman"/>
                <a:cs typeface="Times New Roman"/>
              </a:rPr>
              <a:t>due</a:t>
            </a:r>
            <a:endParaRPr sz="2000">
              <a:latin typeface="Times New Roman"/>
              <a:cs typeface="Times New Roman"/>
            </a:endParaRPr>
          </a:p>
        </p:txBody>
      </p:sp>
      <p:sp>
        <p:nvSpPr>
          <p:cNvPr id="10" name="object 10"/>
          <p:cNvSpPr txBox="1"/>
          <p:nvPr/>
        </p:nvSpPr>
        <p:spPr>
          <a:xfrm>
            <a:off x="790448" y="4383404"/>
            <a:ext cx="4816475" cy="1245870"/>
          </a:xfrm>
          <a:prstGeom prst="rect">
            <a:avLst/>
          </a:prstGeom>
        </p:spPr>
        <p:txBody>
          <a:bodyPr vert="horz" wrap="square" lIns="0" tIns="12700" rIns="0" bIns="0" rtlCol="0">
            <a:spAutoFit/>
          </a:bodyPr>
          <a:lstStyle/>
          <a:p>
            <a:pPr marL="419734" indent="-407670" algn="just">
              <a:lnSpc>
                <a:spcPct val="100000"/>
              </a:lnSpc>
              <a:spcBef>
                <a:spcPts val="100"/>
              </a:spcBef>
              <a:buAutoNum type="romanLcParenR"/>
              <a:tabLst>
                <a:tab pos="420370" algn="l"/>
              </a:tabLst>
            </a:pPr>
            <a:r>
              <a:rPr sz="2000" dirty="0">
                <a:solidFill>
                  <a:srgbClr val="6C0000"/>
                </a:solidFill>
                <a:latin typeface="Times New Roman"/>
                <a:cs typeface="Times New Roman"/>
              </a:rPr>
              <a:t>Up </a:t>
            </a:r>
            <a:r>
              <a:rPr sz="2000" spc="-5" dirty="0">
                <a:solidFill>
                  <a:srgbClr val="6C0000"/>
                </a:solidFill>
                <a:latin typeface="Times New Roman"/>
                <a:cs typeface="Times New Roman"/>
              </a:rPr>
              <a:t>to less </a:t>
            </a:r>
            <a:r>
              <a:rPr sz="2000" dirty="0">
                <a:solidFill>
                  <a:srgbClr val="6C0000"/>
                </a:solidFill>
                <a:latin typeface="Times New Roman"/>
                <a:cs typeface="Times New Roman"/>
              </a:rPr>
              <a:t>than 2</a:t>
            </a:r>
            <a:r>
              <a:rPr sz="2000" spc="-40" dirty="0">
                <a:solidFill>
                  <a:srgbClr val="6C0000"/>
                </a:solidFill>
                <a:latin typeface="Times New Roman"/>
                <a:cs typeface="Times New Roman"/>
              </a:rPr>
              <a:t> </a:t>
            </a:r>
            <a:r>
              <a:rPr sz="2000" dirty="0">
                <a:solidFill>
                  <a:srgbClr val="6C0000"/>
                </a:solidFill>
                <a:latin typeface="Times New Roman"/>
                <a:cs typeface="Times New Roman"/>
              </a:rPr>
              <a:t>months</a:t>
            </a:r>
            <a:endParaRPr sz="2000">
              <a:latin typeface="Times New Roman"/>
              <a:cs typeface="Times New Roman"/>
            </a:endParaRPr>
          </a:p>
          <a:p>
            <a:pPr marL="12700" marR="5080" algn="just">
              <a:lnSpc>
                <a:spcPct val="100000"/>
              </a:lnSpc>
              <a:buAutoNum type="romanLcParenR"/>
              <a:tabLst>
                <a:tab pos="427990" algn="l"/>
              </a:tabLst>
            </a:pPr>
            <a:r>
              <a:rPr sz="2000" dirty="0">
                <a:solidFill>
                  <a:srgbClr val="6C0000"/>
                </a:solidFill>
                <a:latin typeface="Times New Roman"/>
                <a:cs typeface="Times New Roman"/>
              </a:rPr>
              <a:t>2 </a:t>
            </a:r>
            <a:r>
              <a:rPr sz="2000" spc="-5" dirty="0">
                <a:solidFill>
                  <a:srgbClr val="6C0000"/>
                </a:solidFill>
                <a:latin typeface="Times New Roman"/>
                <a:cs typeface="Times New Roman"/>
              </a:rPr>
              <a:t>months </a:t>
            </a:r>
            <a:r>
              <a:rPr sz="2000" dirty="0">
                <a:solidFill>
                  <a:srgbClr val="6C0000"/>
                </a:solidFill>
                <a:latin typeface="Times New Roman"/>
                <a:cs typeface="Times New Roman"/>
              </a:rPr>
              <a:t>and above </a:t>
            </a:r>
            <a:r>
              <a:rPr sz="2000" spc="5" dirty="0">
                <a:solidFill>
                  <a:srgbClr val="6C0000"/>
                </a:solidFill>
                <a:latin typeface="Times New Roman"/>
                <a:cs typeface="Times New Roman"/>
              </a:rPr>
              <a:t>but </a:t>
            </a:r>
            <a:r>
              <a:rPr sz="2000" spc="-5" dirty="0">
                <a:solidFill>
                  <a:srgbClr val="6C0000"/>
                </a:solidFill>
                <a:latin typeface="Times New Roman"/>
                <a:cs typeface="Times New Roman"/>
              </a:rPr>
              <a:t>less </a:t>
            </a:r>
            <a:r>
              <a:rPr sz="2000" dirty="0">
                <a:solidFill>
                  <a:srgbClr val="6C0000"/>
                </a:solidFill>
                <a:latin typeface="Times New Roman"/>
                <a:cs typeface="Times New Roman"/>
              </a:rPr>
              <a:t>than 4</a:t>
            </a:r>
            <a:r>
              <a:rPr sz="2000" spc="-125" dirty="0">
                <a:solidFill>
                  <a:srgbClr val="6C0000"/>
                </a:solidFill>
                <a:latin typeface="Times New Roman"/>
                <a:cs typeface="Times New Roman"/>
              </a:rPr>
              <a:t> </a:t>
            </a:r>
            <a:r>
              <a:rPr sz="2000" dirty="0">
                <a:solidFill>
                  <a:srgbClr val="6C0000"/>
                </a:solidFill>
                <a:latin typeface="Times New Roman"/>
                <a:cs typeface="Times New Roman"/>
              </a:rPr>
              <a:t>months  </a:t>
            </a:r>
            <a:r>
              <a:rPr sz="2000" spc="-5" dirty="0">
                <a:solidFill>
                  <a:srgbClr val="6C0000"/>
                </a:solidFill>
                <a:latin typeface="Times New Roman"/>
                <a:cs typeface="Times New Roman"/>
              </a:rPr>
              <a:t>iii). </a:t>
            </a:r>
            <a:r>
              <a:rPr sz="2000" dirty="0">
                <a:solidFill>
                  <a:srgbClr val="6C0000"/>
                </a:solidFill>
                <a:latin typeface="Times New Roman"/>
                <a:cs typeface="Times New Roman"/>
              </a:rPr>
              <a:t>4 </a:t>
            </a:r>
            <a:r>
              <a:rPr sz="2000" spc="-5" dirty="0">
                <a:solidFill>
                  <a:srgbClr val="6C0000"/>
                </a:solidFill>
                <a:latin typeface="Times New Roman"/>
                <a:cs typeface="Times New Roman"/>
              </a:rPr>
              <a:t>months </a:t>
            </a:r>
            <a:r>
              <a:rPr sz="2000" dirty="0">
                <a:solidFill>
                  <a:srgbClr val="6C0000"/>
                </a:solidFill>
                <a:latin typeface="Times New Roman"/>
                <a:cs typeface="Times New Roman"/>
              </a:rPr>
              <a:t>and above but </a:t>
            </a:r>
            <a:r>
              <a:rPr sz="2000" spc="-5" dirty="0">
                <a:solidFill>
                  <a:srgbClr val="6C0000"/>
                </a:solidFill>
                <a:latin typeface="Times New Roman"/>
                <a:cs typeface="Times New Roman"/>
              </a:rPr>
              <a:t>less </a:t>
            </a:r>
            <a:r>
              <a:rPr sz="2000" dirty="0">
                <a:solidFill>
                  <a:srgbClr val="6C0000"/>
                </a:solidFill>
                <a:latin typeface="Times New Roman"/>
                <a:cs typeface="Times New Roman"/>
              </a:rPr>
              <a:t>than 6</a:t>
            </a:r>
            <a:r>
              <a:rPr sz="2000" spc="-100" dirty="0">
                <a:solidFill>
                  <a:srgbClr val="6C0000"/>
                </a:solidFill>
                <a:latin typeface="Times New Roman"/>
                <a:cs typeface="Times New Roman"/>
              </a:rPr>
              <a:t> </a:t>
            </a:r>
            <a:r>
              <a:rPr sz="2000" spc="-5" dirty="0">
                <a:solidFill>
                  <a:srgbClr val="6C0000"/>
                </a:solidFill>
                <a:latin typeface="Times New Roman"/>
                <a:cs typeface="Times New Roman"/>
              </a:rPr>
              <a:t>months  </a:t>
            </a:r>
            <a:r>
              <a:rPr sz="2000" dirty="0">
                <a:solidFill>
                  <a:srgbClr val="6C0000"/>
                </a:solidFill>
                <a:latin typeface="Times New Roman"/>
                <a:cs typeface="Times New Roman"/>
              </a:rPr>
              <a:t>iv). 6 </a:t>
            </a:r>
            <a:r>
              <a:rPr sz="2000" spc="-5" dirty="0">
                <a:solidFill>
                  <a:srgbClr val="6C0000"/>
                </a:solidFill>
                <a:latin typeface="Times New Roman"/>
                <a:cs typeface="Times New Roman"/>
              </a:rPr>
              <a:t>months </a:t>
            </a:r>
            <a:r>
              <a:rPr sz="2000" dirty="0">
                <a:solidFill>
                  <a:srgbClr val="6C0000"/>
                </a:solidFill>
                <a:latin typeface="Times New Roman"/>
                <a:cs typeface="Times New Roman"/>
              </a:rPr>
              <a:t>and</a:t>
            </a:r>
            <a:r>
              <a:rPr sz="2000" spc="-50" dirty="0">
                <a:solidFill>
                  <a:srgbClr val="6C0000"/>
                </a:solidFill>
                <a:latin typeface="Times New Roman"/>
                <a:cs typeface="Times New Roman"/>
              </a:rPr>
              <a:t> </a:t>
            </a:r>
            <a:r>
              <a:rPr sz="2000" dirty="0">
                <a:solidFill>
                  <a:srgbClr val="6C0000"/>
                </a:solidFill>
                <a:latin typeface="Times New Roman"/>
                <a:cs typeface="Times New Roman"/>
              </a:rPr>
              <a:t>above</a:t>
            </a:r>
            <a:endParaRPr sz="2000">
              <a:latin typeface="Times New Roman"/>
              <a:cs typeface="Times New Roman"/>
            </a:endParaRPr>
          </a:p>
        </p:txBody>
      </p:sp>
      <p:sp>
        <p:nvSpPr>
          <p:cNvPr id="11" name="object 11"/>
          <p:cNvSpPr txBox="1"/>
          <p:nvPr/>
        </p:nvSpPr>
        <p:spPr>
          <a:xfrm>
            <a:off x="6213728" y="4383404"/>
            <a:ext cx="536575" cy="1245870"/>
          </a:xfrm>
          <a:prstGeom prst="rect">
            <a:avLst/>
          </a:prstGeom>
        </p:spPr>
        <p:txBody>
          <a:bodyPr vert="horz" wrap="square" lIns="0" tIns="12700" rIns="0" bIns="0" rtlCol="0">
            <a:spAutoFit/>
          </a:bodyPr>
          <a:lstStyle/>
          <a:p>
            <a:pPr marL="12700">
              <a:lnSpc>
                <a:spcPct val="100000"/>
              </a:lnSpc>
              <a:spcBef>
                <a:spcPts val="100"/>
              </a:spcBef>
            </a:pPr>
            <a:r>
              <a:rPr sz="2000" b="1" dirty="0">
                <a:solidFill>
                  <a:srgbClr val="6C0000"/>
                </a:solidFill>
                <a:latin typeface="Times New Roman"/>
                <a:cs typeface="Times New Roman"/>
              </a:rPr>
              <a:t>5</a:t>
            </a:r>
            <a:r>
              <a:rPr sz="2000" b="1" spc="-50" dirty="0">
                <a:solidFill>
                  <a:srgbClr val="6C0000"/>
                </a:solidFill>
                <a:latin typeface="Times New Roman"/>
                <a:cs typeface="Times New Roman"/>
              </a:rPr>
              <a:t> </a:t>
            </a:r>
            <a:r>
              <a:rPr sz="2000" b="1" dirty="0">
                <a:solidFill>
                  <a:srgbClr val="6C0000"/>
                </a:solidFill>
                <a:latin typeface="Times New Roman"/>
                <a:cs typeface="Times New Roman"/>
              </a:rPr>
              <a:t>%</a:t>
            </a:r>
            <a:endParaRPr sz="2000">
              <a:latin typeface="Times New Roman"/>
              <a:cs typeface="Times New Roman"/>
            </a:endParaRPr>
          </a:p>
          <a:p>
            <a:pPr marL="12700">
              <a:lnSpc>
                <a:spcPct val="100000"/>
              </a:lnSpc>
            </a:pPr>
            <a:r>
              <a:rPr sz="2000" b="1" spc="5" dirty="0">
                <a:solidFill>
                  <a:srgbClr val="6C0000"/>
                </a:solidFill>
                <a:latin typeface="Times New Roman"/>
                <a:cs typeface="Times New Roman"/>
              </a:rPr>
              <a:t>10</a:t>
            </a:r>
            <a:r>
              <a:rPr sz="2000" b="1" dirty="0">
                <a:solidFill>
                  <a:srgbClr val="6C0000"/>
                </a:solidFill>
                <a:latin typeface="Times New Roman"/>
                <a:cs typeface="Times New Roman"/>
              </a:rPr>
              <a:t>%</a:t>
            </a:r>
            <a:endParaRPr sz="2000">
              <a:latin typeface="Times New Roman"/>
              <a:cs typeface="Times New Roman"/>
            </a:endParaRPr>
          </a:p>
          <a:p>
            <a:pPr marL="12700">
              <a:lnSpc>
                <a:spcPct val="100000"/>
              </a:lnSpc>
            </a:pPr>
            <a:r>
              <a:rPr sz="2000" b="1" dirty="0">
                <a:solidFill>
                  <a:srgbClr val="6C0000"/>
                </a:solidFill>
                <a:latin typeface="Times New Roman"/>
                <a:cs typeface="Times New Roman"/>
              </a:rPr>
              <a:t>15%</a:t>
            </a:r>
            <a:endParaRPr sz="2000">
              <a:latin typeface="Times New Roman"/>
              <a:cs typeface="Times New Roman"/>
            </a:endParaRPr>
          </a:p>
          <a:p>
            <a:pPr marL="12700">
              <a:lnSpc>
                <a:spcPct val="100000"/>
              </a:lnSpc>
              <a:spcBef>
                <a:spcPts val="5"/>
              </a:spcBef>
            </a:pPr>
            <a:r>
              <a:rPr sz="2000" b="1" spc="5" dirty="0">
                <a:solidFill>
                  <a:srgbClr val="6C0000"/>
                </a:solidFill>
                <a:latin typeface="Times New Roman"/>
                <a:cs typeface="Times New Roman"/>
              </a:rPr>
              <a:t>25</a:t>
            </a:r>
            <a:r>
              <a:rPr sz="2000" b="1" dirty="0">
                <a:solidFill>
                  <a:srgbClr val="6C0000"/>
                </a:solidFill>
                <a:latin typeface="Times New Roman"/>
                <a:cs typeface="Times New Roman"/>
              </a:rPr>
              <a:t>%</a:t>
            </a:r>
            <a:endParaRPr sz="2000">
              <a:latin typeface="Times New Roman"/>
              <a:cs typeface="Times New Roman"/>
            </a:endParaRPr>
          </a:p>
        </p:txBody>
      </p:sp>
      <p:sp>
        <p:nvSpPr>
          <p:cNvPr id="12" name="object 12"/>
          <p:cNvSpPr/>
          <p:nvPr/>
        </p:nvSpPr>
        <p:spPr>
          <a:xfrm>
            <a:off x="7543800" y="457200"/>
            <a:ext cx="1066800" cy="609600"/>
          </a:xfrm>
          <a:prstGeom prst="rect">
            <a:avLst/>
          </a:prstGeom>
          <a:blipFill>
            <a:blip r:embed="rId3" cstate="print"/>
            <a:stretch>
              <a:fillRect/>
            </a:stretch>
          </a:blipFill>
        </p:spPr>
        <p:txBody>
          <a:bodyPr wrap="square" lIns="0" tIns="0" rIns="0" bIns="0" rtlCol="0"/>
          <a:lstStyle/>
          <a:p>
            <a:endParaRPr/>
          </a:p>
        </p:txBody>
      </p:sp>
      <p:sp>
        <p:nvSpPr>
          <p:cNvPr id="13" name="object 13"/>
          <p:cNvSpPr/>
          <p:nvPr/>
        </p:nvSpPr>
        <p:spPr>
          <a:xfrm>
            <a:off x="6385559" y="6466330"/>
            <a:ext cx="2164080" cy="391668"/>
          </a:xfrm>
          <a:prstGeom prst="rect">
            <a:avLst/>
          </a:prstGeom>
          <a:blipFill>
            <a:blip r:embed="rId4" cstate="print"/>
            <a:stretch>
              <a:fillRect/>
            </a:stretch>
          </a:blipFill>
        </p:spPr>
        <p:txBody>
          <a:bodyPr wrap="square" lIns="0" tIns="0" rIns="0" bIns="0" rtlCol="0"/>
          <a:lstStyle/>
          <a:p>
            <a:endParaRPr/>
          </a:p>
        </p:txBody>
      </p:sp>
      <p:sp>
        <p:nvSpPr>
          <p:cNvPr id="14" name="object 14"/>
          <p:cNvSpPr/>
          <p:nvPr/>
        </p:nvSpPr>
        <p:spPr>
          <a:xfrm>
            <a:off x="6400800" y="5715000"/>
            <a:ext cx="2133600" cy="762000"/>
          </a:xfrm>
          <a:custGeom>
            <a:avLst/>
            <a:gdLst/>
            <a:ahLst/>
            <a:cxnLst/>
            <a:rect l="l" t="t" r="r" b="b"/>
            <a:pathLst>
              <a:path w="2133600" h="762000">
                <a:moveTo>
                  <a:pt x="2068068" y="0"/>
                </a:moveTo>
                <a:lnTo>
                  <a:pt x="65532" y="0"/>
                </a:lnTo>
                <a:lnTo>
                  <a:pt x="40022" y="5146"/>
                </a:lnTo>
                <a:lnTo>
                  <a:pt x="19192" y="19181"/>
                </a:lnTo>
                <a:lnTo>
                  <a:pt x="5149" y="39996"/>
                </a:lnTo>
                <a:lnTo>
                  <a:pt x="0" y="65481"/>
                </a:lnTo>
                <a:lnTo>
                  <a:pt x="0" y="696506"/>
                </a:lnTo>
                <a:lnTo>
                  <a:pt x="5149" y="721998"/>
                </a:lnTo>
                <a:lnTo>
                  <a:pt x="19192" y="742816"/>
                </a:lnTo>
                <a:lnTo>
                  <a:pt x="40022" y="756852"/>
                </a:lnTo>
                <a:lnTo>
                  <a:pt x="65532" y="762000"/>
                </a:lnTo>
                <a:lnTo>
                  <a:pt x="2068068" y="762000"/>
                </a:lnTo>
                <a:lnTo>
                  <a:pt x="2093577" y="756852"/>
                </a:lnTo>
                <a:lnTo>
                  <a:pt x="2114407" y="742816"/>
                </a:lnTo>
                <a:lnTo>
                  <a:pt x="2128450" y="721998"/>
                </a:lnTo>
                <a:lnTo>
                  <a:pt x="2133600" y="696506"/>
                </a:lnTo>
                <a:lnTo>
                  <a:pt x="2133600" y="65481"/>
                </a:lnTo>
                <a:lnTo>
                  <a:pt x="2128450" y="39996"/>
                </a:lnTo>
                <a:lnTo>
                  <a:pt x="2114407" y="19181"/>
                </a:lnTo>
                <a:lnTo>
                  <a:pt x="2093577" y="5146"/>
                </a:lnTo>
                <a:lnTo>
                  <a:pt x="2068068" y="0"/>
                </a:lnTo>
                <a:close/>
              </a:path>
            </a:pathLst>
          </a:custGeom>
          <a:solidFill>
            <a:srgbClr val="ECECEC"/>
          </a:solidFill>
        </p:spPr>
        <p:txBody>
          <a:bodyPr wrap="square" lIns="0" tIns="0" rIns="0" bIns="0" rtlCol="0"/>
          <a:lstStyle/>
          <a:p>
            <a:endParaRPr/>
          </a:p>
        </p:txBody>
      </p:sp>
      <p:sp>
        <p:nvSpPr>
          <p:cNvPr id="15" name="object 15"/>
          <p:cNvSpPr/>
          <p:nvPr/>
        </p:nvSpPr>
        <p:spPr>
          <a:xfrm>
            <a:off x="6400800" y="5715000"/>
            <a:ext cx="2133600" cy="762000"/>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9361" y="305561"/>
            <a:ext cx="8686800" cy="685800"/>
          </a:xfrm>
          <a:custGeom>
            <a:avLst/>
            <a:gdLst/>
            <a:ahLst/>
            <a:cxnLst/>
            <a:rect l="l" t="t" r="r" b="b"/>
            <a:pathLst>
              <a:path w="8686800" h="685800">
                <a:moveTo>
                  <a:pt x="0" y="685800"/>
                </a:moveTo>
                <a:lnTo>
                  <a:pt x="8686800" y="685800"/>
                </a:lnTo>
                <a:lnTo>
                  <a:pt x="8686800" y="0"/>
                </a:lnTo>
                <a:lnTo>
                  <a:pt x="0" y="0"/>
                </a:lnTo>
                <a:lnTo>
                  <a:pt x="0" y="685800"/>
                </a:lnTo>
                <a:close/>
              </a:path>
            </a:pathLst>
          </a:custGeom>
          <a:solidFill>
            <a:srgbClr val="FFFFFF"/>
          </a:solidFill>
        </p:spPr>
        <p:txBody>
          <a:bodyPr wrap="square" lIns="0" tIns="0" rIns="0" bIns="0" rtlCol="0"/>
          <a:lstStyle/>
          <a:p>
            <a:endParaRPr/>
          </a:p>
        </p:txBody>
      </p:sp>
      <p:sp>
        <p:nvSpPr>
          <p:cNvPr id="3" name="object 3"/>
          <p:cNvSpPr/>
          <p:nvPr/>
        </p:nvSpPr>
        <p:spPr>
          <a:xfrm>
            <a:off x="229361" y="305561"/>
            <a:ext cx="8686800" cy="685800"/>
          </a:xfrm>
          <a:custGeom>
            <a:avLst/>
            <a:gdLst/>
            <a:ahLst/>
            <a:cxnLst/>
            <a:rect l="l" t="t" r="r" b="b"/>
            <a:pathLst>
              <a:path w="8686800" h="685800">
                <a:moveTo>
                  <a:pt x="0" y="685800"/>
                </a:moveTo>
                <a:lnTo>
                  <a:pt x="8686800" y="685800"/>
                </a:lnTo>
                <a:lnTo>
                  <a:pt x="8686800" y="0"/>
                </a:lnTo>
                <a:lnTo>
                  <a:pt x="0" y="0"/>
                </a:lnTo>
                <a:lnTo>
                  <a:pt x="0" y="685800"/>
                </a:lnTo>
                <a:close/>
              </a:path>
            </a:pathLst>
          </a:custGeom>
          <a:ln w="25908">
            <a:solidFill>
              <a:srgbClr val="0082D2"/>
            </a:solidFill>
          </a:ln>
        </p:spPr>
        <p:txBody>
          <a:bodyPr wrap="square" lIns="0" tIns="0" rIns="0" bIns="0" rtlCol="0"/>
          <a:lstStyle/>
          <a:p>
            <a:endParaRPr/>
          </a:p>
        </p:txBody>
      </p:sp>
      <p:sp>
        <p:nvSpPr>
          <p:cNvPr id="4" name="object 4"/>
          <p:cNvSpPr/>
          <p:nvPr/>
        </p:nvSpPr>
        <p:spPr>
          <a:xfrm>
            <a:off x="281940" y="481583"/>
            <a:ext cx="7577328" cy="50292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29361" y="1143761"/>
            <a:ext cx="8686800" cy="5410200"/>
          </a:xfrm>
          <a:custGeom>
            <a:avLst/>
            <a:gdLst/>
            <a:ahLst/>
            <a:cxnLst/>
            <a:rect l="l" t="t" r="r" b="b"/>
            <a:pathLst>
              <a:path w="8686800" h="5410200">
                <a:moveTo>
                  <a:pt x="0" y="5410200"/>
                </a:moveTo>
                <a:lnTo>
                  <a:pt x="8686800" y="5410200"/>
                </a:lnTo>
                <a:lnTo>
                  <a:pt x="8686800" y="0"/>
                </a:lnTo>
                <a:lnTo>
                  <a:pt x="0" y="0"/>
                </a:lnTo>
                <a:lnTo>
                  <a:pt x="0" y="5410200"/>
                </a:lnTo>
                <a:close/>
              </a:path>
            </a:pathLst>
          </a:custGeom>
          <a:solidFill>
            <a:srgbClr val="FFFFFF"/>
          </a:solidFill>
        </p:spPr>
        <p:txBody>
          <a:bodyPr wrap="square" lIns="0" tIns="0" rIns="0" bIns="0" rtlCol="0"/>
          <a:lstStyle/>
          <a:p>
            <a:endParaRPr/>
          </a:p>
        </p:txBody>
      </p:sp>
      <p:sp>
        <p:nvSpPr>
          <p:cNvPr id="6" name="object 6"/>
          <p:cNvSpPr/>
          <p:nvPr/>
        </p:nvSpPr>
        <p:spPr>
          <a:xfrm>
            <a:off x="229361" y="1143761"/>
            <a:ext cx="8686800" cy="5410200"/>
          </a:xfrm>
          <a:custGeom>
            <a:avLst/>
            <a:gdLst/>
            <a:ahLst/>
            <a:cxnLst/>
            <a:rect l="l" t="t" r="r" b="b"/>
            <a:pathLst>
              <a:path w="8686800" h="5410200">
                <a:moveTo>
                  <a:pt x="0" y="5410200"/>
                </a:moveTo>
                <a:lnTo>
                  <a:pt x="8686800" y="5410200"/>
                </a:lnTo>
                <a:lnTo>
                  <a:pt x="8686800" y="0"/>
                </a:lnTo>
                <a:lnTo>
                  <a:pt x="0" y="0"/>
                </a:lnTo>
                <a:lnTo>
                  <a:pt x="0" y="5410200"/>
                </a:lnTo>
                <a:close/>
              </a:path>
            </a:pathLst>
          </a:custGeom>
          <a:ln w="25908">
            <a:solidFill>
              <a:srgbClr val="0082D2"/>
            </a:solidFill>
          </a:ln>
        </p:spPr>
        <p:txBody>
          <a:bodyPr wrap="square" lIns="0" tIns="0" rIns="0" bIns="0" rtlCol="0"/>
          <a:lstStyle/>
          <a:p>
            <a:endParaRPr/>
          </a:p>
        </p:txBody>
      </p:sp>
      <p:sp>
        <p:nvSpPr>
          <p:cNvPr id="7" name="object 7"/>
          <p:cNvSpPr txBox="1"/>
          <p:nvPr/>
        </p:nvSpPr>
        <p:spPr>
          <a:xfrm>
            <a:off x="371347" y="1286002"/>
            <a:ext cx="2734945" cy="391160"/>
          </a:xfrm>
          <a:prstGeom prst="rect">
            <a:avLst/>
          </a:prstGeom>
        </p:spPr>
        <p:txBody>
          <a:bodyPr vert="horz" wrap="square" lIns="0" tIns="12700" rIns="0" bIns="0" rtlCol="0">
            <a:spAutoFit/>
          </a:bodyPr>
          <a:lstStyle/>
          <a:p>
            <a:pPr marL="12700">
              <a:lnSpc>
                <a:spcPct val="100000"/>
              </a:lnSpc>
              <a:spcBef>
                <a:spcPts val="100"/>
              </a:spcBef>
              <a:tabLst>
                <a:tab pos="1204595" algn="l"/>
              </a:tabLst>
            </a:pPr>
            <a:r>
              <a:rPr sz="2400" b="1" spc="-120" dirty="0">
                <a:solidFill>
                  <a:srgbClr val="003300"/>
                </a:solidFill>
                <a:latin typeface="Palatino Linotype"/>
                <a:cs typeface="Palatino Linotype"/>
              </a:rPr>
              <a:t>Mission	</a:t>
            </a:r>
            <a:r>
              <a:rPr sz="2400" b="1" spc="-35" dirty="0">
                <a:solidFill>
                  <a:srgbClr val="003300"/>
                </a:solidFill>
                <a:latin typeface="Palatino Linotype"/>
                <a:cs typeface="Palatino Linotype"/>
              </a:rPr>
              <a:t>Statement</a:t>
            </a:r>
            <a:r>
              <a:rPr sz="2400" b="1" spc="-80" dirty="0">
                <a:solidFill>
                  <a:srgbClr val="003300"/>
                </a:solidFill>
                <a:latin typeface="Palatino Linotype"/>
                <a:cs typeface="Palatino Linotype"/>
              </a:rPr>
              <a:t> </a:t>
            </a:r>
            <a:r>
              <a:rPr sz="2400" b="1" spc="-35" dirty="0">
                <a:solidFill>
                  <a:srgbClr val="003300"/>
                </a:solidFill>
                <a:latin typeface="Palatino Linotype"/>
                <a:cs typeface="Palatino Linotype"/>
              </a:rPr>
              <a:t>:</a:t>
            </a:r>
            <a:endParaRPr sz="2400">
              <a:latin typeface="Palatino Linotype"/>
              <a:cs typeface="Palatino Linotype"/>
            </a:endParaRPr>
          </a:p>
        </p:txBody>
      </p:sp>
      <p:sp>
        <p:nvSpPr>
          <p:cNvPr id="8" name="object 8"/>
          <p:cNvSpPr txBox="1">
            <a:spLocks noGrp="1"/>
          </p:cNvSpPr>
          <p:nvPr>
            <p:ph type="title"/>
          </p:nvPr>
        </p:nvSpPr>
        <p:spPr>
          <a:prstGeom prst="rect">
            <a:avLst/>
          </a:prstGeom>
        </p:spPr>
        <p:txBody>
          <a:bodyPr vert="horz" wrap="square" lIns="0" tIns="83820" rIns="0" bIns="0" rtlCol="0">
            <a:spAutoFit/>
          </a:bodyPr>
          <a:lstStyle/>
          <a:p>
            <a:pPr marL="12700" marR="5080" indent="617220">
              <a:lnSpc>
                <a:spcPts val="2300"/>
              </a:lnSpc>
              <a:spcBef>
                <a:spcPts val="660"/>
              </a:spcBef>
            </a:pPr>
            <a:r>
              <a:rPr spc="20" dirty="0"/>
              <a:t>To </a:t>
            </a:r>
            <a:r>
              <a:rPr spc="-60" dirty="0"/>
              <a:t>provide </a:t>
            </a:r>
            <a:r>
              <a:rPr dirty="0"/>
              <a:t>for </a:t>
            </a:r>
            <a:r>
              <a:rPr spc="5" dirty="0"/>
              <a:t>certain </a:t>
            </a:r>
            <a:r>
              <a:rPr spc="-10" dirty="0"/>
              <a:t>benefits </a:t>
            </a:r>
            <a:r>
              <a:rPr spc="-15" dirty="0"/>
              <a:t>to </a:t>
            </a:r>
            <a:r>
              <a:rPr spc="-25" dirty="0"/>
              <a:t>Employees </a:t>
            </a:r>
            <a:r>
              <a:rPr spc="-5" dirty="0"/>
              <a:t>in </a:t>
            </a:r>
            <a:r>
              <a:rPr spc="-10" dirty="0"/>
              <a:t>case </a:t>
            </a:r>
            <a:r>
              <a:rPr spc="-5" dirty="0"/>
              <a:t>of  </a:t>
            </a:r>
            <a:r>
              <a:rPr spc="-20" dirty="0"/>
              <a:t>Sickness, Maternity </a:t>
            </a:r>
            <a:r>
              <a:rPr spc="-55" dirty="0"/>
              <a:t>and </a:t>
            </a:r>
            <a:r>
              <a:rPr spc="-10" dirty="0"/>
              <a:t>Employment </a:t>
            </a:r>
            <a:r>
              <a:rPr spc="15" dirty="0"/>
              <a:t>Injury </a:t>
            </a:r>
            <a:r>
              <a:rPr spc="-55" dirty="0"/>
              <a:t>and </a:t>
            </a:r>
            <a:r>
              <a:rPr spc="-15" dirty="0"/>
              <a:t>to</a:t>
            </a:r>
            <a:r>
              <a:rPr spc="275" dirty="0"/>
              <a:t> </a:t>
            </a:r>
            <a:r>
              <a:rPr spc="5" dirty="0"/>
              <a:t>make</a:t>
            </a:r>
          </a:p>
          <a:p>
            <a:pPr marL="1797050">
              <a:lnSpc>
                <a:spcPts val="2330"/>
              </a:lnSpc>
            </a:pPr>
            <a:r>
              <a:rPr spc="-50" dirty="0"/>
              <a:t>provisions </a:t>
            </a:r>
            <a:r>
              <a:rPr dirty="0"/>
              <a:t>for </a:t>
            </a:r>
            <a:r>
              <a:rPr spc="-10" dirty="0"/>
              <a:t>Related</a:t>
            </a:r>
            <a:r>
              <a:rPr spc="90" dirty="0"/>
              <a:t> </a:t>
            </a:r>
            <a:r>
              <a:rPr spc="-35" dirty="0"/>
              <a:t>Matters.</a:t>
            </a:r>
          </a:p>
        </p:txBody>
      </p:sp>
      <p:sp>
        <p:nvSpPr>
          <p:cNvPr id="9" name="object 9"/>
          <p:cNvSpPr txBox="1"/>
          <p:nvPr/>
        </p:nvSpPr>
        <p:spPr>
          <a:xfrm>
            <a:off x="369824" y="2967354"/>
            <a:ext cx="8467090" cy="2842260"/>
          </a:xfrm>
          <a:prstGeom prst="rect">
            <a:avLst/>
          </a:prstGeom>
        </p:spPr>
        <p:txBody>
          <a:bodyPr vert="horz" wrap="square" lIns="0" tIns="97155" rIns="0" bIns="0" rtlCol="0">
            <a:spAutoFit/>
          </a:bodyPr>
          <a:lstStyle/>
          <a:p>
            <a:pPr marL="12700" marR="5080" algn="just">
              <a:lnSpc>
                <a:spcPct val="80000"/>
              </a:lnSpc>
              <a:spcBef>
                <a:spcPts val="765"/>
              </a:spcBef>
            </a:pPr>
            <a:r>
              <a:rPr sz="2800" b="1" spc="-50" dirty="0">
                <a:solidFill>
                  <a:srgbClr val="003300"/>
                </a:solidFill>
                <a:latin typeface="Palatino Linotype"/>
                <a:cs typeface="Palatino Linotype"/>
              </a:rPr>
              <a:t>The </a:t>
            </a:r>
            <a:r>
              <a:rPr sz="2800" b="1" spc="-105" dirty="0">
                <a:solidFill>
                  <a:srgbClr val="003300"/>
                </a:solidFill>
                <a:latin typeface="Palatino Linotype"/>
                <a:cs typeface="Palatino Linotype"/>
              </a:rPr>
              <a:t>ESI </a:t>
            </a:r>
            <a:r>
              <a:rPr sz="2800" b="1" spc="-45" dirty="0">
                <a:solidFill>
                  <a:srgbClr val="003300"/>
                </a:solidFill>
                <a:latin typeface="Palatino Linotype"/>
                <a:cs typeface="Palatino Linotype"/>
              </a:rPr>
              <a:t>Scheme </a:t>
            </a:r>
            <a:r>
              <a:rPr sz="2800" spc="-45" dirty="0">
                <a:solidFill>
                  <a:srgbClr val="003300"/>
                </a:solidFill>
                <a:latin typeface="Palatino Linotype"/>
                <a:cs typeface="Palatino Linotype"/>
              </a:rPr>
              <a:t>is </a:t>
            </a:r>
            <a:r>
              <a:rPr sz="2800" spc="-5" dirty="0">
                <a:solidFill>
                  <a:srgbClr val="003300"/>
                </a:solidFill>
                <a:latin typeface="Palatino Linotype"/>
                <a:cs typeface="Palatino Linotype"/>
              </a:rPr>
              <a:t>an </a:t>
            </a:r>
            <a:r>
              <a:rPr sz="2800" spc="-15" dirty="0">
                <a:solidFill>
                  <a:srgbClr val="003300"/>
                </a:solidFill>
                <a:latin typeface="Palatino Linotype"/>
                <a:cs typeface="Palatino Linotype"/>
              </a:rPr>
              <a:t>integrated </a:t>
            </a:r>
            <a:r>
              <a:rPr sz="2800" dirty="0">
                <a:solidFill>
                  <a:srgbClr val="003300"/>
                </a:solidFill>
                <a:latin typeface="Palatino Linotype"/>
                <a:cs typeface="Palatino Linotype"/>
              </a:rPr>
              <a:t>measure </a:t>
            </a:r>
            <a:r>
              <a:rPr sz="2800" spc="-5" dirty="0">
                <a:solidFill>
                  <a:srgbClr val="003300"/>
                </a:solidFill>
                <a:latin typeface="Palatino Linotype"/>
                <a:cs typeface="Palatino Linotype"/>
              </a:rPr>
              <a:t>of </a:t>
            </a:r>
            <a:r>
              <a:rPr sz="2800" b="1" spc="-125" dirty="0">
                <a:solidFill>
                  <a:srgbClr val="003300"/>
                </a:solidFill>
                <a:latin typeface="Palatino Linotype"/>
                <a:cs typeface="Palatino Linotype"/>
              </a:rPr>
              <a:t>“Social  </a:t>
            </a:r>
            <a:r>
              <a:rPr sz="2800" b="1" spc="-75" dirty="0">
                <a:solidFill>
                  <a:srgbClr val="003300"/>
                </a:solidFill>
                <a:latin typeface="Palatino Linotype"/>
                <a:cs typeface="Palatino Linotype"/>
              </a:rPr>
              <a:t>Insurance” </a:t>
            </a:r>
            <a:r>
              <a:rPr sz="2800" spc="30" dirty="0">
                <a:solidFill>
                  <a:srgbClr val="003300"/>
                </a:solidFill>
                <a:latin typeface="Palatino Linotype"/>
                <a:cs typeface="Palatino Linotype"/>
              </a:rPr>
              <a:t>come </a:t>
            </a:r>
            <a:r>
              <a:rPr sz="2800" spc="-15" dirty="0">
                <a:solidFill>
                  <a:srgbClr val="003300"/>
                </a:solidFill>
                <a:latin typeface="Palatino Linotype"/>
                <a:cs typeface="Palatino Linotype"/>
              </a:rPr>
              <a:t>to </a:t>
            </a:r>
            <a:r>
              <a:rPr sz="2800" spc="20" dirty="0">
                <a:solidFill>
                  <a:srgbClr val="003300"/>
                </a:solidFill>
                <a:latin typeface="Palatino Linotype"/>
                <a:cs typeface="Palatino Linotype"/>
              </a:rPr>
              <a:t>the </a:t>
            </a:r>
            <a:r>
              <a:rPr sz="2800" spc="35" dirty="0">
                <a:solidFill>
                  <a:srgbClr val="003300"/>
                </a:solidFill>
                <a:latin typeface="Palatino Linotype"/>
                <a:cs typeface="Palatino Linotype"/>
              </a:rPr>
              <a:t>life </a:t>
            </a:r>
            <a:r>
              <a:rPr sz="2800" spc="10" dirty="0">
                <a:solidFill>
                  <a:srgbClr val="003300"/>
                </a:solidFill>
                <a:latin typeface="Palatino Linotype"/>
                <a:cs typeface="Palatino Linotype"/>
              </a:rPr>
              <a:t>through </a:t>
            </a:r>
            <a:r>
              <a:rPr sz="2800" spc="20" dirty="0">
                <a:solidFill>
                  <a:srgbClr val="003300"/>
                </a:solidFill>
                <a:latin typeface="Palatino Linotype"/>
                <a:cs typeface="Palatino Linotype"/>
              </a:rPr>
              <a:t>the </a:t>
            </a:r>
            <a:r>
              <a:rPr sz="2800" spc="-40" dirty="0">
                <a:solidFill>
                  <a:srgbClr val="003300"/>
                </a:solidFill>
                <a:latin typeface="Palatino Linotype"/>
                <a:cs typeface="Palatino Linotype"/>
              </a:rPr>
              <a:t>Employees' </a:t>
            </a:r>
            <a:r>
              <a:rPr sz="2800" spc="620" dirty="0">
                <a:solidFill>
                  <a:srgbClr val="003300"/>
                </a:solidFill>
                <a:latin typeface="Palatino Linotype"/>
                <a:cs typeface="Palatino Linotype"/>
              </a:rPr>
              <a:t> </a:t>
            </a:r>
            <a:r>
              <a:rPr sz="2800" dirty="0">
                <a:solidFill>
                  <a:srgbClr val="003300"/>
                </a:solidFill>
                <a:latin typeface="Palatino Linotype"/>
                <a:cs typeface="Palatino Linotype"/>
              </a:rPr>
              <a:t>State </a:t>
            </a:r>
            <a:r>
              <a:rPr sz="2800" spc="10" dirty="0">
                <a:solidFill>
                  <a:srgbClr val="003300"/>
                </a:solidFill>
                <a:latin typeface="Palatino Linotype"/>
                <a:cs typeface="Palatino Linotype"/>
              </a:rPr>
              <a:t>Insurance</a:t>
            </a:r>
            <a:r>
              <a:rPr sz="2800" spc="720" dirty="0">
                <a:solidFill>
                  <a:srgbClr val="003300"/>
                </a:solidFill>
                <a:latin typeface="Palatino Linotype"/>
                <a:cs typeface="Palatino Linotype"/>
              </a:rPr>
              <a:t> </a:t>
            </a:r>
            <a:r>
              <a:rPr sz="2800" spc="-25" dirty="0">
                <a:solidFill>
                  <a:srgbClr val="003300"/>
                </a:solidFill>
                <a:latin typeface="Palatino Linotype"/>
                <a:cs typeface="Palatino Linotype"/>
              </a:rPr>
              <a:t>Act </a:t>
            </a:r>
            <a:r>
              <a:rPr sz="2800" spc="-210" dirty="0">
                <a:solidFill>
                  <a:srgbClr val="003300"/>
                </a:solidFill>
                <a:latin typeface="Palatino Linotype"/>
                <a:cs typeface="Palatino Linotype"/>
              </a:rPr>
              <a:t>- </a:t>
            </a:r>
            <a:r>
              <a:rPr sz="2800" spc="20" dirty="0">
                <a:solidFill>
                  <a:srgbClr val="003300"/>
                </a:solidFill>
                <a:latin typeface="Palatino Linotype"/>
                <a:cs typeface="Palatino Linotype"/>
              </a:rPr>
              <a:t>1948, </a:t>
            </a:r>
            <a:r>
              <a:rPr sz="2800" spc="-70" dirty="0">
                <a:solidFill>
                  <a:srgbClr val="003300"/>
                </a:solidFill>
                <a:latin typeface="Palatino Linotype"/>
                <a:cs typeface="Palatino Linotype"/>
              </a:rPr>
              <a:t>and </a:t>
            </a:r>
            <a:r>
              <a:rPr sz="2800" spc="-45" dirty="0">
                <a:solidFill>
                  <a:srgbClr val="003300"/>
                </a:solidFill>
                <a:latin typeface="Palatino Linotype"/>
                <a:cs typeface="Palatino Linotype"/>
              </a:rPr>
              <a:t>is designed </a:t>
            </a:r>
            <a:r>
              <a:rPr sz="2800" spc="-20" dirty="0">
                <a:solidFill>
                  <a:srgbClr val="003300"/>
                </a:solidFill>
                <a:latin typeface="Palatino Linotype"/>
                <a:cs typeface="Palatino Linotype"/>
              </a:rPr>
              <a:t>to  </a:t>
            </a:r>
            <a:r>
              <a:rPr sz="2800" spc="10" dirty="0">
                <a:solidFill>
                  <a:srgbClr val="003300"/>
                </a:solidFill>
                <a:latin typeface="Palatino Linotype"/>
                <a:cs typeface="Palatino Linotype"/>
              </a:rPr>
              <a:t>complete</a:t>
            </a:r>
            <a:r>
              <a:rPr sz="2800" spc="720" dirty="0">
                <a:solidFill>
                  <a:srgbClr val="003300"/>
                </a:solidFill>
                <a:latin typeface="Palatino Linotype"/>
                <a:cs typeface="Palatino Linotype"/>
              </a:rPr>
              <a:t> </a:t>
            </a:r>
            <a:r>
              <a:rPr sz="2800" spc="15" dirty="0">
                <a:solidFill>
                  <a:srgbClr val="003300"/>
                </a:solidFill>
                <a:latin typeface="Palatino Linotype"/>
                <a:cs typeface="Palatino Linotype"/>
              </a:rPr>
              <a:t>the </a:t>
            </a:r>
            <a:r>
              <a:rPr sz="2800" spc="-35" dirty="0">
                <a:solidFill>
                  <a:srgbClr val="003300"/>
                </a:solidFill>
                <a:latin typeface="Palatino Linotype"/>
                <a:cs typeface="Palatino Linotype"/>
              </a:rPr>
              <a:t>task </a:t>
            </a:r>
            <a:r>
              <a:rPr sz="2800" spc="-5" dirty="0">
                <a:solidFill>
                  <a:srgbClr val="003300"/>
                </a:solidFill>
                <a:latin typeface="Palatino Linotype"/>
                <a:cs typeface="Palatino Linotype"/>
              </a:rPr>
              <a:t>of protecting </a:t>
            </a:r>
            <a:r>
              <a:rPr sz="2800" b="1" spc="-125" dirty="0">
                <a:solidFill>
                  <a:srgbClr val="003300"/>
                </a:solidFill>
                <a:latin typeface="Palatino Linotype"/>
                <a:cs typeface="Palatino Linotype"/>
              </a:rPr>
              <a:t>“Employees” </a:t>
            </a:r>
            <a:r>
              <a:rPr sz="2800" spc="-65" dirty="0">
                <a:solidFill>
                  <a:srgbClr val="003300"/>
                </a:solidFill>
                <a:latin typeface="Palatino Linotype"/>
                <a:cs typeface="Palatino Linotype"/>
              </a:rPr>
              <a:t>as  </a:t>
            </a:r>
            <a:r>
              <a:rPr sz="2800" spc="-40" dirty="0">
                <a:solidFill>
                  <a:srgbClr val="003300"/>
                </a:solidFill>
                <a:latin typeface="Palatino Linotype"/>
                <a:cs typeface="Palatino Linotype"/>
              </a:rPr>
              <a:t>defined </a:t>
            </a:r>
            <a:r>
              <a:rPr sz="2800" dirty="0">
                <a:solidFill>
                  <a:srgbClr val="003300"/>
                </a:solidFill>
                <a:latin typeface="Palatino Linotype"/>
                <a:cs typeface="Palatino Linotype"/>
              </a:rPr>
              <a:t>in </a:t>
            </a:r>
            <a:r>
              <a:rPr sz="2800" spc="15" dirty="0">
                <a:solidFill>
                  <a:srgbClr val="003300"/>
                </a:solidFill>
                <a:latin typeface="Palatino Linotype"/>
                <a:cs typeface="Palatino Linotype"/>
              </a:rPr>
              <a:t>the </a:t>
            </a:r>
            <a:r>
              <a:rPr sz="2800" spc="20" dirty="0">
                <a:solidFill>
                  <a:srgbClr val="003300"/>
                </a:solidFill>
                <a:latin typeface="Palatino Linotype"/>
                <a:cs typeface="Palatino Linotype"/>
              </a:rPr>
              <a:t>ESI </a:t>
            </a:r>
            <a:r>
              <a:rPr sz="2800" spc="-25" dirty="0">
                <a:solidFill>
                  <a:srgbClr val="003300"/>
                </a:solidFill>
                <a:latin typeface="Palatino Linotype"/>
                <a:cs typeface="Palatino Linotype"/>
              </a:rPr>
              <a:t>Act </a:t>
            </a:r>
            <a:r>
              <a:rPr sz="2800" dirty="0">
                <a:solidFill>
                  <a:srgbClr val="003300"/>
                </a:solidFill>
                <a:latin typeface="Calibri"/>
                <a:cs typeface="Calibri"/>
              </a:rPr>
              <a:t>– </a:t>
            </a:r>
            <a:r>
              <a:rPr sz="2800" spc="15" dirty="0">
                <a:solidFill>
                  <a:srgbClr val="003300"/>
                </a:solidFill>
                <a:latin typeface="Palatino Linotype"/>
                <a:cs typeface="Palatino Linotype"/>
              </a:rPr>
              <a:t>1948, </a:t>
            </a:r>
            <a:r>
              <a:rPr sz="2800" spc="-15" dirty="0">
                <a:solidFill>
                  <a:srgbClr val="003300"/>
                </a:solidFill>
                <a:latin typeface="Palatino Linotype"/>
                <a:cs typeface="Palatino Linotype"/>
              </a:rPr>
              <a:t>against </a:t>
            </a:r>
            <a:r>
              <a:rPr sz="2800" spc="15" dirty="0">
                <a:solidFill>
                  <a:srgbClr val="003300"/>
                </a:solidFill>
                <a:latin typeface="Palatino Linotype"/>
                <a:cs typeface="Palatino Linotype"/>
              </a:rPr>
              <a:t>the </a:t>
            </a:r>
            <a:r>
              <a:rPr sz="2800" spc="-75" dirty="0">
                <a:solidFill>
                  <a:srgbClr val="003300"/>
                </a:solidFill>
                <a:latin typeface="Palatino Linotype"/>
                <a:cs typeface="Palatino Linotype"/>
              </a:rPr>
              <a:t>hazards </a:t>
            </a:r>
            <a:r>
              <a:rPr sz="2800" spc="-5" dirty="0">
                <a:solidFill>
                  <a:srgbClr val="003300"/>
                </a:solidFill>
                <a:latin typeface="Palatino Linotype"/>
                <a:cs typeface="Palatino Linotype"/>
              </a:rPr>
              <a:t>of  </a:t>
            </a:r>
            <a:r>
              <a:rPr sz="2800" spc="-25" dirty="0">
                <a:solidFill>
                  <a:srgbClr val="003300"/>
                </a:solidFill>
                <a:latin typeface="Palatino Linotype"/>
                <a:cs typeface="Palatino Linotype"/>
              </a:rPr>
              <a:t>Sickness, </a:t>
            </a:r>
            <a:r>
              <a:rPr sz="2800" spc="-35" dirty="0">
                <a:solidFill>
                  <a:srgbClr val="003300"/>
                </a:solidFill>
                <a:latin typeface="Palatino Linotype"/>
                <a:cs typeface="Palatino Linotype"/>
              </a:rPr>
              <a:t>Maternity, </a:t>
            </a:r>
            <a:r>
              <a:rPr sz="2800" spc="-5" dirty="0">
                <a:solidFill>
                  <a:srgbClr val="003300"/>
                </a:solidFill>
                <a:latin typeface="Palatino Linotype"/>
                <a:cs typeface="Palatino Linotype"/>
              </a:rPr>
              <a:t>Disablement </a:t>
            </a:r>
            <a:r>
              <a:rPr sz="2800" spc="-10" dirty="0">
                <a:solidFill>
                  <a:srgbClr val="003300"/>
                </a:solidFill>
                <a:latin typeface="Palatino Linotype"/>
                <a:cs typeface="Palatino Linotype"/>
              </a:rPr>
              <a:t>or </a:t>
            </a:r>
            <a:r>
              <a:rPr sz="2800" spc="-20" dirty="0">
                <a:solidFill>
                  <a:srgbClr val="003300"/>
                </a:solidFill>
                <a:latin typeface="Palatino Linotype"/>
                <a:cs typeface="Palatino Linotype"/>
              </a:rPr>
              <a:t>Death </a:t>
            </a:r>
            <a:r>
              <a:rPr sz="2800" spc="-65" dirty="0">
                <a:solidFill>
                  <a:srgbClr val="003300"/>
                </a:solidFill>
                <a:latin typeface="Palatino Linotype"/>
                <a:cs typeface="Palatino Linotype"/>
              </a:rPr>
              <a:t>due</a:t>
            </a:r>
            <a:r>
              <a:rPr sz="2800" spc="570" dirty="0">
                <a:solidFill>
                  <a:srgbClr val="003300"/>
                </a:solidFill>
                <a:latin typeface="Palatino Linotype"/>
                <a:cs typeface="Palatino Linotype"/>
              </a:rPr>
              <a:t> </a:t>
            </a:r>
            <a:r>
              <a:rPr sz="2800" spc="-15" dirty="0">
                <a:solidFill>
                  <a:srgbClr val="003300"/>
                </a:solidFill>
                <a:latin typeface="Palatino Linotype"/>
                <a:cs typeface="Palatino Linotype"/>
              </a:rPr>
              <a:t>to </a:t>
            </a:r>
            <a:r>
              <a:rPr sz="2800" spc="670" dirty="0">
                <a:solidFill>
                  <a:srgbClr val="003300"/>
                </a:solidFill>
                <a:latin typeface="Palatino Linotype"/>
                <a:cs typeface="Palatino Linotype"/>
              </a:rPr>
              <a:t> </a:t>
            </a:r>
            <a:r>
              <a:rPr sz="2800" spc="-10" dirty="0">
                <a:solidFill>
                  <a:srgbClr val="003300"/>
                </a:solidFill>
                <a:latin typeface="Palatino Linotype"/>
                <a:cs typeface="Palatino Linotype"/>
              </a:rPr>
              <a:t>Employment </a:t>
            </a:r>
            <a:r>
              <a:rPr sz="2800" dirty="0">
                <a:solidFill>
                  <a:srgbClr val="003300"/>
                </a:solidFill>
                <a:latin typeface="Palatino Linotype"/>
                <a:cs typeface="Palatino Linotype"/>
              </a:rPr>
              <a:t>injury </a:t>
            </a:r>
            <a:r>
              <a:rPr sz="2800" spc="-65" dirty="0">
                <a:solidFill>
                  <a:srgbClr val="003300"/>
                </a:solidFill>
                <a:latin typeface="Palatino Linotype"/>
                <a:cs typeface="Palatino Linotype"/>
              </a:rPr>
              <a:t>and </a:t>
            </a:r>
            <a:r>
              <a:rPr sz="2800" spc="-15" dirty="0">
                <a:solidFill>
                  <a:srgbClr val="003300"/>
                </a:solidFill>
                <a:latin typeface="Palatino Linotype"/>
                <a:cs typeface="Palatino Linotype"/>
              </a:rPr>
              <a:t>to </a:t>
            </a:r>
            <a:r>
              <a:rPr sz="2800" spc="-70" dirty="0">
                <a:solidFill>
                  <a:srgbClr val="003300"/>
                </a:solidFill>
                <a:latin typeface="Palatino Linotype"/>
                <a:cs typeface="Palatino Linotype"/>
              </a:rPr>
              <a:t>provide </a:t>
            </a:r>
            <a:r>
              <a:rPr sz="2800" spc="40" dirty="0">
                <a:solidFill>
                  <a:srgbClr val="003300"/>
                </a:solidFill>
                <a:latin typeface="Palatino Linotype"/>
                <a:cs typeface="Palatino Linotype"/>
              </a:rPr>
              <a:t>full </a:t>
            </a:r>
            <a:r>
              <a:rPr sz="2800" spc="-30" dirty="0">
                <a:solidFill>
                  <a:srgbClr val="003300"/>
                </a:solidFill>
                <a:latin typeface="Palatino Linotype"/>
                <a:cs typeface="Palatino Linotype"/>
              </a:rPr>
              <a:t>Medical </a:t>
            </a:r>
            <a:r>
              <a:rPr sz="2800" spc="15" dirty="0">
                <a:solidFill>
                  <a:srgbClr val="003300"/>
                </a:solidFill>
                <a:latin typeface="Palatino Linotype"/>
                <a:cs typeface="Palatino Linotype"/>
              </a:rPr>
              <a:t>care  </a:t>
            </a:r>
            <a:r>
              <a:rPr sz="2800" spc="-20" dirty="0">
                <a:solidFill>
                  <a:srgbClr val="003300"/>
                </a:solidFill>
                <a:latin typeface="Palatino Linotype"/>
                <a:cs typeface="Palatino Linotype"/>
              </a:rPr>
              <a:t>to </a:t>
            </a:r>
            <a:r>
              <a:rPr sz="2800" spc="-40" dirty="0">
                <a:solidFill>
                  <a:srgbClr val="003300"/>
                </a:solidFill>
                <a:latin typeface="Palatino Linotype"/>
                <a:cs typeface="Palatino Linotype"/>
              </a:rPr>
              <a:t>insured </a:t>
            </a:r>
            <a:r>
              <a:rPr sz="2800" spc="-45" dirty="0">
                <a:solidFill>
                  <a:srgbClr val="003300"/>
                </a:solidFill>
                <a:latin typeface="Palatino Linotype"/>
                <a:cs typeface="Palatino Linotype"/>
              </a:rPr>
              <a:t>persons </a:t>
            </a:r>
            <a:r>
              <a:rPr sz="2800" spc="-70" dirty="0">
                <a:solidFill>
                  <a:srgbClr val="003300"/>
                </a:solidFill>
                <a:latin typeface="Palatino Linotype"/>
                <a:cs typeface="Palatino Linotype"/>
              </a:rPr>
              <a:t>and </a:t>
            </a:r>
            <a:r>
              <a:rPr sz="2800" spc="5" dirty="0">
                <a:solidFill>
                  <a:srgbClr val="003300"/>
                </a:solidFill>
                <a:latin typeface="Palatino Linotype"/>
                <a:cs typeface="Palatino Linotype"/>
              </a:rPr>
              <a:t>their</a:t>
            </a:r>
            <a:r>
              <a:rPr sz="2800" spc="400" dirty="0">
                <a:solidFill>
                  <a:srgbClr val="003300"/>
                </a:solidFill>
                <a:latin typeface="Palatino Linotype"/>
                <a:cs typeface="Palatino Linotype"/>
              </a:rPr>
              <a:t> </a:t>
            </a:r>
            <a:r>
              <a:rPr sz="2800" spc="-10" dirty="0">
                <a:solidFill>
                  <a:srgbClr val="003300"/>
                </a:solidFill>
                <a:latin typeface="Palatino Linotype"/>
                <a:cs typeface="Palatino Linotype"/>
              </a:rPr>
              <a:t>families.</a:t>
            </a:r>
            <a:endParaRPr sz="2800">
              <a:latin typeface="Palatino Linotype"/>
              <a:cs typeface="Palatino Linotype"/>
            </a:endParaRPr>
          </a:p>
        </p:txBody>
      </p:sp>
      <p:sp>
        <p:nvSpPr>
          <p:cNvPr id="10" name="object 10"/>
          <p:cNvSpPr/>
          <p:nvPr/>
        </p:nvSpPr>
        <p:spPr>
          <a:xfrm>
            <a:off x="8077200" y="381000"/>
            <a:ext cx="838200" cy="457200"/>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6385559" y="6466330"/>
            <a:ext cx="2468880" cy="391668"/>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6400800" y="5562600"/>
            <a:ext cx="2438400" cy="914400"/>
          </a:xfrm>
          <a:custGeom>
            <a:avLst/>
            <a:gdLst/>
            <a:ahLst/>
            <a:cxnLst/>
            <a:rect l="l" t="t" r="r" b="b"/>
            <a:pathLst>
              <a:path w="2438400" h="914400">
                <a:moveTo>
                  <a:pt x="2359786" y="0"/>
                </a:moveTo>
                <a:lnTo>
                  <a:pt x="78612" y="0"/>
                </a:lnTo>
                <a:lnTo>
                  <a:pt x="48005" y="6174"/>
                </a:lnTo>
                <a:lnTo>
                  <a:pt x="23018" y="23015"/>
                </a:lnTo>
                <a:lnTo>
                  <a:pt x="6175" y="47995"/>
                </a:lnTo>
                <a:lnTo>
                  <a:pt x="0" y="78587"/>
                </a:lnTo>
                <a:lnTo>
                  <a:pt x="0" y="835812"/>
                </a:lnTo>
                <a:lnTo>
                  <a:pt x="6175" y="866404"/>
                </a:lnTo>
                <a:lnTo>
                  <a:pt x="23018" y="891384"/>
                </a:lnTo>
                <a:lnTo>
                  <a:pt x="48005" y="908225"/>
                </a:lnTo>
                <a:lnTo>
                  <a:pt x="78612" y="914400"/>
                </a:lnTo>
                <a:lnTo>
                  <a:pt x="2359786" y="914400"/>
                </a:lnTo>
                <a:lnTo>
                  <a:pt x="2390394" y="908225"/>
                </a:lnTo>
                <a:lnTo>
                  <a:pt x="2415381" y="891384"/>
                </a:lnTo>
                <a:lnTo>
                  <a:pt x="2432224" y="866404"/>
                </a:lnTo>
                <a:lnTo>
                  <a:pt x="2438400" y="835812"/>
                </a:lnTo>
                <a:lnTo>
                  <a:pt x="2438400" y="78587"/>
                </a:lnTo>
                <a:lnTo>
                  <a:pt x="2432224" y="47995"/>
                </a:lnTo>
                <a:lnTo>
                  <a:pt x="2415381" y="23015"/>
                </a:lnTo>
                <a:lnTo>
                  <a:pt x="2390394" y="6174"/>
                </a:lnTo>
                <a:lnTo>
                  <a:pt x="2359786" y="0"/>
                </a:lnTo>
                <a:close/>
              </a:path>
            </a:pathLst>
          </a:custGeom>
          <a:solidFill>
            <a:srgbClr val="ECECEC"/>
          </a:solidFill>
        </p:spPr>
        <p:txBody>
          <a:bodyPr wrap="square" lIns="0" tIns="0" rIns="0" bIns="0" rtlCol="0"/>
          <a:lstStyle/>
          <a:p>
            <a:endParaRPr/>
          </a:p>
        </p:txBody>
      </p:sp>
      <p:sp>
        <p:nvSpPr>
          <p:cNvPr id="13" name="object 13"/>
          <p:cNvSpPr/>
          <p:nvPr/>
        </p:nvSpPr>
        <p:spPr>
          <a:xfrm>
            <a:off x="6400800" y="5562600"/>
            <a:ext cx="2438400" cy="914400"/>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FCE3B84-B727-4182-8585-F7302A4088C8}"/>
              </a:ext>
            </a:extLst>
          </p:cNvPr>
          <p:cNvSpPr>
            <a:spLocks noGrp="1"/>
          </p:cNvSpPr>
          <p:nvPr>
            <p:ph type="body" idx="1"/>
          </p:nvPr>
        </p:nvSpPr>
        <p:spPr>
          <a:xfrm>
            <a:off x="535432" y="1600200"/>
            <a:ext cx="8379968" cy="4561313"/>
          </a:xfrm>
        </p:spPr>
        <p:txBody>
          <a:bodyPr/>
          <a:lstStyle/>
          <a:p>
            <a:pPr algn="just" fontAlgn="base">
              <a:lnSpc>
                <a:spcPct val="150000"/>
              </a:lnSpc>
            </a:pPr>
            <a:r>
              <a:rPr lang="en-US" dirty="0"/>
              <a:t>Coverage</a:t>
            </a:r>
          </a:p>
          <a:p>
            <a:pPr algn="just" fontAlgn="base">
              <a:lnSpc>
                <a:spcPct val="150000"/>
              </a:lnSpc>
            </a:pPr>
            <a:endParaRPr lang="en-US" dirty="0"/>
          </a:p>
          <a:p>
            <a:pPr marL="457200" indent="-457200" algn="just" fontAlgn="base">
              <a:lnSpc>
                <a:spcPct val="150000"/>
              </a:lnSpc>
              <a:buFont typeface="+mj-lt"/>
              <a:buAutoNum type="arabicPeriod"/>
            </a:pPr>
            <a:r>
              <a:rPr lang="en-US" b="0" dirty="0"/>
              <a:t>In the beginning, the ESI Scheme was implemented at just two industrial centers in the country in 1952, namely Kanpur and Delhi. </a:t>
            </a:r>
          </a:p>
          <a:p>
            <a:pPr marL="457200" indent="-457200" algn="just" fontAlgn="base">
              <a:lnSpc>
                <a:spcPct val="150000"/>
              </a:lnSpc>
              <a:buFont typeface="+mj-lt"/>
              <a:buAutoNum type="arabicPeriod"/>
            </a:pPr>
            <a:r>
              <a:rPr lang="en-US" b="0" dirty="0"/>
              <a:t>Keeping pace with the process of industrialization, the Scheme today, stands implemented at over 843 </a:t>
            </a:r>
            <a:r>
              <a:rPr lang="en-US" b="0" dirty="0" err="1"/>
              <a:t>centres</a:t>
            </a:r>
            <a:r>
              <a:rPr lang="en-US" b="0" dirty="0"/>
              <a:t> in 33 States and Union Territories. </a:t>
            </a:r>
          </a:p>
          <a:p>
            <a:pPr marL="457200" indent="-457200" algn="just" fontAlgn="base">
              <a:lnSpc>
                <a:spcPct val="150000"/>
              </a:lnSpc>
              <a:buFont typeface="+mj-lt"/>
              <a:buAutoNum type="arabicPeriod"/>
            </a:pPr>
            <a:r>
              <a:rPr lang="en-US" b="0" dirty="0"/>
              <a:t>The Act now applies to over 7.83 lakhs factories and establishments across the country, benefiting about 2.13 crores insured persons/ family units. </a:t>
            </a:r>
          </a:p>
          <a:p>
            <a:pPr marL="457200" indent="-457200" algn="just" fontAlgn="base">
              <a:lnSpc>
                <a:spcPct val="150000"/>
              </a:lnSpc>
              <a:buFont typeface="+mj-lt"/>
              <a:buAutoNum type="arabicPeriod"/>
            </a:pPr>
            <a:r>
              <a:rPr lang="en-US" b="0" dirty="0"/>
              <a:t>As of now, the total beneficiary stands at over 8.28 crores.</a:t>
            </a:r>
          </a:p>
          <a:p>
            <a:pPr marL="457200" indent="-457200" algn="just">
              <a:lnSpc>
                <a:spcPct val="150000"/>
              </a:lnSpc>
              <a:buFont typeface="+mj-lt"/>
              <a:buAutoNum type="arabicPeriod"/>
            </a:pPr>
            <a:endParaRPr lang="en-IN" dirty="0"/>
          </a:p>
        </p:txBody>
      </p:sp>
    </p:spTree>
    <p:extLst>
      <p:ext uri="{BB962C8B-B14F-4D97-AF65-F5344CB8AC3E}">
        <p14:creationId xmlns:p14="http://schemas.microsoft.com/office/powerpoint/2010/main" val="2962284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962" y="457962"/>
            <a:ext cx="8229600" cy="685800"/>
          </a:xfrm>
          <a:custGeom>
            <a:avLst/>
            <a:gdLst/>
            <a:ahLst/>
            <a:cxnLst/>
            <a:rect l="l" t="t" r="r" b="b"/>
            <a:pathLst>
              <a:path w="8229600" h="685800">
                <a:moveTo>
                  <a:pt x="0" y="685800"/>
                </a:moveTo>
                <a:lnTo>
                  <a:pt x="8229600" y="685800"/>
                </a:lnTo>
                <a:lnTo>
                  <a:pt x="8229600" y="0"/>
                </a:lnTo>
                <a:lnTo>
                  <a:pt x="0" y="0"/>
                </a:lnTo>
                <a:lnTo>
                  <a:pt x="0" y="685800"/>
                </a:lnTo>
                <a:close/>
              </a:path>
            </a:pathLst>
          </a:custGeom>
          <a:solidFill>
            <a:srgbClr val="FFFFFF"/>
          </a:solidFill>
        </p:spPr>
        <p:txBody>
          <a:bodyPr wrap="square" lIns="0" tIns="0" rIns="0" bIns="0" rtlCol="0"/>
          <a:lstStyle/>
          <a:p>
            <a:endParaRPr/>
          </a:p>
        </p:txBody>
      </p:sp>
      <p:sp>
        <p:nvSpPr>
          <p:cNvPr id="3" name="object 3"/>
          <p:cNvSpPr/>
          <p:nvPr/>
        </p:nvSpPr>
        <p:spPr>
          <a:xfrm>
            <a:off x="457962" y="457962"/>
            <a:ext cx="8229600" cy="685800"/>
          </a:xfrm>
          <a:custGeom>
            <a:avLst/>
            <a:gdLst/>
            <a:ahLst/>
            <a:cxnLst/>
            <a:rect l="l" t="t" r="r" b="b"/>
            <a:pathLst>
              <a:path w="8229600" h="685800">
                <a:moveTo>
                  <a:pt x="0" y="685800"/>
                </a:moveTo>
                <a:lnTo>
                  <a:pt x="8229600" y="685800"/>
                </a:lnTo>
                <a:lnTo>
                  <a:pt x="8229600" y="0"/>
                </a:lnTo>
                <a:lnTo>
                  <a:pt x="0" y="0"/>
                </a:lnTo>
                <a:lnTo>
                  <a:pt x="0" y="685800"/>
                </a:lnTo>
                <a:close/>
              </a:path>
            </a:pathLst>
          </a:custGeom>
          <a:ln w="25908">
            <a:solidFill>
              <a:srgbClr val="0082D2"/>
            </a:solidFill>
          </a:ln>
        </p:spPr>
        <p:txBody>
          <a:bodyPr wrap="square" lIns="0" tIns="0" rIns="0" bIns="0" rtlCol="0"/>
          <a:lstStyle/>
          <a:p>
            <a:endParaRPr/>
          </a:p>
        </p:txBody>
      </p:sp>
      <p:sp>
        <p:nvSpPr>
          <p:cNvPr id="4" name="object 4"/>
          <p:cNvSpPr/>
          <p:nvPr/>
        </p:nvSpPr>
        <p:spPr>
          <a:xfrm>
            <a:off x="518159" y="643127"/>
            <a:ext cx="6423660" cy="486156"/>
          </a:xfrm>
          <a:prstGeom prst="rect">
            <a:avLst/>
          </a:prstGeom>
          <a:blipFill>
            <a:blip r:embed="rId2" cstate="print"/>
            <a:stretch>
              <a:fillRect/>
            </a:stretch>
          </a:blipFill>
        </p:spPr>
        <p:txBody>
          <a:bodyPr wrap="square" lIns="0" tIns="0" rIns="0" bIns="0" rtlCol="0"/>
          <a:lstStyle/>
          <a:p>
            <a:endParaRPr dirty="0"/>
          </a:p>
        </p:txBody>
      </p:sp>
      <p:sp>
        <p:nvSpPr>
          <p:cNvPr id="5" name="object 5"/>
          <p:cNvSpPr/>
          <p:nvPr/>
        </p:nvSpPr>
        <p:spPr>
          <a:xfrm>
            <a:off x="457962" y="1296161"/>
            <a:ext cx="8229600" cy="5334000"/>
          </a:xfrm>
          <a:custGeom>
            <a:avLst/>
            <a:gdLst/>
            <a:ahLst/>
            <a:cxnLst/>
            <a:rect l="l" t="t" r="r" b="b"/>
            <a:pathLst>
              <a:path w="8229600" h="5334000">
                <a:moveTo>
                  <a:pt x="0" y="5334000"/>
                </a:moveTo>
                <a:lnTo>
                  <a:pt x="8229600" y="5334000"/>
                </a:lnTo>
                <a:lnTo>
                  <a:pt x="8229600" y="0"/>
                </a:lnTo>
                <a:lnTo>
                  <a:pt x="0" y="0"/>
                </a:lnTo>
                <a:lnTo>
                  <a:pt x="0" y="5334000"/>
                </a:lnTo>
                <a:close/>
              </a:path>
            </a:pathLst>
          </a:custGeom>
          <a:solidFill>
            <a:srgbClr val="FFFFFF"/>
          </a:solidFill>
        </p:spPr>
        <p:txBody>
          <a:bodyPr wrap="square" lIns="0" tIns="0" rIns="0" bIns="0" rtlCol="0"/>
          <a:lstStyle/>
          <a:p>
            <a:endParaRPr/>
          </a:p>
        </p:txBody>
      </p:sp>
      <p:sp>
        <p:nvSpPr>
          <p:cNvPr id="6" name="object 6"/>
          <p:cNvSpPr/>
          <p:nvPr/>
        </p:nvSpPr>
        <p:spPr>
          <a:xfrm>
            <a:off x="457962" y="1296161"/>
            <a:ext cx="8229600" cy="5334000"/>
          </a:xfrm>
          <a:custGeom>
            <a:avLst/>
            <a:gdLst/>
            <a:ahLst/>
            <a:cxnLst/>
            <a:rect l="l" t="t" r="r" b="b"/>
            <a:pathLst>
              <a:path w="8229600" h="5334000">
                <a:moveTo>
                  <a:pt x="0" y="5334000"/>
                </a:moveTo>
                <a:lnTo>
                  <a:pt x="8229600" y="5334000"/>
                </a:lnTo>
                <a:lnTo>
                  <a:pt x="8229600" y="0"/>
                </a:lnTo>
                <a:lnTo>
                  <a:pt x="0" y="0"/>
                </a:lnTo>
                <a:lnTo>
                  <a:pt x="0" y="5334000"/>
                </a:lnTo>
                <a:close/>
              </a:path>
            </a:pathLst>
          </a:custGeom>
          <a:ln w="25908">
            <a:solidFill>
              <a:srgbClr val="0082D2"/>
            </a:solidFill>
          </a:ln>
        </p:spPr>
        <p:txBody>
          <a:bodyPr wrap="square" lIns="0" tIns="0" rIns="0" bIns="0" rtlCol="0"/>
          <a:lstStyle/>
          <a:p>
            <a:endParaRPr/>
          </a:p>
        </p:txBody>
      </p:sp>
      <p:sp>
        <p:nvSpPr>
          <p:cNvPr id="7" name="object 7"/>
          <p:cNvSpPr/>
          <p:nvPr/>
        </p:nvSpPr>
        <p:spPr>
          <a:xfrm>
            <a:off x="1182624" y="1731264"/>
            <a:ext cx="140207" cy="141732"/>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1182624" y="1975104"/>
            <a:ext cx="140207" cy="141732"/>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1182624" y="2218944"/>
            <a:ext cx="140207" cy="141732"/>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1182624" y="2462783"/>
            <a:ext cx="140207" cy="141732"/>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1182624" y="2706623"/>
            <a:ext cx="140207" cy="141732"/>
          </a:xfrm>
          <a:prstGeom prst="rect">
            <a:avLst/>
          </a:prstGeom>
          <a:blipFill>
            <a:blip r:embed="rId3" cstate="print"/>
            <a:stretch>
              <a:fillRect/>
            </a:stretch>
          </a:blipFill>
        </p:spPr>
        <p:txBody>
          <a:bodyPr wrap="square" lIns="0" tIns="0" rIns="0" bIns="0" rtlCol="0"/>
          <a:lstStyle/>
          <a:p>
            <a:endParaRPr/>
          </a:p>
        </p:txBody>
      </p:sp>
      <p:sp>
        <p:nvSpPr>
          <p:cNvPr id="12" name="object 12"/>
          <p:cNvSpPr/>
          <p:nvPr/>
        </p:nvSpPr>
        <p:spPr>
          <a:xfrm>
            <a:off x="1182624" y="2950464"/>
            <a:ext cx="140207" cy="141732"/>
          </a:xfrm>
          <a:prstGeom prst="rect">
            <a:avLst/>
          </a:prstGeom>
          <a:blipFill>
            <a:blip r:embed="rId3" cstate="print"/>
            <a:stretch>
              <a:fillRect/>
            </a:stretch>
          </a:blipFill>
        </p:spPr>
        <p:txBody>
          <a:bodyPr wrap="square" lIns="0" tIns="0" rIns="0" bIns="0" rtlCol="0"/>
          <a:lstStyle/>
          <a:p>
            <a:endParaRPr/>
          </a:p>
        </p:txBody>
      </p:sp>
      <p:sp>
        <p:nvSpPr>
          <p:cNvPr id="13" name="object 13"/>
          <p:cNvSpPr/>
          <p:nvPr/>
        </p:nvSpPr>
        <p:spPr>
          <a:xfrm>
            <a:off x="1182624" y="3194304"/>
            <a:ext cx="140207" cy="141732"/>
          </a:xfrm>
          <a:prstGeom prst="rect">
            <a:avLst/>
          </a:prstGeom>
          <a:blipFill>
            <a:blip r:embed="rId3" cstate="print"/>
            <a:stretch>
              <a:fillRect/>
            </a:stretch>
          </a:blipFill>
        </p:spPr>
        <p:txBody>
          <a:bodyPr wrap="square" lIns="0" tIns="0" rIns="0" bIns="0" rtlCol="0"/>
          <a:lstStyle/>
          <a:p>
            <a:endParaRPr/>
          </a:p>
        </p:txBody>
      </p:sp>
      <p:sp>
        <p:nvSpPr>
          <p:cNvPr id="14" name="object 14"/>
          <p:cNvSpPr/>
          <p:nvPr/>
        </p:nvSpPr>
        <p:spPr>
          <a:xfrm>
            <a:off x="1123188" y="3925823"/>
            <a:ext cx="140207" cy="141731"/>
          </a:xfrm>
          <a:prstGeom prst="rect">
            <a:avLst/>
          </a:prstGeom>
          <a:blipFill>
            <a:blip r:embed="rId4" cstate="print"/>
            <a:stretch>
              <a:fillRect/>
            </a:stretch>
          </a:blipFill>
        </p:spPr>
        <p:txBody>
          <a:bodyPr wrap="square" lIns="0" tIns="0" rIns="0" bIns="0" rtlCol="0"/>
          <a:lstStyle/>
          <a:p>
            <a:endParaRPr/>
          </a:p>
        </p:txBody>
      </p:sp>
      <p:sp>
        <p:nvSpPr>
          <p:cNvPr id="15" name="object 15"/>
          <p:cNvSpPr/>
          <p:nvPr/>
        </p:nvSpPr>
        <p:spPr>
          <a:xfrm>
            <a:off x="1123188" y="4169664"/>
            <a:ext cx="140207" cy="141731"/>
          </a:xfrm>
          <a:prstGeom prst="rect">
            <a:avLst/>
          </a:prstGeom>
          <a:blipFill>
            <a:blip r:embed="rId4" cstate="print"/>
            <a:stretch>
              <a:fillRect/>
            </a:stretch>
          </a:blipFill>
        </p:spPr>
        <p:txBody>
          <a:bodyPr wrap="square" lIns="0" tIns="0" rIns="0" bIns="0" rtlCol="0"/>
          <a:lstStyle/>
          <a:p>
            <a:endParaRPr/>
          </a:p>
        </p:txBody>
      </p:sp>
      <p:sp>
        <p:nvSpPr>
          <p:cNvPr id="16" name="object 16"/>
          <p:cNvSpPr/>
          <p:nvPr/>
        </p:nvSpPr>
        <p:spPr>
          <a:xfrm>
            <a:off x="1123188" y="4413503"/>
            <a:ext cx="140207" cy="141731"/>
          </a:xfrm>
          <a:prstGeom prst="rect">
            <a:avLst/>
          </a:prstGeom>
          <a:blipFill>
            <a:blip r:embed="rId4" cstate="print"/>
            <a:stretch>
              <a:fillRect/>
            </a:stretch>
          </a:blipFill>
        </p:spPr>
        <p:txBody>
          <a:bodyPr wrap="square" lIns="0" tIns="0" rIns="0" bIns="0" rtlCol="0"/>
          <a:lstStyle/>
          <a:p>
            <a:endParaRPr/>
          </a:p>
        </p:txBody>
      </p:sp>
      <p:sp>
        <p:nvSpPr>
          <p:cNvPr id="17" name="object 17"/>
          <p:cNvSpPr/>
          <p:nvPr/>
        </p:nvSpPr>
        <p:spPr>
          <a:xfrm>
            <a:off x="1123188" y="4657344"/>
            <a:ext cx="140207" cy="141731"/>
          </a:xfrm>
          <a:prstGeom prst="rect">
            <a:avLst/>
          </a:prstGeom>
          <a:blipFill>
            <a:blip r:embed="rId4" cstate="print"/>
            <a:stretch>
              <a:fillRect/>
            </a:stretch>
          </a:blipFill>
        </p:spPr>
        <p:txBody>
          <a:bodyPr wrap="square" lIns="0" tIns="0" rIns="0" bIns="0" rtlCol="0"/>
          <a:lstStyle/>
          <a:p>
            <a:endParaRPr/>
          </a:p>
        </p:txBody>
      </p:sp>
      <p:sp>
        <p:nvSpPr>
          <p:cNvPr id="18" name="object 18"/>
          <p:cNvSpPr/>
          <p:nvPr/>
        </p:nvSpPr>
        <p:spPr>
          <a:xfrm>
            <a:off x="1123188" y="4901184"/>
            <a:ext cx="140207" cy="141731"/>
          </a:xfrm>
          <a:prstGeom prst="rect">
            <a:avLst/>
          </a:prstGeom>
          <a:blipFill>
            <a:blip r:embed="rId4" cstate="print"/>
            <a:stretch>
              <a:fillRect/>
            </a:stretch>
          </a:blipFill>
        </p:spPr>
        <p:txBody>
          <a:bodyPr wrap="square" lIns="0" tIns="0" rIns="0" bIns="0" rtlCol="0"/>
          <a:lstStyle/>
          <a:p>
            <a:endParaRPr/>
          </a:p>
        </p:txBody>
      </p:sp>
      <p:sp>
        <p:nvSpPr>
          <p:cNvPr id="19" name="object 19"/>
          <p:cNvSpPr/>
          <p:nvPr/>
        </p:nvSpPr>
        <p:spPr>
          <a:xfrm>
            <a:off x="1123188" y="5145023"/>
            <a:ext cx="140207" cy="141731"/>
          </a:xfrm>
          <a:prstGeom prst="rect">
            <a:avLst/>
          </a:prstGeom>
          <a:blipFill>
            <a:blip r:embed="rId4" cstate="print"/>
            <a:stretch>
              <a:fillRect/>
            </a:stretch>
          </a:blipFill>
        </p:spPr>
        <p:txBody>
          <a:bodyPr wrap="square" lIns="0" tIns="0" rIns="0" bIns="0" rtlCol="0"/>
          <a:lstStyle/>
          <a:p>
            <a:endParaRPr/>
          </a:p>
        </p:txBody>
      </p:sp>
      <p:sp>
        <p:nvSpPr>
          <p:cNvPr id="20" name="object 20"/>
          <p:cNvSpPr/>
          <p:nvPr/>
        </p:nvSpPr>
        <p:spPr>
          <a:xfrm>
            <a:off x="1123188" y="5388864"/>
            <a:ext cx="140207" cy="141731"/>
          </a:xfrm>
          <a:prstGeom prst="rect">
            <a:avLst/>
          </a:prstGeom>
          <a:blipFill>
            <a:blip r:embed="rId4" cstate="print"/>
            <a:stretch>
              <a:fillRect/>
            </a:stretch>
          </a:blipFill>
        </p:spPr>
        <p:txBody>
          <a:bodyPr wrap="square" lIns="0" tIns="0" rIns="0" bIns="0" rtlCol="0"/>
          <a:lstStyle/>
          <a:p>
            <a:endParaRPr/>
          </a:p>
        </p:txBody>
      </p:sp>
      <p:sp>
        <p:nvSpPr>
          <p:cNvPr id="21" name="object 21"/>
          <p:cNvSpPr/>
          <p:nvPr/>
        </p:nvSpPr>
        <p:spPr>
          <a:xfrm>
            <a:off x="1123188" y="5632703"/>
            <a:ext cx="140207" cy="141731"/>
          </a:xfrm>
          <a:prstGeom prst="rect">
            <a:avLst/>
          </a:prstGeom>
          <a:blipFill>
            <a:blip r:embed="rId4" cstate="print"/>
            <a:stretch>
              <a:fillRect/>
            </a:stretch>
          </a:blipFill>
        </p:spPr>
        <p:txBody>
          <a:bodyPr wrap="square" lIns="0" tIns="0" rIns="0" bIns="0" rtlCol="0"/>
          <a:lstStyle/>
          <a:p>
            <a:endParaRPr/>
          </a:p>
        </p:txBody>
      </p:sp>
      <p:sp>
        <p:nvSpPr>
          <p:cNvPr id="22" name="object 22"/>
          <p:cNvSpPr txBox="1"/>
          <p:nvPr/>
        </p:nvSpPr>
        <p:spPr>
          <a:xfrm>
            <a:off x="810259" y="1407922"/>
            <a:ext cx="7797165" cy="4960620"/>
          </a:xfrm>
          <a:prstGeom prst="rect">
            <a:avLst/>
          </a:prstGeom>
        </p:spPr>
        <p:txBody>
          <a:bodyPr vert="horz" wrap="square" lIns="0" tIns="12065" rIns="0" bIns="0" rtlCol="0">
            <a:spAutoFit/>
          </a:bodyPr>
          <a:lstStyle/>
          <a:p>
            <a:pPr marL="12700">
              <a:lnSpc>
                <a:spcPts val="1914"/>
              </a:lnSpc>
              <a:spcBef>
                <a:spcPts val="95"/>
              </a:spcBef>
            </a:pPr>
            <a:r>
              <a:rPr sz="1600" b="1" spc="-5" dirty="0">
                <a:solidFill>
                  <a:srgbClr val="006600"/>
                </a:solidFill>
                <a:latin typeface="Times New Roman"/>
                <a:cs typeface="Times New Roman"/>
              </a:rPr>
              <a:t>Coverage in India:</a:t>
            </a:r>
            <a:endParaRPr sz="1600" dirty="0">
              <a:latin typeface="Times New Roman"/>
              <a:cs typeface="Times New Roman"/>
            </a:endParaRPr>
          </a:p>
          <a:p>
            <a:pPr marL="652780">
              <a:lnSpc>
                <a:spcPts val="1914"/>
              </a:lnSpc>
            </a:pPr>
            <a:r>
              <a:rPr sz="1600" spc="-65" dirty="0">
                <a:solidFill>
                  <a:srgbClr val="003300"/>
                </a:solidFill>
                <a:latin typeface="Palatino Linotype"/>
                <a:cs typeface="Palatino Linotype"/>
              </a:rPr>
              <a:t>No. </a:t>
            </a:r>
            <a:r>
              <a:rPr sz="1600" spc="-5" dirty="0">
                <a:solidFill>
                  <a:srgbClr val="003300"/>
                </a:solidFill>
                <a:latin typeface="Palatino Linotype"/>
                <a:cs typeface="Palatino Linotype"/>
              </a:rPr>
              <a:t>of </a:t>
            </a:r>
            <a:r>
              <a:rPr sz="1600" spc="-15" dirty="0">
                <a:solidFill>
                  <a:srgbClr val="003300"/>
                </a:solidFill>
                <a:latin typeface="Palatino Linotype"/>
                <a:cs typeface="Palatino Linotype"/>
              </a:rPr>
              <a:t>States/UTs </a:t>
            </a:r>
            <a:r>
              <a:rPr sz="1600" spc="-35" dirty="0">
                <a:solidFill>
                  <a:srgbClr val="003300"/>
                </a:solidFill>
                <a:latin typeface="Palatino Linotype"/>
                <a:cs typeface="Palatino Linotype"/>
              </a:rPr>
              <a:t>covered:-</a:t>
            </a:r>
            <a:r>
              <a:rPr sz="1600" spc="165" dirty="0">
                <a:solidFill>
                  <a:srgbClr val="003300"/>
                </a:solidFill>
                <a:latin typeface="Palatino Linotype"/>
                <a:cs typeface="Palatino Linotype"/>
              </a:rPr>
              <a:t> </a:t>
            </a:r>
            <a:r>
              <a:rPr sz="1600" spc="25" dirty="0">
                <a:solidFill>
                  <a:srgbClr val="003300"/>
                </a:solidFill>
                <a:latin typeface="Palatino Linotype"/>
                <a:cs typeface="Palatino Linotype"/>
              </a:rPr>
              <a:t>29</a:t>
            </a:r>
            <a:endParaRPr sz="1600" dirty="0">
              <a:latin typeface="Palatino Linotype"/>
              <a:cs typeface="Palatino Linotype"/>
            </a:endParaRPr>
          </a:p>
          <a:p>
            <a:pPr marL="652780">
              <a:lnSpc>
                <a:spcPct val="100000"/>
              </a:lnSpc>
            </a:pPr>
            <a:r>
              <a:rPr sz="1600" spc="-65" dirty="0">
                <a:solidFill>
                  <a:srgbClr val="003300"/>
                </a:solidFill>
                <a:latin typeface="Palatino Linotype"/>
                <a:cs typeface="Palatino Linotype"/>
              </a:rPr>
              <a:t>No. </a:t>
            </a:r>
            <a:r>
              <a:rPr sz="1600" spc="-5" dirty="0">
                <a:solidFill>
                  <a:srgbClr val="003300"/>
                </a:solidFill>
                <a:latin typeface="Palatino Linotype"/>
                <a:cs typeface="Palatino Linotype"/>
              </a:rPr>
              <a:t>of implemented </a:t>
            </a:r>
            <a:r>
              <a:rPr sz="1600" spc="-15" dirty="0">
                <a:solidFill>
                  <a:srgbClr val="003300"/>
                </a:solidFill>
                <a:latin typeface="Palatino Linotype"/>
                <a:cs typeface="Palatino Linotype"/>
              </a:rPr>
              <a:t>centers:-</a:t>
            </a:r>
            <a:r>
              <a:rPr sz="1600" spc="125" dirty="0">
                <a:solidFill>
                  <a:srgbClr val="003300"/>
                </a:solidFill>
                <a:latin typeface="Palatino Linotype"/>
                <a:cs typeface="Palatino Linotype"/>
              </a:rPr>
              <a:t> </a:t>
            </a:r>
            <a:r>
              <a:rPr sz="1600" spc="25" dirty="0">
                <a:solidFill>
                  <a:srgbClr val="003300"/>
                </a:solidFill>
                <a:latin typeface="Palatino Linotype"/>
                <a:cs typeface="Palatino Linotype"/>
              </a:rPr>
              <a:t>787</a:t>
            </a:r>
            <a:endParaRPr sz="1600" dirty="0">
              <a:latin typeface="Palatino Linotype"/>
              <a:cs typeface="Palatino Linotype"/>
            </a:endParaRPr>
          </a:p>
          <a:p>
            <a:pPr marL="652780">
              <a:lnSpc>
                <a:spcPct val="100000"/>
              </a:lnSpc>
            </a:pPr>
            <a:r>
              <a:rPr sz="1600" spc="-65" dirty="0">
                <a:solidFill>
                  <a:srgbClr val="003300"/>
                </a:solidFill>
                <a:latin typeface="Palatino Linotype"/>
                <a:cs typeface="Palatino Linotype"/>
              </a:rPr>
              <a:t>No. </a:t>
            </a:r>
            <a:r>
              <a:rPr sz="1600" spc="-5" dirty="0">
                <a:solidFill>
                  <a:srgbClr val="003300"/>
                </a:solidFill>
                <a:latin typeface="Palatino Linotype"/>
                <a:cs typeface="Palatino Linotype"/>
              </a:rPr>
              <a:t>of </a:t>
            </a:r>
            <a:r>
              <a:rPr sz="1600" spc="-30" dirty="0">
                <a:solidFill>
                  <a:srgbClr val="003300"/>
                </a:solidFill>
                <a:latin typeface="Palatino Linotype"/>
                <a:cs typeface="Palatino Linotype"/>
              </a:rPr>
              <a:t>Employees:- </a:t>
            </a:r>
            <a:r>
              <a:rPr sz="1600" spc="-5" dirty="0">
                <a:solidFill>
                  <a:srgbClr val="003300"/>
                </a:solidFill>
                <a:latin typeface="Palatino Linotype"/>
                <a:cs typeface="Palatino Linotype"/>
              </a:rPr>
              <a:t>1.39</a:t>
            </a:r>
            <a:r>
              <a:rPr sz="1600" spc="220" dirty="0">
                <a:solidFill>
                  <a:srgbClr val="003300"/>
                </a:solidFill>
                <a:latin typeface="Palatino Linotype"/>
                <a:cs typeface="Palatino Linotype"/>
              </a:rPr>
              <a:t> </a:t>
            </a:r>
            <a:r>
              <a:rPr sz="1600" spc="-10" dirty="0">
                <a:solidFill>
                  <a:srgbClr val="003300"/>
                </a:solidFill>
                <a:latin typeface="Palatino Linotype"/>
                <a:cs typeface="Palatino Linotype"/>
              </a:rPr>
              <a:t>crores</a:t>
            </a:r>
            <a:endParaRPr sz="1600" dirty="0">
              <a:latin typeface="Palatino Linotype"/>
              <a:cs typeface="Palatino Linotype"/>
            </a:endParaRPr>
          </a:p>
          <a:p>
            <a:pPr marL="652780" marR="2820035">
              <a:lnSpc>
                <a:spcPct val="100000"/>
              </a:lnSpc>
              <a:spcBef>
                <a:spcPts val="5"/>
              </a:spcBef>
            </a:pPr>
            <a:r>
              <a:rPr sz="1600" spc="-65" dirty="0">
                <a:solidFill>
                  <a:srgbClr val="003300"/>
                </a:solidFill>
                <a:latin typeface="Palatino Linotype"/>
                <a:cs typeface="Palatino Linotype"/>
              </a:rPr>
              <a:t>No. </a:t>
            </a:r>
            <a:r>
              <a:rPr sz="1600" spc="-5" dirty="0">
                <a:solidFill>
                  <a:srgbClr val="003300"/>
                </a:solidFill>
                <a:latin typeface="Palatino Linotype"/>
                <a:cs typeface="Palatino Linotype"/>
              </a:rPr>
              <a:t>of </a:t>
            </a:r>
            <a:r>
              <a:rPr sz="1600" spc="-15" dirty="0">
                <a:solidFill>
                  <a:srgbClr val="003300"/>
                </a:solidFill>
                <a:latin typeface="Palatino Linotype"/>
                <a:cs typeface="Palatino Linotype"/>
              </a:rPr>
              <a:t>Insured </a:t>
            </a:r>
            <a:r>
              <a:rPr sz="1600" spc="-20" dirty="0">
                <a:solidFill>
                  <a:srgbClr val="003300"/>
                </a:solidFill>
                <a:latin typeface="Palatino Linotype"/>
                <a:cs typeface="Palatino Linotype"/>
              </a:rPr>
              <a:t>Persons/Family </a:t>
            </a:r>
            <a:r>
              <a:rPr sz="1600" spc="-30" dirty="0">
                <a:solidFill>
                  <a:srgbClr val="003300"/>
                </a:solidFill>
                <a:latin typeface="Palatino Linotype"/>
                <a:cs typeface="Palatino Linotype"/>
              </a:rPr>
              <a:t>units:- </a:t>
            </a:r>
            <a:r>
              <a:rPr sz="1600" spc="-5" dirty="0">
                <a:solidFill>
                  <a:srgbClr val="003300"/>
                </a:solidFill>
                <a:latin typeface="Palatino Linotype"/>
                <a:cs typeface="Palatino Linotype"/>
              </a:rPr>
              <a:t>1.43 </a:t>
            </a:r>
            <a:r>
              <a:rPr sz="1600" spc="-10" dirty="0">
                <a:solidFill>
                  <a:srgbClr val="003300"/>
                </a:solidFill>
                <a:latin typeface="Palatino Linotype"/>
                <a:cs typeface="Palatino Linotype"/>
              </a:rPr>
              <a:t>crores  </a:t>
            </a:r>
            <a:r>
              <a:rPr sz="1600" spc="-65" dirty="0">
                <a:solidFill>
                  <a:srgbClr val="003300"/>
                </a:solidFill>
                <a:latin typeface="Palatino Linotype"/>
                <a:cs typeface="Palatino Linotype"/>
              </a:rPr>
              <a:t>No. </a:t>
            </a:r>
            <a:r>
              <a:rPr sz="1600" spc="-15" dirty="0">
                <a:solidFill>
                  <a:srgbClr val="003300"/>
                </a:solidFill>
                <a:latin typeface="Palatino Linotype"/>
                <a:cs typeface="Palatino Linotype"/>
              </a:rPr>
              <a:t>Insured </a:t>
            </a:r>
            <a:r>
              <a:rPr sz="1600" spc="-45" dirty="0">
                <a:solidFill>
                  <a:srgbClr val="003300"/>
                </a:solidFill>
                <a:latin typeface="Palatino Linotype"/>
                <a:cs typeface="Palatino Linotype"/>
              </a:rPr>
              <a:t>women:- </a:t>
            </a:r>
            <a:r>
              <a:rPr sz="1600" dirty="0">
                <a:solidFill>
                  <a:srgbClr val="003300"/>
                </a:solidFill>
                <a:latin typeface="Palatino Linotype"/>
                <a:cs typeface="Palatino Linotype"/>
              </a:rPr>
              <a:t>26.00</a:t>
            </a:r>
            <a:r>
              <a:rPr sz="1600" spc="270" dirty="0">
                <a:solidFill>
                  <a:srgbClr val="003300"/>
                </a:solidFill>
                <a:latin typeface="Palatino Linotype"/>
                <a:cs typeface="Palatino Linotype"/>
              </a:rPr>
              <a:t> </a:t>
            </a:r>
            <a:r>
              <a:rPr sz="1600" spc="-10" dirty="0">
                <a:solidFill>
                  <a:srgbClr val="003300"/>
                </a:solidFill>
                <a:latin typeface="Palatino Linotype"/>
                <a:cs typeface="Palatino Linotype"/>
              </a:rPr>
              <a:t>lakhs</a:t>
            </a:r>
            <a:endParaRPr sz="1600" dirty="0">
              <a:latin typeface="Palatino Linotype"/>
              <a:cs typeface="Palatino Linotype"/>
            </a:endParaRPr>
          </a:p>
          <a:p>
            <a:pPr marL="652780">
              <a:lnSpc>
                <a:spcPct val="100000"/>
              </a:lnSpc>
            </a:pPr>
            <a:r>
              <a:rPr sz="1600" spc="-65" dirty="0">
                <a:solidFill>
                  <a:srgbClr val="003300"/>
                </a:solidFill>
                <a:latin typeface="Palatino Linotype"/>
                <a:cs typeface="Palatino Linotype"/>
              </a:rPr>
              <a:t>No. </a:t>
            </a:r>
            <a:r>
              <a:rPr sz="1600" spc="-5" dirty="0">
                <a:solidFill>
                  <a:srgbClr val="003300"/>
                </a:solidFill>
                <a:latin typeface="Palatino Linotype"/>
                <a:cs typeface="Palatino Linotype"/>
              </a:rPr>
              <a:t>of </a:t>
            </a:r>
            <a:r>
              <a:rPr sz="1600" spc="-10" dirty="0">
                <a:solidFill>
                  <a:srgbClr val="003300"/>
                </a:solidFill>
                <a:latin typeface="Palatino Linotype"/>
                <a:cs typeface="Palatino Linotype"/>
              </a:rPr>
              <a:t>Beneficiaries:- </a:t>
            </a:r>
            <a:r>
              <a:rPr sz="1600" spc="-5" dirty="0">
                <a:solidFill>
                  <a:srgbClr val="003300"/>
                </a:solidFill>
                <a:latin typeface="Palatino Linotype"/>
                <a:cs typeface="Palatino Linotype"/>
              </a:rPr>
              <a:t>5.55</a:t>
            </a:r>
            <a:r>
              <a:rPr sz="1600" spc="220" dirty="0">
                <a:solidFill>
                  <a:srgbClr val="003300"/>
                </a:solidFill>
                <a:latin typeface="Palatino Linotype"/>
                <a:cs typeface="Palatino Linotype"/>
              </a:rPr>
              <a:t> </a:t>
            </a:r>
            <a:r>
              <a:rPr sz="1600" spc="-10" dirty="0">
                <a:solidFill>
                  <a:srgbClr val="003300"/>
                </a:solidFill>
                <a:latin typeface="Palatino Linotype"/>
                <a:cs typeface="Palatino Linotype"/>
              </a:rPr>
              <a:t>crores</a:t>
            </a:r>
            <a:endParaRPr sz="1600" dirty="0">
              <a:latin typeface="Palatino Linotype"/>
              <a:cs typeface="Palatino Linotype"/>
            </a:endParaRPr>
          </a:p>
          <a:p>
            <a:pPr marL="652780">
              <a:lnSpc>
                <a:spcPct val="100000"/>
              </a:lnSpc>
            </a:pPr>
            <a:r>
              <a:rPr sz="1600" spc="-65" dirty="0">
                <a:solidFill>
                  <a:srgbClr val="003300"/>
                </a:solidFill>
                <a:latin typeface="Palatino Linotype"/>
                <a:cs typeface="Palatino Linotype"/>
              </a:rPr>
              <a:t>No. </a:t>
            </a:r>
            <a:r>
              <a:rPr sz="1600" spc="-5" dirty="0">
                <a:solidFill>
                  <a:srgbClr val="003300"/>
                </a:solidFill>
                <a:latin typeface="Palatino Linotype"/>
                <a:cs typeface="Palatino Linotype"/>
              </a:rPr>
              <a:t>of </a:t>
            </a:r>
            <a:r>
              <a:rPr sz="1600" spc="-20" dirty="0">
                <a:solidFill>
                  <a:srgbClr val="003300"/>
                </a:solidFill>
                <a:latin typeface="Palatino Linotype"/>
                <a:cs typeface="Palatino Linotype"/>
              </a:rPr>
              <a:t>Employers </a:t>
            </a:r>
            <a:r>
              <a:rPr sz="1600" spc="-35" dirty="0">
                <a:solidFill>
                  <a:srgbClr val="003300"/>
                </a:solidFill>
                <a:latin typeface="Palatino Linotype"/>
                <a:cs typeface="Palatino Linotype"/>
              </a:rPr>
              <a:t>covered:- </a:t>
            </a:r>
            <a:r>
              <a:rPr sz="1600" spc="-5" dirty="0">
                <a:solidFill>
                  <a:srgbClr val="003300"/>
                </a:solidFill>
                <a:latin typeface="Palatino Linotype"/>
                <a:cs typeface="Palatino Linotype"/>
              </a:rPr>
              <a:t>4.06</a:t>
            </a:r>
            <a:r>
              <a:rPr sz="1600" spc="254" dirty="0">
                <a:solidFill>
                  <a:srgbClr val="003300"/>
                </a:solidFill>
                <a:latin typeface="Palatino Linotype"/>
                <a:cs typeface="Palatino Linotype"/>
              </a:rPr>
              <a:t> </a:t>
            </a:r>
            <a:r>
              <a:rPr sz="1600" spc="-10" dirty="0">
                <a:solidFill>
                  <a:srgbClr val="003300"/>
                </a:solidFill>
                <a:latin typeface="Palatino Linotype"/>
                <a:cs typeface="Palatino Linotype"/>
              </a:rPr>
              <a:t>lakhs</a:t>
            </a:r>
            <a:endParaRPr sz="1600" dirty="0">
              <a:latin typeface="Palatino Linotype"/>
              <a:cs typeface="Palatino Linotype"/>
            </a:endParaRPr>
          </a:p>
          <a:p>
            <a:pPr>
              <a:lnSpc>
                <a:spcPct val="100000"/>
              </a:lnSpc>
              <a:spcBef>
                <a:spcPts val="20"/>
              </a:spcBef>
            </a:pPr>
            <a:endParaRPr sz="1650" dirty="0">
              <a:latin typeface="Times New Roman"/>
              <a:cs typeface="Times New Roman"/>
            </a:endParaRPr>
          </a:p>
          <a:p>
            <a:pPr marL="12700">
              <a:lnSpc>
                <a:spcPct val="100000"/>
              </a:lnSpc>
            </a:pPr>
            <a:r>
              <a:rPr sz="1600" b="1" spc="-5" dirty="0">
                <a:solidFill>
                  <a:srgbClr val="990000"/>
                </a:solidFill>
                <a:latin typeface="Times New Roman"/>
                <a:cs typeface="Times New Roman"/>
              </a:rPr>
              <a:t>Infrastructure in</a:t>
            </a:r>
            <a:r>
              <a:rPr sz="1600" b="1" spc="40" dirty="0">
                <a:solidFill>
                  <a:srgbClr val="990000"/>
                </a:solidFill>
                <a:latin typeface="Times New Roman"/>
                <a:cs typeface="Times New Roman"/>
              </a:rPr>
              <a:t> </a:t>
            </a:r>
            <a:r>
              <a:rPr sz="1600" b="1" spc="-5" dirty="0">
                <a:solidFill>
                  <a:srgbClr val="990000"/>
                </a:solidFill>
                <a:latin typeface="Times New Roman"/>
                <a:cs typeface="Times New Roman"/>
              </a:rPr>
              <a:t>India:</a:t>
            </a:r>
            <a:endParaRPr sz="1600" dirty="0">
              <a:latin typeface="Times New Roman"/>
              <a:cs typeface="Times New Roman"/>
            </a:endParaRPr>
          </a:p>
          <a:p>
            <a:pPr marL="652780" marR="2971800">
              <a:lnSpc>
                <a:spcPct val="100000"/>
              </a:lnSpc>
            </a:pPr>
            <a:r>
              <a:rPr sz="1600" spc="-65" dirty="0">
                <a:solidFill>
                  <a:srgbClr val="003300"/>
                </a:solidFill>
                <a:latin typeface="Palatino Linotype"/>
                <a:cs typeface="Palatino Linotype"/>
              </a:rPr>
              <a:t>No. </a:t>
            </a:r>
            <a:r>
              <a:rPr sz="1600" spc="-5" dirty="0">
                <a:solidFill>
                  <a:srgbClr val="003300"/>
                </a:solidFill>
                <a:latin typeface="Palatino Linotype"/>
                <a:cs typeface="Palatino Linotype"/>
              </a:rPr>
              <a:t>of </a:t>
            </a:r>
            <a:r>
              <a:rPr sz="1600" spc="-15" dirty="0">
                <a:solidFill>
                  <a:srgbClr val="003300"/>
                </a:solidFill>
                <a:latin typeface="Palatino Linotype"/>
                <a:cs typeface="Palatino Linotype"/>
              </a:rPr>
              <a:t>Regional/Sub-Regional/Divl. </a:t>
            </a:r>
            <a:r>
              <a:rPr sz="1600" spc="-20" dirty="0">
                <a:solidFill>
                  <a:srgbClr val="003300"/>
                </a:solidFill>
                <a:latin typeface="Palatino Linotype"/>
                <a:cs typeface="Palatino Linotype"/>
              </a:rPr>
              <a:t>Offices:- </a:t>
            </a:r>
            <a:r>
              <a:rPr sz="1600" spc="25" dirty="0">
                <a:solidFill>
                  <a:srgbClr val="003300"/>
                </a:solidFill>
                <a:latin typeface="Palatino Linotype"/>
                <a:cs typeface="Palatino Linotype"/>
              </a:rPr>
              <a:t>52  </a:t>
            </a:r>
            <a:r>
              <a:rPr sz="1600" spc="-65" dirty="0">
                <a:solidFill>
                  <a:srgbClr val="003300"/>
                </a:solidFill>
                <a:latin typeface="Palatino Linotype"/>
                <a:cs typeface="Palatino Linotype"/>
              </a:rPr>
              <a:t>No. </a:t>
            </a:r>
            <a:r>
              <a:rPr sz="1600" spc="-5" dirty="0">
                <a:solidFill>
                  <a:srgbClr val="003300"/>
                </a:solidFill>
                <a:latin typeface="Palatino Linotype"/>
                <a:cs typeface="Palatino Linotype"/>
              </a:rPr>
              <a:t>of </a:t>
            </a:r>
            <a:r>
              <a:rPr sz="1600" spc="-25" dirty="0">
                <a:solidFill>
                  <a:srgbClr val="003300"/>
                </a:solidFill>
                <a:latin typeface="Palatino Linotype"/>
                <a:cs typeface="Palatino Linotype"/>
              </a:rPr>
              <a:t>Branch/Pay </a:t>
            </a:r>
            <a:r>
              <a:rPr sz="1600" spc="-20" dirty="0">
                <a:solidFill>
                  <a:srgbClr val="003300"/>
                </a:solidFill>
                <a:latin typeface="Palatino Linotype"/>
                <a:cs typeface="Palatino Linotype"/>
              </a:rPr>
              <a:t>offices:-</a:t>
            </a:r>
            <a:r>
              <a:rPr sz="1600" spc="195" dirty="0">
                <a:solidFill>
                  <a:srgbClr val="003300"/>
                </a:solidFill>
                <a:latin typeface="Palatino Linotype"/>
                <a:cs typeface="Palatino Linotype"/>
              </a:rPr>
              <a:t> </a:t>
            </a:r>
            <a:r>
              <a:rPr sz="1600" spc="25" dirty="0">
                <a:solidFill>
                  <a:srgbClr val="003300"/>
                </a:solidFill>
                <a:latin typeface="Palatino Linotype"/>
                <a:cs typeface="Palatino Linotype"/>
              </a:rPr>
              <a:t>798</a:t>
            </a:r>
            <a:endParaRPr sz="1600" dirty="0">
              <a:latin typeface="Palatino Linotype"/>
              <a:cs typeface="Palatino Linotype"/>
            </a:endParaRPr>
          </a:p>
          <a:p>
            <a:pPr marL="652780" marR="4590415">
              <a:lnSpc>
                <a:spcPct val="100000"/>
              </a:lnSpc>
            </a:pPr>
            <a:r>
              <a:rPr sz="1600" spc="-65" dirty="0">
                <a:solidFill>
                  <a:srgbClr val="003300"/>
                </a:solidFill>
                <a:latin typeface="Palatino Linotype"/>
                <a:cs typeface="Palatino Linotype"/>
              </a:rPr>
              <a:t>No. </a:t>
            </a:r>
            <a:r>
              <a:rPr sz="1600" spc="-5" dirty="0">
                <a:solidFill>
                  <a:srgbClr val="003300"/>
                </a:solidFill>
                <a:latin typeface="Palatino Linotype"/>
                <a:cs typeface="Palatino Linotype"/>
              </a:rPr>
              <a:t>of </a:t>
            </a:r>
            <a:r>
              <a:rPr sz="1600" spc="10" dirty="0">
                <a:solidFill>
                  <a:srgbClr val="003300"/>
                </a:solidFill>
                <a:latin typeface="Palatino Linotype"/>
                <a:cs typeface="Palatino Linotype"/>
              </a:rPr>
              <a:t>ESI </a:t>
            </a:r>
            <a:r>
              <a:rPr sz="1600" spc="-35" dirty="0">
                <a:solidFill>
                  <a:srgbClr val="003300"/>
                </a:solidFill>
                <a:latin typeface="Palatino Linotype"/>
                <a:cs typeface="Palatino Linotype"/>
              </a:rPr>
              <a:t>Hospitals:- </a:t>
            </a:r>
            <a:r>
              <a:rPr sz="1600" spc="25" dirty="0">
                <a:solidFill>
                  <a:srgbClr val="003300"/>
                </a:solidFill>
                <a:latin typeface="Palatino Linotype"/>
                <a:cs typeface="Palatino Linotype"/>
              </a:rPr>
              <a:t>148  </a:t>
            </a:r>
            <a:r>
              <a:rPr sz="1600" spc="-65" dirty="0">
                <a:solidFill>
                  <a:srgbClr val="003300"/>
                </a:solidFill>
                <a:latin typeface="Palatino Linotype"/>
                <a:cs typeface="Palatino Linotype"/>
              </a:rPr>
              <a:t>No. </a:t>
            </a:r>
            <a:r>
              <a:rPr sz="1600" spc="-5" dirty="0">
                <a:solidFill>
                  <a:srgbClr val="003300"/>
                </a:solidFill>
                <a:latin typeface="Palatino Linotype"/>
                <a:cs typeface="Palatino Linotype"/>
              </a:rPr>
              <a:t>of </a:t>
            </a:r>
            <a:r>
              <a:rPr sz="1600" spc="-25" dirty="0">
                <a:solidFill>
                  <a:srgbClr val="003300"/>
                </a:solidFill>
                <a:latin typeface="Palatino Linotype"/>
                <a:cs typeface="Palatino Linotype"/>
              </a:rPr>
              <a:t>Hospital Annexes:-</a:t>
            </a:r>
            <a:r>
              <a:rPr sz="1600" spc="170" dirty="0">
                <a:solidFill>
                  <a:srgbClr val="003300"/>
                </a:solidFill>
                <a:latin typeface="Palatino Linotype"/>
                <a:cs typeface="Palatino Linotype"/>
              </a:rPr>
              <a:t> </a:t>
            </a:r>
            <a:r>
              <a:rPr sz="1600" spc="25" dirty="0">
                <a:solidFill>
                  <a:srgbClr val="003300"/>
                </a:solidFill>
                <a:latin typeface="Palatino Linotype"/>
                <a:cs typeface="Palatino Linotype"/>
              </a:rPr>
              <a:t>42</a:t>
            </a:r>
            <a:endParaRPr sz="1600" dirty="0">
              <a:latin typeface="Palatino Linotype"/>
              <a:cs typeface="Palatino Linotype"/>
            </a:endParaRPr>
          </a:p>
          <a:p>
            <a:pPr marL="652780">
              <a:lnSpc>
                <a:spcPct val="100000"/>
              </a:lnSpc>
            </a:pPr>
            <a:r>
              <a:rPr sz="1600" spc="10" dirty="0">
                <a:solidFill>
                  <a:srgbClr val="003300"/>
                </a:solidFill>
                <a:latin typeface="Palatino Linotype"/>
                <a:cs typeface="Palatino Linotype"/>
              </a:rPr>
              <a:t>Total </a:t>
            </a:r>
            <a:r>
              <a:rPr sz="1600" spc="-65" dirty="0">
                <a:solidFill>
                  <a:srgbClr val="003300"/>
                </a:solidFill>
                <a:latin typeface="Palatino Linotype"/>
                <a:cs typeface="Palatino Linotype"/>
              </a:rPr>
              <a:t>No. </a:t>
            </a:r>
            <a:r>
              <a:rPr sz="1600" spc="-5" dirty="0">
                <a:solidFill>
                  <a:srgbClr val="003300"/>
                </a:solidFill>
                <a:latin typeface="Palatino Linotype"/>
                <a:cs typeface="Palatino Linotype"/>
              </a:rPr>
              <a:t>of </a:t>
            </a:r>
            <a:r>
              <a:rPr sz="1600" spc="-25" dirty="0">
                <a:solidFill>
                  <a:srgbClr val="003300"/>
                </a:solidFill>
                <a:latin typeface="Palatino Linotype"/>
                <a:cs typeface="Palatino Linotype"/>
              </a:rPr>
              <a:t>Hospital </a:t>
            </a:r>
            <a:r>
              <a:rPr sz="1600" spc="-50" dirty="0">
                <a:solidFill>
                  <a:srgbClr val="003300"/>
                </a:solidFill>
                <a:latin typeface="Palatino Linotype"/>
                <a:cs typeface="Palatino Linotype"/>
              </a:rPr>
              <a:t>Beds:-</a:t>
            </a:r>
            <a:r>
              <a:rPr sz="1600" spc="215" dirty="0">
                <a:solidFill>
                  <a:srgbClr val="003300"/>
                </a:solidFill>
                <a:latin typeface="Palatino Linotype"/>
                <a:cs typeface="Palatino Linotype"/>
              </a:rPr>
              <a:t> </a:t>
            </a:r>
            <a:r>
              <a:rPr sz="1600" spc="10" dirty="0">
                <a:solidFill>
                  <a:srgbClr val="003300"/>
                </a:solidFill>
                <a:latin typeface="Palatino Linotype"/>
                <a:cs typeface="Palatino Linotype"/>
              </a:rPr>
              <a:t>27,739</a:t>
            </a:r>
            <a:endParaRPr sz="1600" dirty="0">
              <a:latin typeface="Palatino Linotype"/>
              <a:cs typeface="Palatino Linotype"/>
            </a:endParaRPr>
          </a:p>
          <a:p>
            <a:pPr marL="652780">
              <a:lnSpc>
                <a:spcPct val="100000"/>
              </a:lnSpc>
            </a:pPr>
            <a:r>
              <a:rPr sz="1600" spc="-65" dirty="0">
                <a:solidFill>
                  <a:srgbClr val="003300"/>
                </a:solidFill>
                <a:latin typeface="Palatino Linotype"/>
                <a:cs typeface="Palatino Linotype"/>
              </a:rPr>
              <a:t>No. </a:t>
            </a:r>
            <a:r>
              <a:rPr sz="1600" spc="-5" dirty="0">
                <a:solidFill>
                  <a:srgbClr val="003300"/>
                </a:solidFill>
                <a:latin typeface="Palatino Linotype"/>
                <a:cs typeface="Palatino Linotype"/>
              </a:rPr>
              <a:t>of </a:t>
            </a:r>
            <a:r>
              <a:rPr sz="1600" spc="10" dirty="0">
                <a:solidFill>
                  <a:srgbClr val="003300"/>
                </a:solidFill>
                <a:latin typeface="Palatino Linotype"/>
                <a:cs typeface="Palatino Linotype"/>
              </a:rPr>
              <a:t>ESI </a:t>
            </a:r>
            <a:r>
              <a:rPr sz="1600" spc="-35" dirty="0">
                <a:solidFill>
                  <a:srgbClr val="003300"/>
                </a:solidFill>
                <a:latin typeface="Palatino Linotype"/>
                <a:cs typeface="Palatino Linotype"/>
              </a:rPr>
              <a:t>dispensaries:-</a:t>
            </a:r>
            <a:r>
              <a:rPr sz="1600" spc="155" dirty="0">
                <a:solidFill>
                  <a:srgbClr val="003300"/>
                </a:solidFill>
                <a:latin typeface="Palatino Linotype"/>
                <a:cs typeface="Palatino Linotype"/>
              </a:rPr>
              <a:t> </a:t>
            </a:r>
            <a:r>
              <a:rPr sz="1600" spc="25" dirty="0">
                <a:solidFill>
                  <a:srgbClr val="003300"/>
                </a:solidFill>
                <a:latin typeface="Palatino Linotype"/>
                <a:cs typeface="Palatino Linotype"/>
              </a:rPr>
              <a:t>1388</a:t>
            </a:r>
            <a:endParaRPr sz="1600" dirty="0">
              <a:latin typeface="Palatino Linotype"/>
              <a:cs typeface="Palatino Linotype"/>
            </a:endParaRPr>
          </a:p>
          <a:p>
            <a:pPr marL="652780" marR="3630295">
              <a:lnSpc>
                <a:spcPct val="100000"/>
              </a:lnSpc>
              <a:spcBef>
                <a:spcPts val="5"/>
              </a:spcBef>
            </a:pPr>
            <a:r>
              <a:rPr sz="1600" spc="-65" dirty="0">
                <a:solidFill>
                  <a:srgbClr val="003300"/>
                </a:solidFill>
                <a:latin typeface="Palatino Linotype"/>
                <a:cs typeface="Palatino Linotype"/>
              </a:rPr>
              <a:t>No. </a:t>
            </a:r>
            <a:r>
              <a:rPr sz="1600" spc="-5" dirty="0">
                <a:solidFill>
                  <a:srgbClr val="003300"/>
                </a:solidFill>
                <a:latin typeface="Palatino Linotype"/>
                <a:cs typeface="Palatino Linotype"/>
              </a:rPr>
              <a:t>of </a:t>
            </a:r>
            <a:r>
              <a:rPr sz="1600" spc="-30" dirty="0">
                <a:solidFill>
                  <a:srgbClr val="003300"/>
                </a:solidFill>
                <a:latin typeface="Palatino Linotype"/>
                <a:cs typeface="Palatino Linotype"/>
              </a:rPr>
              <a:t>IMOs/IMPs/Specialists etc.:- </a:t>
            </a:r>
            <a:r>
              <a:rPr sz="1600" spc="25" dirty="0">
                <a:solidFill>
                  <a:srgbClr val="003300"/>
                </a:solidFill>
                <a:latin typeface="Palatino Linotype"/>
                <a:cs typeface="Palatino Linotype"/>
              </a:rPr>
              <a:t>8925  </a:t>
            </a:r>
            <a:r>
              <a:rPr sz="1600" spc="-65" dirty="0">
                <a:solidFill>
                  <a:srgbClr val="003300"/>
                </a:solidFill>
                <a:latin typeface="Palatino Linotype"/>
                <a:cs typeface="Palatino Linotype"/>
              </a:rPr>
              <a:t>No. </a:t>
            </a:r>
            <a:r>
              <a:rPr sz="1600" spc="-5" dirty="0">
                <a:solidFill>
                  <a:srgbClr val="003300"/>
                </a:solidFill>
                <a:latin typeface="Palatino Linotype"/>
                <a:cs typeface="Palatino Linotype"/>
              </a:rPr>
              <a:t>of </a:t>
            </a:r>
            <a:r>
              <a:rPr sz="1600" spc="-20" dirty="0">
                <a:solidFill>
                  <a:srgbClr val="003300"/>
                </a:solidFill>
                <a:latin typeface="Palatino Linotype"/>
                <a:cs typeface="Palatino Linotype"/>
              </a:rPr>
              <a:t>Para-medical </a:t>
            </a:r>
            <a:r>
              <a:rPr sz="1600" spc="-30" dirty="0">
                <a:solidFill>
                  <a:srgbClr val="003300"/>
                </a:solidFill>
                <a:latin typeface="Palatino Linotype"/>
                <a:cs typeface="Palatino Linotype"/>
              </a:rPr>
              <a:t>staff:-</a:t>
            </a:r>
            <a:r>
              <a:rPr sz="1600" spc="190" dirty="0">
                <a:solidFill>
                  <a:srgbClr val="003300"/>
                </a:solidFill>
                <a:latin typeface="Palatino Linotype"/>
                <a:cs typeface="Palatino Linotype"/>
              </a:rPr>
              <a:t> </a:t>
            </a:r>
            <a:r>
              <a:rPr sz="1600" spc="25" dirty="0">
                <a:solidFill>
                  <a:srgbClr val="003300"/>
                </a:solidFill>
                <a:latin typeface="Palatino Linotype"/>
                <a:cs typeface="Palatino Linotype"/>
              </a:rPr>
              <a:t>45000</a:t>
            </a:r>
            <a:endParaRPr sz="1600" dirty="0">
              <a:latin typeface="Palatino Linotype"/>
              <a:cs typeface="Palatino Linotype"/>
            </a:endParaRPr>
          </a:p>
          <a:p>
            <a:pPr marL="12700" marR="5080">
              <a:lnSpc>
                <a:spcPts val="1540"/>
              </a:lnSpc>
              <a:spcBef>
                <a:spcPts val="1220"/>
              </a:spcBef>
            </a:pPr>
            <a:r>
              <a:rPr sz="1600" spc="-5" dirty="0">
                <a:solidFill>
                  <a:srgbClr val="003300"/>
                </a:solidFill>
                <a:latin typeface="Times New Roman"/>
                <a:cs typeface="Times New Roman"/>
              </a:rPr>
              <a:t>At an average the ESI </a:t>
            </a:r>
            <a:r>
              <a:rPr sz="1600" dirty="0">
                <a:solidFill>
                  <a:srgbClr val="003300"/>
                </a:solidFill>
                <a:latin typeface="Times New Roman"/>
                <a:cs typeface="Times New Roman"/>
              </a:rPr>
              <a:t>Corporation </a:t>
            </a:r>
            <a:r>
              <a:rPr sz="1600" spc="-5" dirty="0">
                <a:solidFill>
                  <a:srgbClr val="003300"/>
                </a:solidFill>
                <a:latin typeface="Times New Roman"/>
                <a:cs typeface="Times New Roman"/>
              </a:rPr>
              <a:t>makes </a:t>
            </a:r>
            <a:r>
              <a:rPr sz="1600" b="1" dirty="0">
                <a:solidFill>
                  <a:srgbClr val="003300"/>
                </a:solidFill>
                <a:latin typeface="Times New Roman"/>
                <a:cs typeface="Times New Roman"/>
              </a:rPr>
              <a:t>40 </a:t>
            </a:r>
            <a:r>
              <a:rPr sz="1600" b="1" spc="-5" dirty="0">
                <a:solidFill>
                  <a:srgbClr val="003300"/>
                </a:solidFill>
                <a:latin typeface="Times New Roman"/>
                <a:cs typeface="Times New Roman"/>
              </a:rPr>
              <a:t>lacs </a:t>
            </a:r>
            <a:r>
              <a:rPr sz="1600" dirty="0">
                <a:solidFill>
                  <a:srgbClr val="003300"/>
                </a:solidFill>
                <a:latin typeface="Times New Roman"/>
                <a:cs typeface="Times New Roman"/>
              </a:rPr>
              <a:t>individual </a:t>
            </a:r>
            <a:r>
              <a:rPr sz="1600" spc="-5" dirty="0">
                <a:solidFill>
                  <a:srgbClr val="003300"/>
                </a:solidFill>
                <a:latin typeface="Times New Roman"/>
                <a:cs typeface="Times New Roman"/>
              </a:rPr>
              <a:t>payments each </a:t>
            </a:r>
            <a:r>
              <a:rPr sz="1600" dirty="0">
                <a:solidFill>
                  <a:srgbClr val="003300"/>
                </a:solidFill>
                <a:latin typeface="Times New Roman"/>
                <a:cs typeface="Times New Roman"/>
              </a:rPr>
              <a:t>year </a:t>
            </a:r>
            <a:r>
              <a:rPr sz="1600" spc="-5" dirty="0">
                <a:solidFill>
                  <a:srgbClr val="003300"/>
                </a:solidFill>
                <a:latin typeface="Times New Roman"/>
                <a:cs typeface="Times New Roman"/>
              </a:rPr>
              <a:t>amounting to  about </a:t>
            </a:r>
            <a:r>
              <a:rPr sz="1600" b="1" spc="-5" dirty="0">
                <a:solidFill>
                  <a:srgbClr val="003300"/>
                </a:solidFill>
                <a:latin typeface="Times New Roman"/>
                <a:cs typeface="Times New Roman"/>
              </a:rPr>
              <a:t>Rs. </a:t>
            </a:r>
            <a:r>
              <a:rPr sz="1600" b="1" dirty="0">
                <a:solidFill>
                  <a:srgbClr val="003300"/>
                </a:solidFill>
                <a:latin typeface="Times New Roman"/>
                <a:cs typeface="Times New Roman"/>
              </a:rPr>
              <a:t>300 </a:t>
            </a:r>
            <a:r>
              <a:rPr sz="1600" b="1" spc="-5" dirty="0">
                <a:solidFill>
                  <a:srgbClr val="003300"/>
                </a:solidFill>
                <a:latin typeface="Times New Roman"/>
                <a:cs typeface="Times New Roman"/>
              </a:rPr>
              <a:t>crores </a:t>
            </a:r>
            <a:r>
              <a:rPr sz="1600" spc="-5" dirty="0">
                <a:solidFill>
                  <a:srgbClr val="003300"/>
                </a:solidFill>
                <a:latin typeface="Times New Roman"/>
                <a:cs typeface="Times New Roman"/>
              </a:rPr>
              <a:t>through its wide spread network </a:t>
            </a:r>
            <a:r>
              <a:rPr sz="1600" dirty="0">
                <a:solidFill>
                  <a:srgbClr val="003300"/>
                </a:solidFill>
                <a:latin typeface="Times New Roman"/>
                <a:cs typeface="Times New Roman"/>
              </a:rPr>
              <a:t>of </a:t>
            </a:r>
            <a:r>
              <a:rPr sz="1600" spc="-5" dirty="0">
                <a:solidFill>
                  <a:srgbClr val="003300"/>
                </a:solidFill>
                <a:latin typeface="Times New Roman"/>
                <a:cs typeface="Times New Roman"/>
              </a:rPr>
              <a:t>branch Offices in </a:t>
            </a:r>
            <a:r>
              <a:rPr sz="1600" spc="-10" dirty="0">
                <a:solidFill>
                  <a:srgbClr val="003300"/>
                </a:solidFill>
                <a:latin typeface="Times New Roman"/>
                <a:cs typeface="Times New Roman"/>
              </a:rPr>
              <a:t>implemented</a:t>
            </a:r>
            <a:r>
              <a:rPr sz="1600" spc="370" dirty="0">
                <a:solidFill>
                  <a:srgbClr val="003300"/>
                </a:solidFill>
                <a:latin typeface="Times New Roman"/>
                <a:cs typeface="Times New Roman"/>
              </a:rPr>
              <a:t> </a:t>
            </a:r>
            <a:r>
              <a:rPr sz="1600" spc="-5" dirty="0">
                <a:solidFill>
                  <a:srgbClr val="003300"/>
                </a:solidFill>
                <a:latin typeface="Times New Roman"/>
                <a:cs typeface="Times New Roman"/>
              </a:rPr>
              <a:t>areas.</a:t>
            </a:r>
            <a:endParaRPr sz="1600" dirty="0">
              <a:latin typeface="Times New Roman"/>
              <a:cs typeface="Times New Roman"/>
            </a:endParaRPr>
          </a:p>
        </p:txBody>
      </p:sp>
      <p:sp>
        <p:nvSpPr>
          <p:cNvPr id="23" name="object 23"/>
          <p:cNvSpPr/>
          <p:nvPr/>
        </p:nvSpPr>
        <p:spPr>
          <a:xfrm>
            <a:off x="7696200" y="533400"/>
            <a:ext cx="838200" cy="533400"/>
          </a:xfrm>
          <a:prstGeom prst="rect">
            <a:avLst/>
          </a:prstGeom>
          <a:blipFill>
            <a:blip r:embed="rId5" cstate="print"/>
            <a:stretch>
              <a:fillRect/>
            </a:stretch>
          </a:blipFill>
        </p:spPr>
        <p:txBody>
          <a:bodyPr wrap="square" lIns="0" tIns="0" rIns="0" bIns="0" rtlCol="0"/>
          <a:lstStyle/>
          <a:p>
            <a:endParaRPr/>
          </a:p>
        </p:txBody>
      </p:sp>
      <p:sp>
        <p:nvSpPr>
          <p:cNvPr id="24" name="object 24"/>
          <p:cNvSpPr/>
          <p:nvPr/>
        </p:nvSpPr>
        <p:spPr>
          <a:xfrm>
            <a:off x="6385559" y="3265932"/>
            <a:ext cx="1935480" cy="1783080"/>
          </a:xfrm>
          <a:prstGeom prst="rect">
            <a:avLst/>
          </a:prstGeom>
          <a:blipFill>
            <a:blip r:embed="rId6" cstate="print"/>
            <a:stretch>
              <a:fillRect/>
            </a:stretch>
          </a:blipFill>
        </p:spPr>
        <p:txBody>
          <a:bodyPr wrap="square" lIns="0" tIns="0" rIns="0" bIns="0" rtlCol="0"/>
          <a:lstStyle/>
          <a:p>
            <a:endParaRPr/>
          </a:p>
        </p:txBody>
      </p:sp>
      <p:sp>
        <p:nvSpPr>
          <p:cNvPr id="25" name="object 25"/>
          <p:cNvSpPr/>
          <p:nvPr/>
        </p:nvSpPr>
        <p:spPr>
          <a:xfrm>
            <a:off x="6400800" y="1524000"/>
            <a:ext cx="1905000" cy="1752600"/>
          </a:xfrm>
          <a:custGeom>
            <a:avLst/>
            <a:gdLst/>
            <a:ahLst/>
            <a:cxnLst/>
            <a:rect l="l" t="t" r="r" b="b"/>
            <a:pathLst>
              <a:path w="1905000" h="1752600">
                <a:moveTo>
                  <a:pt x="1754377" y="0"/>
                </a:moveTo>
                <a:lnTo>
                  <a:pt x="150622" y="0"/>
                </a:lnTo>
                <a:lnTo>
                  <a:pt x="103014" y="7678"/>
                </a:lnTo>
                <a:lnTo>
                  <a:pt x="61667" y="29061"/>
                </a:lnTo>
                <a:lnTo>
                  <a:pt x="29061" y="61667"/>
                </a:lnTo>
                <a:lnTo>
                  <a:pt x="7678" y="103014"/>
                </a:lnTo>
                <a:lnTo>
                  <a:pt x="0" y="150622"/>
                </a:lnTo>
                <a:lnTo>
                  <a:pt x="0" y="1601977"/>
                </a:lnTo>
                <a:lnTo>
                  <a:pt x="7678" y="1649585"/>
                </a:lnTo>
                <a:lnTo>
                  <a:pt x="29061" y="1690932"/>
                </a:lnTo>
                <a:lnTo>
                  <a:pt x="61667" y="1723538"/>
                </a:lnTo>
                <a:lnTo>
                  <a:pt x="103014" y="1744921"/>
                </a:lnTo>
                <a:lnTo>
                  <a:pt x="150622" y="1752600"/>
                </a:lnTo>
                <a:lnTo>
                  <a:pt x="1754377" y="1752600"/>
                </a:lnTo>
                <a:lnTo>
                  <a:pt x="1801985" y="1744921"/>
                </a:lnTo>
                <a:lnTo>
                  <a:pt x="1843332" y="1723538"/>
                </a:lnTo>
                <a:lnTo>
                  <a:pt x="1875938" y="1690932"/>
                </a:lnTo>
                <a:lnTo>
                  <a:pt x="1897321" y="1649585"/>
                </a:lnTo>
                <a:lnTo>
                  <a:pt x="1905000" y="1601977"/>
                </a:lnTo>
                <a:lnTo>
                  <a:pt x="1905000" y="150622"/>
                </a:lnTo>
                <a:lnTo>
                  <a:pt x="1897321" y="103014"/>
                </a:lnTo>
                <a:lnTo>
                  <a:pt x="1875938" y="61667"/>
                </a:lnTo>
                <a:lnTo>
                  <a:pt x="1843332" y="29061"/>
                </a:lnTo>
                <a:lnTo>
                  <a:pt x="1801985" y="7678"/>
                </a:lnTo>
                <a:lnTo>
                  <a:pt x="1754377" y="0"/>
                </a:lnTo>
                <a:close/>
              </a:path>
            </a:pathLst>
          </a:custGeom>
          <a:solidFill>
            <a:srgbClr val="ECECEC"/>
          </a:solidFill>
        </p:spPr>
        <p:txBody>
          <a:bodyPr wrap="square" lIns="0" tIns="0" rIns="0" bIns="0" rtlCol="0"/>
          <a:lstStyle/>
          <a:p>
            <a:endParaRPr/>
          </a:p>
        </p:txBody>
      </p:sp>
      <p:sp>
        <p:nvSpPr>
          <p:cNvPr id="26" name="object 26"/>
          <p:cNvSpPr/>
          <p:nvPr/>
        </p:nvSpPr>
        <p:spPr>
          <a:xfrm>
            <a:off x="6400800" y="1524000"/>
            <a:ext cx="1905000" cy="1752600"/>
          </a:xfrm>
          <a:prstGeom prst="rect">
            <a:avLst/>
          </a:prstGeom>
          <a:blipFill>
            <a:blip r:embed="rId7" cstate="print"/>
            <a:stretch>
              <a:fillRect/>
            </a:stretch>
          </a:blipFill>
        </p:spPr>
        <p:txBody>
          <a:bodyPr wrap="square" lIns="0" tIns="0" rIns="0" bIns="0" rtlCol="0"/>
          <a:lstStyle/>
          <a:p>
            <a:endParaRPr/>
          </a:p>
        </p:txBody>
      </p:sp>
      <p:sp>
        <p:nvSpPr>
          <p:cNvPr id="27" name="object 27"/>
          <p:cNvSpPr/>
          <p:nvPr/>
        </p:nvSpPr>
        <p:spPr>
          <a:xfrm>
            <a:off x="6233159" y="5704330"/>
            <a:ext cx="2164080" cy="1153668"/>
          </a:xfrm>
          <a:prstGeom prst="rect">
            <a:avLst/>
          </a:prstGeom>
          <a:blipFill>
            <a:blip r:embed="rId8" cstate="print"/>
            <a:stretch>
              <a:fillRect/>
            </a:stretch>
          </a:blipFill>
        </p:spPr>
        <p:txBody>
          <a:bodyPr wrap="square" lIns="0" tIns="0" rIns="0" bIns="0" rtlCol="0"/>
          <a:lstStyle/>
          <a:p>
            <a:endParaRPr/>
          </a:p>
        </p:txBody>
      </p:sp>
      <p:sp>
        <p:nvSpPr>
          <p:cNvPr id="28" name="object 28"/>
          <p:cNvSpPr/>
          <p:nvPr/>
        </p:nvSpPr>
        <p:spPr>
          <a:xfrm>
            <a:off x="6248400" y="4114800"/>
            <a:ext cx="2133600" cy="1600200"/>
          </a:xfrm>
          <a:custGeom>
            <a:avLst/>
            <a:gdLst/>
            <a:ahLst/>
            <a:cxnLst/>
            <a:rect l="l" t="t" r="r" b="b"/>
            <a:pathLst>
              <a:path w="2133600" h="1600200">
                <a:moveTo>
                  <a:pt x="1996058" y="0"/>
                </a:moveTo>
                <a:lnTo>
                  <a:pt x="137540" y="0"/>
                </a:lnTo>
                <a:lnTo>
                  <a:pt x="94073" y="7013"/>
                </a:lnTo>
                <a:lnTo>
                  <a:pt x="56317" y="26541"/>
                </a:lnTo>
                <a:lnTo>
                  <a:pt x="26541" y="56317"/>
                </a:lnTo>
                <a:lnTo>
                  <a:pt x="7013" y="94073"/>
                </a:lnTo>
                <a:lnTo>
                  <a:pt x="0" y="137541"/>
                </a:lnTo>
                <a:lnTo>
                  <a:pt x="0" y="1462659"/>
                </a:lnTo>
                <a:lnTo>
                  <a:pt x="7013" y="1506136"/>
                </a:lnTo>
                <a:lnTo>
                  <a:pt x="26541" y="1543893"/>
                </a:lnTo>
                <a:lnTo>
                  <a:pt x="56317" y="1573665"/>
                </a:lnTo>
                <a:lnTo>
                  <a:pt x="94073" y="1593188"/>
                </a:lnTo>
                <a:lnTo>
                  <a:pt x="137540" y="1600200"/>
                </a:lnTo>
                <a:lnTo>
                  <a:pt x="1996058" y="1600200"/>
                </a:lnTo>
                <a:lnTo>
                  <a:pt x="2039526" y="1593188"/>
                </a:lnTo>
                <a:lnTo>
                  <a:pt x="2077282" y="1573665"/>
                </a:lnTo>
                <a:lnTo>
                  <a:pt x="2107058" y="1543893"/>
                </a:lnTo>
                <a:lnTo>
                  <a:pt x="2126586" y="1506136"/>
                </a:lnTo>
                <a:lnTo>
                  <a:pt x="2133600" y="1462659"/>
                </a:lnTo>
                <a:lnTo>
                  <a:pt x="2133600" y="137541"/>
                </a:lnTo>
                <a:lnTo>
                  <a:pt x="2126586" y="94073"/>
                </a:lnTo>
                <a:lnTo>
                  <a:pt x="2107058" y="56317"/>
                </a:lnTo>
                <a:lnTo>
                  <a:pt x="2077282" y="26541"/>
                </a:lnTo>
                <a:lnTo>
                  <a:pt x="2039526" y="7013"/>
                </a:lnTo>
                <a:lnTo>
                  <a:pt x="1996058" y="0"/>
                </a:lnTo>
                <a:close/>
              </a:path>
            </a:pathLst>
          </a:custGeom>
          <a:solidFill>
            <a:srgbClr val="ECECEC"/>
          </a:solidFill>
        </p:spPr>
        <p:txBody>
          <a:bodyPr wrap="square" lIns="0" tIns="0" rIns="0" bIns="0" rtlCol="0"/>
          <a:lstStyle/>
          <a:p>
            <a:endParaRPr/>
          </a:p>
        </p:txBody>
      </p:sp>
      <p:sp>
        <p:nvSpPr>
          <p:cNvPr id="29" name="object 29"/>
          <p:cNvSpPr/>
          <p:nvPr/>
        </p:nvSpPr>
        <p:spPr>
          <a:xfrm>
            <a:off x="6248400" y="4114800"/>
            <a:ext cx="2133600" cy="1600200"/>
          </a:xfrm>
          <a:prstGeom prst="rect">
            <a:avLst/>
          </a:prstGeom>
          <a:blipFill>
            <a:blip r:embed="rId9" cstate="print"/>
            <a:stretch>
              <a:fillRect/>
            </a:stretch>
          </a:blipFill>
        </p:spPr>
        <p:txBody>
          <a:bodyPr wrap="square" lIns="0" tIns="0" rIns="0" bIns="0" rtlCol="0"/>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962" y="610362"/>
            <a:ext cx="8229600" cy="685800"/>
          </a:xfrm>
          <a:custGeom>
            <a:avLst/>
            <a:gdLst/>
            <a:ahLst/>
            <a:cxnLst/>
            <a:rect l="l" t="t" r="r" b="b"/>
            <a:pathLst>
              <a:path w="8229600" h="685800">
                <a:moveTo>
                  <a:pt x="0" y="685800"/>
                </a:moveTo>
                <a:lnTo>
                  <a:pt x="8229600" y="685800"/>
                </a:lnTo>
                <a:lnTo>
                  <a:pt x="8229600" y="0"/>
                </a:lnTo>
                <a:lnTo>
                  <a:pt x="0" y="0"/>
                </a:lnTo>
                <a:lnTo>
                  <a:pt x="0" y="685800"/>
                </a:lnTo>
                <a:close/>
              </a:path>
            </a:pathLst>
          </a:custGeom>
          <a:solidFill>
            <a:srgbClr val="FFFFFF"/>
          </a:solidFill>
        </p:spPr>
        <p:txBody>
          <a:bodyPr wrap="square" lIns="0" tIns="0" rIns="0" bIns="0" rtlCol="0"/>
          <a:lstStyle/>
          <a:p>
            <a:endParaRPr/>
          </a:p>
        </p:txBody>
      </p:sp>
      <p:sp>
        <p:nvSpPr>
          <p:cNvPr id="3" name="object 3"/>
          <p:cNvSpPr/>
          <p:nvPr/>
        </p:nvSpPr>
        <p:spPr>
          <a:xfrm>
            <a:off x="457962" y="610362"/>
            <a:ext cx="8229600" cy="685800"/>
          </a:xfrm>
          <a:custGeom>
            <a:avLst/>
            <a:gdLst/>
            <a:ahLst/>
            <a:cxnLst/>
            <a:rect l="l" t="t" r="r" b="b"/>
            <a:pathLst>
              <a:path w="8229600" h="685800">
                <a:moveTo>
                  <a:pt x="0" y="685800"/>
                </a:moveTo>
                <a:lnTo>
                  <a:pt x="8229600" y="685800"/>
                </a:lnTo>
                <a:lnTo>
                  <a:pt x="8229600" y="0"/>
                </a:lnTo>
                <a:lnTo>
                  <a:pt x="0" y="0"/>
                </a:lnTo>
                <a:lnTo>
                  <a:pt x="0" y="685800"/>
                </a:lnTo>
                <a:close/>
              </a:path>
            </a:pathLst>
          </a:custGeom>
          <a:ln w="25908">
            <a:solidFill>
              <a:srgbClr val="0082D2"/>
            </a:solidFill>
          </a:ln>
        </p:spPr>
        <p:txBody>
          <a:bodyPr wrap="square" lIns="0" tIns="0" rIns="0" bIns="0" rtlCol="0"/>
          <a:lstStyle/>
          <a:p>
            <a:endParaRPr/>
          </a:p>
        </p:txBody>
      </p:sp>
      <p:sp>
        <p:nvSpPr>
          <p:cNvPr id="4" name="object 4"/>
          <p:cNvSpPr/>
          <p:nvPr/>
        </p:nvSpPr>
        <p:spPr>
          <a:xfrm>
            <a:off x="675131" y="786383"/>
            <a:ext cx="5586984" cy="50292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57962" y="1448561"/>
            <a:ext cx="8229600" cy="5029200"/>
          </a:xfrm>
          <a:custGeom>
            <a:avLst/>
            <a:gdLst/>
            <a:ahLst/>
            <a:cxnLst/>
            <a:rect l="l" t="t" r="r" b="b"/>
            <a:pathLst>
              <a:path w="8229600" h="5029200">
                <a:moveTo>
                  <a:pt x="0" y="5029200"/>
                </a:moveTo>
                <a:lnTo>
                  <a:pt x="8229600" y="5029200"/>
                </a:lnTo>
                <a:lnTo>
                  <a:pt x="8229600" y="0"/>
                </a:lnTo>
                <a:lnTo>
                  <a:pt x="0" y="0"/>
                </a:lnTo>
                <a:lnTo>
                  <a:pt x="0" y="5029200"/>
                </a:lnTo>
                <a:close/>
              </a:path>
            </a:pathLst>
          </a:custGeom>
          <a:solidFill>
            <a:srgbClr val="FFFFFF"/>
          </a:solidFill>
        </p:spPr>
        <p:txBody>
          <a:bodyPr wrap="square" lIns="0" tIns="0" rIns="0" bIns="0" rtlCol="0"/>
          <a:lstStyle/>
          <a:p>
            <a:endParaRPr/>
          </a:p>
        </p:txBody>
      </p:sp>
      <p:sp>
        <p:nvSpPr>
          <p:cNvPr id="6" name="object 6"/>
          <p:cNvSpPr/>
          <p:nvPr/>
        </p:nvSpPr>
        <p:spPr>
          <a:xfrm>
            <a:off x="457962" y="1448561"/>
            <a:ext cx="8229600" cy="5029200"/>
          </a:xfrm>
          <a:custGeom>
            <a:avLst/>
            <a:gdLst/>
            <a:ahLst/>
            <a:cxnLst/>
            <a:rect l="l" t="t" r="r" b="b"/>
            <a:pathLst>
              <a:path w="8229600" h="5029200">
                <a:moveTo>
                  <a:pt x="0" y="5029200"/>
                </a:moveTo>
                <a:lnTo>
                  <a:pt x="8229600" y="5029200"/>
                </a:lnTo>
                <a:lnTo>
                  <a:pt x="8229600" y="0"/>
                </a:lnTo>
                <a:lnTo>
                  <a:pt x="0" y="0"/>
                </a:lnTo>
                <a:lnTo>
                  <a:pt x="0" y="5029200"/>
                </a:lnTo>
                <a:close/>
              </a:path>
            </a:pathLst>
          </a:custGeom>
          <a:ln w="25908">
            <a:solidFill>
              <a:srgbClr val="0082D2"/>
            </a:solidFill>
          </a:ln>
        </p:spPr>
        <p:txBody>
          <a:bodyPr wrap="square" lIns="0" tIns="0" rIns="0" bIns="0" rtlCol="0"/>
          <a:lstStyle/>
          <a:p>
            <a:endParaRPr/>
          </a:p>
        </p:txBody>
      </p:sp>
      <p:sp>
        <p:nvSpPr>
          <p:cNvPr id="7" name="object 7"/>
          <p:cNvSpPr/>
          <p:nvPr/>
        </p:nvSpPr>
        <p:spPr>
          <a:xfrm>
            <a:off x="723900" y="1569719"/>
            <a:ext cx="178307" cy="178308"/>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723900" y="2545079"/>
            <a:ext cx="178307" cy="17830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723900" y="3825240"/>
            <a:ext cx="178307" cy="178307"/>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723900" y="4800600"/>
            <a:ext cx="178307" cy="178307"/>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723900" y="5617464"/>
            <a:ext cx="178307" cy="178308"/>
          </a:xfrm>
          <a:prstGeom prst="rect">
            <a:avLst/>
          </a:prstGeom>
          <a:blipFill>
            <a:blip r:embed="rId3" cstate="print"/>
            <a:stretch>
              <a:fillRect/>
            </a:stretch>
          </a:blipFill>
        </p:spPr>
        <p:txBody>
          <a:bodyPr wrap="square" lIns="0" tIns="0" rIns="0" bIns="0" rtlCol="0"/>
          <a:lstStyle/>
          <a:p>
            <a:endParaRPr/>
          </a:p>
        </p:txBody>
      </p:sp>
      <p:sp>
        <p:nvSpPr>
          <p:cNvPr id="12" name="object 12"/>
          <p:cNvSpPr txBox="1"/>
          <p:nvPr/>
        </p:nvSpPr>
        <p:spPr>
          <a:xfrm>
            <a:off x="1110792" y="1471930"/>
            <a:ext cx="7498715" cy="5027658"/>
          </a:xfrm>
          <a:prstGeom prst="rect">
            <a:avLst/>
          </a:prstGeom>
        </p:spPr>
        <p:txBody>
          <a:bodyPr vert="horz" wrap="square" lIns="0" tIns="13335" rIns="0" bIns="0" rtlCol="0">
            <a:spAutoFit/>
          </a:bodyPr>
          <a:lstStyle/>
          <a:p>
            <a:pPr marL="12700" marR="5080" algn="just">
              <a:lnSpc>
                <a:spcPct val="100000"/>
              </a:lnSpc>
              <a:spcBef>
                <a:spcPts val="105"/>
              </a:spcBef>
            </a:pPr>
            <a:r>
              <a:rPr sz="2000" dirty="0">
                <a:solidFill>
                  <a:srgbClr val="003300"/>
                </a:solidFill>
                <a:latin typeface="Times New Roman"/>
                <a:cs typeface="Times New Roman"/>
              </a:rPr>
              <a:t>Under </a:t>
            </a:r>
            <a:r>
              <a:rPr sz="2000" spc="-5" dirty="0">
                <a:solidFill>
                  <a:srgbClr val="003300"/>
                </a:solidFill>
                <a:latin typeface="Times New Roman"/>
                <a:cs typeface="Times New Roman"/>
              </a:rPr>
              <a:t>Section 2(12) The Act is applicable </a:t>
            </a:r>
            <a:r>
              <a:rPr sz="2000" spc="-10" dirty="0">
                <a:solidFill>
                  <a:srgbClr val="003300"/>
                </a:solidFill>
                <a:latin typeface="Times New Roman"/>
                <a:cs typeface="Times New Roman"/>
              </a:rPr>
              <a:t>to </a:t>
            </a:r>
            <a:r>
              <a:rPr sz="2000" dirty="0">
                <a:solidFill>
                  <a:srgbClr val="003300"/>
                </a:solidFill>
                <a:latin typeface="Times New Roman"/>
                <a:cs typeface="Times New Roman"/>
              </a:rPr>
              <a:t>the </a:t>
            </a:r>
            <a:r>
              <a:rPr sz="2000" spc="-5" dirty="0">
                <a:solidFill>
                  <a:srgbClr val="003300"/>
                </a:solidFill>
                <a:latin typeface="Times New Roman"/>
                <a:cs typeface="Times New Roman"/>
              </a:rPr>
              <a:t>“</a:t>
            </a:r>
            <a:r>
              <a:rPr sz="2000" b="1" spc="-5" dirty="0">
                <a:solidFill>
                  <a:srgbClr val="003300"/>
                </a:solidFill>
                <a:latin typeface="Times New Roman"/>
                <a:cs typeface="Times New Roman"/>
              </a:rPr>
              <a:t>Factories” </a:t>
            </a:r>
            <a:r>
              <a:rPr sz="2000" spc="-5" dirty="0">
                <a:solidFill>
                  <a:srgbClr val="003300"/>
                </a:solidFill>
                <a:latin typeface="Times New Roman"/>
                <a:cs typeface="Times New Roman"/>
              </a:rPr>
              <a:t>employing  </a:t>
            </a:r>
            <a:r>
              <a:rPr sz="2000" b="1" dirty="0">
                <a:solidFill>
                  <a:srgbClr val="003300"/>
                </a:solidFill>
                <a:latin typeface="Times New Roman"/>
                <a:cs typeface="Times New Roman"/>
              </a:rPr>
              <a:t>10 </a:t>
            </a:r>
            <a:r>
              <a:rPr sz="2000" b="1" spc="-5" dirty="0">
                <a:solidFill>
                  <a:srgbClr val="003300"/>
                </a:solidFill>
                <a:latin typeface="Times New Roman"/>
                <a:cs typeface="Times New Roman"/>
              </a:rPr>
              <a:t>(Ten) </a:t>
            </a:r>
            <a:r>
              <a:rPr sz="2000" dirty="0">
                <a:solidFill>
                  <a:srgbClr val="003300"/>
                </a:solidFill>
                <a:latin typeface="Times New Roman"/>
                <a:cs typeface="Times New Roman"/>
              </a:rPr>
              <a:t>or </a:t>
            </a:r>
            <a:r>
              <a:rPr sz="2000" spc="-5" dirty="0">
                <a:solidFill>
                  <a:srgbClr val="003300"/>
                </a:solidFill>
                <a:latin typeface="Times New Roman"/>
                <a:cs typeface="Times New Roman"/>
              </a:rPr>
              <a:t>more persons irrespective of whether power </a:t>
            </a:r>
            <a:r>
              <a:rPr sz="2000" spc="-10" dirty="0">
                <a:solidFill>
                  <a:srgbClr val="003300"/>
                </a:solidFill>
                <a:latin typeface="Times New Roman"/>
                <a:cs typeface="Times New Roman"/>
              </a:rPr>
              <a:t>is </a:t>
            </a:r>
            <a:r>
              <a:rPr sz="2000" dirty="0">
                <a:solidFill>
                  <a:srgbClr val="003300"/>
                </a:solidFill>
                <a:latin typeface="Times New Roman"/>
                <a:cs typeface="Times New Roman"/>
              </a:rPr>
              <a:t>used </a:t>
            </a:r>
            <a:r>
              <a:rPr sz="2000" spc="-10" dirty="0">
                <a:solidFill>
                  <a:srgbClr val="003300"/>
                </a:solidFill>
                <a:latin typeface="Times New Roman"/>
                <a:cs typeface="Times New Roman"/>
              </a:rPr>
              <a:t>in </a:t>
            </a:r>
            <a:r>
              <a:rPr sz="2000" spc="-5" dirty="0">
                <a:solidFill>
                  <a:srgbClr val="003300"/>
                </a:solidFill>
                <a:latin typeface="Times New Roman"/>
                <a:cs typeface="Times New Roman"/>
              </a:rPr>
              <a:t>the  </a:t>
            </a:r>
            <a:r>
              <a:rPr sz="2000" dirty="0">
                <a:solidFill>
                  <a:srgbClr val="003300"/>
                </a:solidFill>
                <a:latin typeface="Times New Roman"/>
                <a:cs typeface="Times New Roman"/>
              </a:rPr>
              <a:t>process of </a:t>
            </a:r>
            <a:r>
              <a:rPr sz="2000" spc="-5" dirty="0">
                <a:solidFill>
                  <a:srgbClr val="003300"/>
                </a:solidFill>
                <a:latin typeface="Times New Roman"/>
                <a:cs typeface="Times New Roman"/>
              </a:rPr>
              <a:t>manufacturing </a:t>
            </a:r>
            <a:r>
              <a:rPr sz="2000" dirty="0">
                <a:solidFill>
                  <a:srgbClr val="003300"/>
                </a:solidFill>
                <a:latin typeface="Times New Roman"/>
                <a:cs typeface="Times New Roman"/>
              </a:rPr>
              <a:t>or</a:t>
            </a:r>
            <a:r>
              <a:rPr sz="2000" spc="-85" dirty="0">
                <a:solidFill>
                  <a:srgbClr val="003300"/>
                </a:solidFill>
                <a:latin typeface="Times New Roman"/>
                <a:cs typeface="Times New Roman"/>
              </a:rPr>
              <a:t> </a:t>
            </a:r>
            <a:r>
              <a:rPr sz="2000" dirty="0">
                <a:solidFill>
                  <a:srgbClr val="003300"/>
                </a:solidFill>
                <a:latin typeface="Times New Roman"/>
                <a:cs typeface="Times New Roman"/>
              </a:rPr>
              <a:t>not.</a:t>
            </a:r>
            <a:endParaRPr sz="2000" dirty="0">
              <a:latin typeface="Times New Roman"/>
              <a:cs typeface="Times New Roman"/>
            </a:endParaRPr>
          </a:p>
          <a:p>
            <a:pPr marL="12700" marR="5080" algn="just">
              <a:lnSpc>
                <a:spcPct val="100000"/>
              </a:lnSpc>
              <a:spcBef>
                <a:spcPts val="480"/>
              </a:spcBef>
            </a:pPr>
            <a:r>
              <a:rPr sz="2000" dirty="0">
                <a:solidFill>
                  <a:srgbClr val="003300"/>
                </a:solidFill>
                <a:latin typeface="Times New Roman"/>
                <a:cs typeface="Times New Roman"/>
              </a:rPr>
              <a:t>Under </a:t>
            </a:r>
            <a:r>
              <a:rPr sz="2000" spc="-5" dirty="0">
                <a:solidFill>
                  <a:srgbClr val="003300"/>
                </a:solidFill>
                <a:latin typeface="Times New Roman"/>
                <a:cs typeface="Times New Roman"/>
              </a:rPr>
              <a:t>Section 1(5) of the Act, </a:t>
            </a:r>
            <a:r>
              <a:rPr sz="2000" dirty="0">
                <a:solidFill>
                  <a:srgbClr val="003300"/>
                </a:solidFill>
                <a:latin typeface="Times New Roman"/>
                <a:cs typeface="Times New Roman"/>
              </a:rPr>
              <a:t>the </a:t>
            </a:r>
            <a:r>
              <a:rPr sz="2000" spc="-5" dirty="0">
                <a:solidFill>
                  <a:srgbClr val="003300"/>
                </a:solidFill>
                <a:latin typeface="Times New Roman"/>
                <a:cs typeface="Times New Roman"/>
              </a:rPr>
              <a:t>Scheme has been extended </a:t>
            </a:r>
            <a:r>
              <a:rPr sz="2000" spc="-10" dirty="0">
                <a:solidFill>
                  <a:srgbClr val="003300"/>
                </a:solidFill>
                <a:latin typeface="Times New Roman"/>
                <a:cs typeface="Times New Roman"/>
              </a:rPr>
              <a:t>to </a:t>
            </a:r>
            <a:r>
              <a:rPr sz="2000" b="1" dirty="0">
                <a:solidFill>
                  <a:srgbClr val="003300"/>
                </a:solidFill>
                <a:latin typeface="Times New Roman"/>
                <a:cs typeface="Times New Roman"/>
              </a:rPr>
              <a:t>Shops,  </a:t>
            </a:r>
            <a:r>
              <a:rPr sz="2000" b="1" spc="-5" dirty="0">
                <a:solidFill>
                  <a:srgbClr val="003300"/>
                </a:solidFill>
                <a:latin typeface="Times New Roman"/>
                <a:cs typeface="Times New Roman"/>
              </a:rPr>
              <a:t>Hotels, Restaurants, Cinemas </a:t>
            </a:r>
            <a:r>
              <a:rPr sz="2000" spc="-5" dirty="0">
                <a:solidFill>
                  <a:srgbClr val="003300"/>
                </a:solidFill>
                <a:latin typeface="Times New Roman"/>
                <a:cs typeface="Times New Roman"/>
              </a:rPr>
              <a:t>including preview </a:t>
            </a:r>
            <a:r>
              <a:rPr sz="2000" dirty="0">
                <a:solidFill>
                  <a:srgbClr val="003300"/>
                </a:solidFill>
                <a:latin typeface="Times New Roman"/>
                <a:cs typeface="Times New Roman"/>
              </a:rPr>
              <a:t>Theatre, </a:t>
            </a:r>
            <a:r>
              <a:rPr sz="2000" spc="-5" dirty="0">
                <a:solidFill>
                  <a:srgbClr val="003300"/>
                </a:solidFill>
                <a:latin typeface="Times New Roman"/>
                <a:cs typeface="Times New Roman"/>
              </a:rPr>
              <a:t>Road </a:t>
            </a:r>
            <a:r>
              <a:rPr sz="2000" spc="-10" dirty="0">
                <a:solidFill>
                  <a:srgbClr val="003300"/>
                </a:solidFill>
                <a:latin typeface="Times New Roman"/>
                <a:cs typeface="Times New Roman"/>
              </a:rPr>
              <a:t>motor  </a:t>
            </a:r>
            <a:r>
              <a:rPr sz="2000" spc="-5" dirty="0">
                <a:solidFill>
                  <a:srgbClr val="003300"/>
                </a:solidFill>
                <a:latin typeface="Times New Roman"/>
                <a:cs typeface="Times New Roman"/>
              </a:rPr>
              <a:t>transport undertakings and Newspaper establishment </a:t>
            </a:r>
            <a:r>
              <a:rPr sz="2000" dirty="0">
                <a:solidFill>
                  <a:srgbClr val="003300"/>
                </a:solidFill>
                <a:latin typeface="Times New Roman"/>
                <a:cs typeface="Times New Roman"/>
              </a:rPr>
              <a:t>employing </a:t>
            </a:r>
            <a:r>
              <a:rPr sz="2000" b="1" spc="-10" dirty="0">
                <a:solidFill>
                  <a:srgbClr val="003300"/>
                </a:solidFill>
                <a:latin typeface="Times New Roman"/>
                <a:cs typeface="Times New Roman"/>
              </a:rPr>
              <a:t>20  </a:t>
            </a:r>
            <a:r>
              <a:rPr sz="2000" b="1" dirty="0">
                <a:solidFill>
                  <a:srgbClr val="003300"/>
                </a:solidFill>
                <a:latin typeface="Times New Roman"/>
                <a:cs typeface="Times New Roman"/>
              </a:rPr>
              <a:t>(Twenty) </a:t>
            </a:r>
            <a:r>
              <a:rPr sz="2000" dirty="0">
                <a:solidFill>
                  <a:srgbClr val="003300"/>
                </a:solidFill>
                <a:latin typeface="Times New Roman"/>
                <a:cs typeface="Times New Roman"/>
              </a:rPr>
              <a:t>or </a:t>
            </a:r>
            <a:r>
              <a:rPr sz="2000" spc="-5" dirty="0">
                <a:solidFill>
                  <a:srgbClr val="003300"/>
                </a:solidFill>
                <a:latin typeface="Times New Roman"/>
                <a:cs typeface="Times New Roman"/>
              </a:rPr>
              <a:t>more</a:t>
            </a:r>
            <a:r>
              <a:rPr sz="2000" spc="-55" dirty="0">
                <a:solidFill>
                  <a:srgbClr val="003300"/>
                </a:solidFill>
                <a:latin typeface="Times New Roman"/>
                <a:cs typeface="Times New Roman"/>
              </a:rPr>
              <a:t> </a:t>
            </a:r>
            <a:r>
              <a:rPr sz="2000" dirty="0">
                <a:solidFill>
                  <a:srgbClr val="003300"/>
                </a:solidFill>
                <a:latin typeface="Times New Roman"/>
                <a:cs typeface="Times New Roman"/>
              </a:rPr>
              <a:t>persons.</a:t>
            </a:r>
            <a:endParaRPr sz="2000" dirty="0">
              <a:latin typeface="Times New Roman"/>
              <a:cs typeface="Times New Roman"/>
            </a:endParaRPr>
          </a:p>
          <a:p>
            <a:pPr marL="12700" marR="5080" algn="just">
              <a:lnSpc>
                <a:spcPct val="100000"/>
              </a:lnSpc>
              <a:spcBef>
                <a:spcPts val="480"/>
              </a:spcBef>
            </a:pPr>
            <a:r>
              <a:rPr sz="2000" spc="-5" dirty="0">
                <a:solidFill>
                  <a:srgbClr val="003300"/>
                </a:solidFill>
                <a:latin typeface="Times New Roman"/>
                <a:cs typeface="Times New Roman"/>
              </a:rPr>
              <a:t>Further, u/s 1(5) </a:t>
            </a:r>
            <a:r>
              <a:rPr sz="2000" dirty="0">
                <a:solidFill>
                  <a:srgbClr val="003300"/>
                </a:solidFill>
                <a:latin typeface="Times New Roman"/>
                <a:cs typeface="Times New Roman"/>
              </a:rPr>
              <a:t>of </a:t>
            </a:r>
            <a:r>
              <a:rPr sz="2000" spc="-5" dirty="0">
                <a:solidFill>
                  <a:srgbClr val="003300"/>
                </a:solidFill>
                <a:latin typeface="Times New Roman"/>
                <a:cs typeface="Times New Roman"/>
              </a:rPr>
              <a:t>the </a:t>
            </a:r>
            <a:r>
              <a:rPr sz="2000" dirty="0">
                <a:solidFill>
                  <a:srgbClr val="003300"/>
                </a:solidFill>
                <a:latin typeface="Times New Roman"/>
                <a:cs typeface="Times New Roman"/>
              </a:rPr>
              <a:t>Act, the </a:t>
            </a:r>
            <a:r>
              <a:rPr sz="2000" spc="-5" dirty="0">
                <a:solidFill>
                  <a:srgbClr val="003300"/>
                </a:solidFill>
                <a:latin typeface="Times New Roman"/>
                <a:cs typeface="Times New Roman"/>
              </a:rPr>
              <a:t>Scheme has </a:t>
            </a:r>
            <a:r>
              <a:rPr sz="2000" dirty="0">
                <a:solidFill>
                  <a:srgbClr val="003300"/>
                </a:solidFill>
                <a:latin typeface="Times New Roman"/>
                <a:cs typeface="Times New Roman"/>
              </a:rPr>
              <a:t>been </a:t>
            </a:r>
            <a:r>
              <a:rPr sz="2000" spc="-5" dirty="0">
                <a:solidFill>
                  <a:srgbClr val="003300"/>
                </a:solidFill>
                <a:latin typeface="Times New Roman"/>
                <a:cs typeface="Times New Roman"/>
              </a:rPr>
              <a:t>extended </a:t>
            </a:r>
            <a:r>
              <a:rPr sz="2000" spc="-10" dirty="0">
                <a:solidFill>
                  <a:srgbClr val="003300"/>
                </a:solidFill>
                <a:latin typeface="Times New Roman"/>
                <a:cs typeface="Times New Roman"/>
              </a:rPr>
              <a:t>to </a:t>
            </a:r>
            <a:r>
              <a:rPr sz="2000" b="1" spc="-5" dirty="0">
                <a:solidFill>
                  <a:srgbClr val="003300"/>
                </a:solidFill>
                <a:latin typeface="Times New Roman"/>
                <a:cs typeface="Times New Roman"/>
              </a:rPr>
              <a:t>Private   Medical </a:t>
            </a:r>
            <a:r>
              <a:rPr sz="2000" spc="-5" dirty="0">
                <a:solidFill>
                  <a:srgbClr val="003300"/>
                </a:solidFill>
                <a:latin typeface="Times New Roman"/>
                <a:cs typeface="Times New Roman"/>
              </a:rPr>
              <a:t>Institution and </a:t>
            </a:r>
            <a:r>
              <a:rPr sz="2000" b="1" dirty="0">
                <a:solidFill>
                  <a:srgbClr val="003300"/>
                </a:solidFill>
                <a:latin typeface="Times New Roman"/>
                <a:cs typeface="Times New Roman"/>
              </a:rPr>
              <a:t>Educational </a:t>
            </a:r>
            <a:r>
              <a:rPr sz="2000" spc="-5" dirty="0">
                <a:solidFill>
                  <a:srgbClr val="003300"/>
                </a:solidFill>
                <a:latin typeface="Times New Roman"/>
                <a:cs typeface="Times New Roman"/>
              </a:rPr>
              <a:t>Institutions employing </a:t>
            </a:r>
            <a:r>
              <a:rPr sz="2000" b="1" spc="5" dirty="0">
                <a:solidFill>
                  <a:srgbClr val="003300"/>
                </a:solidFill>
                <a:latin typeface="Times New Roman"/>
                <a:cs typeface="Times New Roman"/>
              </a:rPr>
              <a:t>20  </a:t>
            </a:r>
            <a:r>
              <a:rPr sz="2000" b="1" dirty="0">
                <a:solidFill>
                  <a:srgbClr val="003300"/>
                </a:solidFill>
                <a:latin typeface="Times New Roman"/>
                <a:cs typeface="Times New Roman"/>
              </a:rPr>
              <a:t>(Twenty) </a:t>
            </a:r>
            <a:r>
              <a:rPr sz="2000" dirty="0">
                <a:solidFill>
                  <a:srgbClr val="003300"/>
                </a:solidFill>
                <a:latin typeface="Times New Roman"/>
                <a:cs typeface="Times New Roman"/>
              </a:rPr>
              <a:t>or </a:t>
            </a:r>
            <a:r>
              <a:rPr sz="2000" spc="-5" dirty="0">
                <a:solidFill>
                  <a:srgbClr val="003300"/>
                </a:solidFill>
                <a:latin typeface="Times New Roman"/>
                <a:cs typeface="Times New Roman"/>
              </a:rPr>
              <a:t>more </a:t>
            </a:r>
            <a:r>
              <a:rPr sz="2000" dirty="0">
                <a:solidFill>
                  <a:srgbClr val="003300"/>
                </a:solidFill>
                <a:latin typeface="Times New Roman"/>
                <a:cs typeface="Times New Roman"/>
              </a:rPr>
              <a:t>persons </a:t>
            </a:r>
            <a:r>
              <a:rPr sz="2000" spc="-5" dirty="0">
                <a:solidFill>
                  <a:srgbClr val="003300"/>
                </a:solidFill>
                <a:latin typeface="Times New Roman"/>
                <a:cs typeface="Times New Roman"/>
              </a:rPr>
              <a:t>in </a:t>
            </a:r>
            <a:r>
              <a:rPr sz="2000" dirty="0">
                <a:solidFill>
                  <a:srgbClr val="003300"/>
                </a:solidFill>
                <a:latin typeface="Times New Roman"/>
                <a:cs typeface="Times New Roman"/>
              </a:rPr>
              <a:t>certain </a:t>
            </a:r>
            <a:r>
              <a:rPr sz="2000" spc="-5" dirty="0">
                <a:solidFill>
                  <a:srgbClr val="003300"/>
                </a:solidFill>
                <a:latin typeface="Times New Roman"/>
                <a:cs typeface="Times New Roman"/>
              </a:rPr>
              <a:t>States</a:t>
            </a:r>
            <a:r>
              <a:rPr sz="2000" spc="-110" dirty="0">
                <a:solidFill>
                  <a:srgbClr val="003300"/>
                </a:solidFill>
                <a:latin typeface="Times New Roman"/>
                <a:cs typeface="Times New Roman"/>
              </a:rPr>
              <a:t> </a:t>
            </a:r>
            <a:r>
              <a:rPr sz="2000" dirty="0">
                <a:solidFill>
                  <a:srgbClr val="003300"/>
                </a:solidFill>
                <a:latin typeface="Times New Roman"/>
                <a:cs typeface="Times New Roman"/>
              </a:rPr>
              <a:t>.</a:t>
            </a:r>
            <a:endParaRPr sz="2000" dirty="0">
              <a:latin typeface="Times New Roman"/>
              <a:cs typeface="Times New Roman"/>
            </a:endParaRPr>
          </a:p>
          <a:p>
            <a:pPr marL="12700" algn="just">
              <a:lnSpc>
                <a:spcPct val="100000"/>
              </a:lnSpc>
              <a:spcBef>
                <a:spcPts val="480"/>
              </a:spcBef>
            </a:pPr>
            <a:r>
              <a:rPr sz="2000" dirty="0">
                <a:solidFill>
                  <a:srgbClr val="003300"/>
                </a:solidFill>
                <a:latin typeface="Times New Roman"/>
                <a:cs typeface="Times New Roman"/>
              </a:rPr>
              <a:t>The</a:t>
            </a:r>
            <a:r>
              <a:rPr sz="2000" spc="185" dirty="0">
                <a:solidFill>
                  <a:srgbClr val="003300"/>
                </a:solidFill>
                <a:latin typeface="Times New Roman"/>
                <a:cs typeface="Times New Roman"/>
              </a:rPr>
              <a:t> </a:t>
            </a:r>
            <a:r>
              <a:rPr sz="2000" spc="-5" dirty="0">
                <a:solidFill>
                  <a:srgbClr val="003300"/>
                </a:solidFill>
                <a:latin typeface="Times New Roman"/>
                <a:cs typeface="Times New Roman"/>
              </a:rPr>
              <a:t>existing</a:t>
            </a:r>
            <a:r>
              <a:rPr sz="2000" spc="180" dirty="0">
                <a:solidFill>
                  <a:srgbClr val="003300"/>
                </a:solidFill>
                <a:latin typeface="Times New Roman"/>
                <a:cs typeface="Times New Roman"/>
              </a:rPr>
              <a:t> </a:t>
            </a:r>
            <a:r>
              <a:rPr sz="2000" spc="-5" dirty="0">
                <a:solidFill>
                  <a:srgbClr val="003300"/>
                </a:solidFill>
                <a:latin typeface="Times New Roman"/>
                <a:cs typeface="Times New Roman"/>
              </a:rPr>
              <a:t>wage-limit</a:t>
            </a:r>
            <a:r>
              <a:rPr sz="2000" spc="180" dirty="0">
                <a:solidFill>
                  <a:srgbClr val="003300"/>
                </a:solidFill>
                <a:latin typeface="Times New Roman"/>
                <a:cs typeface="Times New Roman"/>
              </a:rPr>
              <a:t> </a:t>
            </a:r>
            <a:r>
              <a:rPr sz="2000" dirty="0">
                <a:solidFill>
                  <a:srgbClr val="003300"/>
                </a:solidFill>
                <a:latin typeface="Times New Roman"/>
                <a:cs typeface="Times New Roman"/>
              </a:rPr>
              <a:t>for</a:t>
            </a:r>
            <a:r>
              <a:rPr sz="2000" spc="185" dirty="0">
                <a:solidFill>
                  <a:srgbClr val="003300"/>
                </a:solidFill>
                <a:latin typeface="Times New Roman"/>
                <a:cs typeface="Times New Roman"/>
              </a:rPr>
              <a:t> </a:t>
            </a:r>
            <a:r>
              <a:rPr sz="2000" spc="-5" dirty="0">
                <a:solidFill>
                  <a:srgbClr val="003300"/>
                </a:solidFill>
                <a:latin typeface="Times New Roman"/>
                <a:cs typeface="Times New Roman"/>
              </a:rPr>
              <a:t>coverage</a:t>
            </a:r>
            <a:r>
              <a:rPr sz="2000" spc="180" dirty="0">
                <a:solidFill>
                  <a:srgbClr val="003300"/>
                </a:solidFill>
                <a:latin typeface="Times New Roman"/>
                <a:cs typeface="Times New Roman"/>
              </a:rPr>
              <a:t> </a:t>
            </a:r>
            <a:r>
              <a:rPr sz="2000" dirty="0">
                <a:solidFill>
                  <a:srgbClr val="003300"/>
                </a:solidFill>
                <a:latin typeface="Times New Roman"/>
                <a:cs typeface="Times New Roman"/>
              </a:rPr>
              <a:t>under</a:t>
            </a:r>
            <a:r>
              <a:rPr sz="2000" spc="175" dirty="0">
                <a:solidFill>
                  <a:srgbClr val="003300"/>
                </a:solidFill>
                <a:latin typeface="Times New Roman"/>
                <a:cs typeface="Times New Roman"/>
              </a:rPr>
              <a:t> </a:t>
            </a:r>
            <a:r>
              <a:rPr sz="2000" dirty="0">
                <a:solidFill>
                  <a:srgbClr val="003300"/>
                </a:solidFill>
                <a:latin typeface="Times New Roman"/>
                <a:cs typeface="Times New Roman"/>
              </a:rPr>
              <a:t>the</a:t>
            </a:r>
            <a:r>
              <a:rPr sz="2000" spc="180" dirty="0">
                <a:solidFill>
                  <a:srgbClr val="003300"/>
                </a:solidFill>
                <a:latin typeface="Times New Roman"/>
                <a:cs typeface="Times New Roman"/>
              </a:rPr>
              <a:t> </a:t>
            </a:r>
            <a:r>
              <a:rPr sz="2000" dirty="0">
                <a:solidFill>
                  <a:srgbClr val="003300"/>
                </a:solidFill>
                <a:latin typeface="Times New Roman"/>
                <a:cs typeface="Times New Roman"/>
              </a:rPr>
              <a:t>Act,</a:t>
            </a:r>
            <a:r>
              <a:rPr sz="2000" spc="170" dirty="0">
                <a:solidFill>
                  <a:srgbClr val="003300"/>
                </a:solidFill>
                <a:latin typeface="Times New Roman"/>
                <a:cs typeface="Times New Roman"/>
              </a:rPr>
              <a:t> </a:t>
            </a:r>
            <a:r>
              <a:rPr sz="2000" spc="-5" dirty="0">
                <a:solidFill>
                  <a:srgbClr val="003300"/>
                </a:solidFill>
                <a:latin typeface="Times New Roman"/>
                <a:cs typeface="Times New Roman"/>
              </a:rPr>
              <a:t>is</a:t>
            </a:r>
            <a:r>
              <a:rPr sz="2000" spc="185" dirty="0">
                <a:solidFill>
                  <a:srgbClr val="003300"/>
                </a:solidFill>
                <a:latin typeface="Times New Roman"/>
                <a:cs typeface="Times New Roman"/>
              </a:rPr>
              <a:t> </a:t>
            </a:r>
            <a:r>
              <a:rPr sz="2000" b="1" spc="-5" dirty="0">
                <a:solidFill>
                  <a:srgbClr val="003300"/>
                </a:solidFill>
                <a:latin typeface="Times New Roman"/>
                <a:cs typeface="Times New Roman"/>
              </a:rPr>
              <a:t>Rs.</a:t>
            </a:r>
            <a:r>
              <a:rPr sz="2000" b="1" spc="175" dirty="0">
                <a:solidFill>
                  <a:srgbClr val="003300"/>
                </a:solidFill>
                <a:latin typeface="Times New Roman"/>
                <a:cs typeface="Times New Roman"/>
              </a:rPr>
              <a:t> </a:t>
            </a:r>
            <a:r>
              <a:rPr sz="2000" b="1" spc="-5" dirty="0">
                <a:solidFill>
                  <a:srgbClr val="003300"/>
                </a:solidFill>
                <a:latin typeface="Times New Roman"/>
                <a:cs typeface="Times New Roman"/>
              </a:rPr>
              <a:t>15,000/-</a:t>
            </a:r>
            <a:r>
              <a:rPr lang="en-US" sz="2000" b="1" spc="-5" dirty="0">
                <a:solidFill>
                  <a:srgbClr val="003300"/>
                </a:solidFill>
                <a:latin typeface="Times New Roman"/>
                <a:cs typeface="Times New Roman"/>
              </a:rPr>
              <a:t> to 21000/-</a:t>
            </a:r>
            <a:r>
              <a:rPr sz="2000" b="1" spc="190" dirty="0">
                <a:solidFill>
                  <a:srgbClr val="003300"/>
                </a:solidFill>
                <a:latin typeface="Times New Roman"/>
                <a:cs typeface="Times New Roman"/>
              </a:rPr>
              <a:t> </a:t>
            </a:r>
            <a:r>
              <a:rPr sz="2000" spc="-5" dirty="0">
                <a:solidFill>
                  <a:srgbClr val="003300"/>
                </a:solidFill>
                <a:latin typeface="Times New Roman"/>
                <a:cs typeface="Times New Roman"/>
              </a:rPr>
              <a:t>per</a:t>
            </a:r>
            <a:endParaRPr sz="2000" dirty="0">
              <a:latin typeface="Times New Roman"/>
              <a:cs typeface="Times New Roman"/>
            </a:endParaRPr>
          </a:p>
          <a:p>
            <a:pPr marL="12700" algn="just">
              <a:lnSpc>
                <a:spcPct val="100000"/>
              </a:lnSpc>
            </a:pPr>
            <a:r>
              <a:rPr sz="2000" spc="-5" dirty="0">
                <a:solidFill>
                  <a:srgbClr val="003300"/>
                </a:solidFill>
                <a:latin typeface="Times New Roman"/>
                <a:cs typeface="Times New Roman"/>
              </a:rPr>
              <a:t>month </a:t>
            </a:r>
            <a:r>
              <a:rPr sz="2000" dirty="0">
                <a:solidFill>
                  <a:srgbClr val="003300"/>
                </a:solidFill>
                <a:latin typeface="Times New Roman"/>
                <a:cs typeface="Times New Roman"/>
              </a:rPr>
              <a:t>(excluding remuneration for </a:t>
            </a:r>
            <a:r>
              <a:rPr sz="2000" spc="-5" dirty="0">
                <a:solidFill>
                  <a:srgbClr val="003300"/>
                </a:solidFill>
                <a:latin typeface="Times New Roman"/>
                <a:cs typeface="Times New Roman"/>
              </a:rPr>
              <a:t>overtime</a:t>
            </a:r>
            <a:r>
              <a:rPr lang="en-US" sz="2000" b="1" spc="-5" dirty="0">
                <a:solidFill>
                  <a:srgbClr val="003300"/>
                </a:solidFill>
                <a:latin typeface="Times New Roman"/>
                <a:cs typeface="Times New Roman"/>
              </a:rPr>
              <a:t>)</a:t>
            </a:r>
            <a:endParaRPr sz="2000" dirty="0">
              <a:latin typeface="Times New Roman"/>
              <a:cs typeface="Times New Roman"/>
            </a:endParaRPr>
          </a:p>
          <a:p>
            <a:pPr marL="12700" algn="just">
              <a:lnSpc>
                <a:spcPct val="100000"/>
              </a:lnSpc>
              <a:spcBef>
                <a:spcPts val="1635"/>
              </a:spcBef>
            </a:pPr>
            <a:r>
              <a:rPr sz="2000" b="1" dirty="0">
                <a:solidFill>
                  <a:srgbClr val="003300"/>
                </a:solidFill>
                <a:latin typeface="Times New Roman"/>
                <a:cs typeface="Times New Roman"/>
              </a:rPr>
              <a:t>AREAS</a:t>
            </a:r>
            <a:r>
              <a:rPr sz="2000" b="1" spc="-10" dirty="0">
                <a:solidFill>
                  <a:srgbClr val="003300"/>
                </a:solidFill>
                <a:latin typeface="Times New Roman"/>
                <a:cs typeface="Times New Roman"/>
              </a:rPr>
              <a:t> </a:t>
            </a:r>
            <a:r>
              <a:rPr sz="2000" b="1" dirty="0">
                <a:solidFill>
                  <a:srgbClr val="003300"/>
                </a:solidFill>
                <a:latin typeface="Times New Roman"/>
                <a:cs typeface="Times New Roman"/>
              </a:rPr>
              <a:t>COVERED</a:t>
            </a:r>
            <a:endParaRPr sz="2000" dirty="0">
              <a:latin typeface="Times New Roman"/>
              <a:cs typeface="Times New Roman"/>
            </a:endParaRPr>
          </a:p>
          <a:p>
            <a:pPr marL="12700" algn="just">
              <a:lnSpc>
                <a:spcPct val="100000"/>
              </a:lnSpc>
            </a:pPr>
            <a:r>
              <a:rPr sz="2000" dirty="0">
                <a:solidFill>
                  <a:srgbClr val="003300"/>
                </a:solidFill>
                <a:latin typeface="Times New Roman"/>
                <a:cs typeface="Times New Roman"/>
              </a:rPr>
              <a:t>The ESI Act is applicable across the length and breadth of the</a:t>
            </a:r>
            <a:r>
              <a:rPr sz="2000" spc="-225" dirty="0">
                <a:solidFill>
                  <a:srgbClr val="003300"/>
                </a:solidFill>
                <a:latin typeface="Times New Roman"/>
                <a:cs typeface="Times New Roman"/>
              </a:rPr>
              <a:t> </a:t>
            </a:r>
            <a:r>
              <a:rPr sz="2000" dirty="0">
                <a:solidFill>
                  <a:srgbClr val="003300"/>
                </a:solidFill>
                <a:latin typeface="Times New Roman"/>
                <a:cs typeface="Times New Roman"/>
              </a:rPr>
              <a:t>India.</a:t>
            </a:r>
            <a:endParaRPr sz="2000" dirty="0">
              <a:latin typeface="Times New Roman"/>
              <a:cs typeface="Times New Roman"/>
            </a:endParaRPr>
          </a:p>
        </p:txBody>
      </p:sp>
      <p:sp>
        <p:nvSpPr>
          <p:cNvPr id="13" name="object 13"/>
          <p:cNvSpPr/>
          <p:nvPr/>
        </p:nvSpPr>
        <p:spPr>
          <a:xfrm>
            <a:off x="7772400" y="685800"/>
            <a:ext cx="838200" cy="533400"/>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1761" y="457962"/>
            <a:ext cx="8305800" cy="762000"/>
          </a:xfrm>
          <a:custGeom>
            <a:avLst/>
            <a:gdLst/>
            <a:ahLst/>
            <a:cxnLst/>
            <a:rect l="l" t="t" r="r" b="b"/>
            <a:pathLst>
              <a:path w="8305800" h="762000">
                <a:moveTo>
                  <a:pt x="0" y="762000"/>
                </a:moveTo>
                <a:lnTo>
                  <a:pt x="8305800" y="762000"/>
                </a:lnTo>
                <a:lnTo>
                  <a:pt x="8305800" y="0"/>
                </a:lnTo>
                <a:lnTo>
                  <a:pt x="0" y="0"/>
                </a:lnTo>
                <a:lnTo>
                  <a:pt x="0" y="762000"/>
                </a:lnTo>
                <a:close/>
              </a:path>
            </a:pathLst>
          </a:custGeom>
          <a:solidFill>
            <a:srgbClr val="FFFFFF"/>
          </a:solidFill>
        </p:spPr>
        <p:txBody>
          <a:bodyPr wrap="square" lIns="0" tIns="0" rIns="0" bIns="0" rtlCol="0"/>
          <a:lstStyle/>
          <a:p>
            <a:endParaRPr/>
          </a:p>
        </p:txBody>
      </p:sp>
      <p:sp>
        <p:nvSpPr>
          <p:cNvPr id="3" name="object 3"/>
          <p:cNvSpPr/>
          <p:nvPr/>
        </p:nvSpPr>
        <p:spPr>
          <a:xfrm>
            <a:off x="381761" y="457962"/>
            <a:ext cx="8305800" cy="762000"/>
          </a:xfrm>
          <a:custGeom>
            <a:avLst/>
            <a:gdLst/>
            <a:ahLst/>
            <a:cxnLst/>
            <a:rect l="l" t="t" r="r" b="b"/>
            <a:pathLst>
              <a:path w="8305800" h="762000">
                <a:moveTo>
                  <a:pt x="0" y="762000"/>
                </a:moveTo>
                <a:lnTo>
                  <a:pt x="8305800" y="762000"/>
                </a:lnTo>
                <a:lnTo>
                  <a:pt x="8305800" y="0"/>
                </a:lnTo>
                <a:lnTo>
                  <a:pt x="0" y="0"/>
                </a:lnTo>
                <a:lnTo>
                  <a:pt x="0" y="762000"/>
                </a:lnTo>
                <a:close/>
              </a:path>
            </a:pathLst>
          </a:custGeom>
          <a:ln w="25908">
            <a:solidFill>
              <a:srgbClr val="0082D2"/>
            </a:solidFill>
          </a:ln>
        </p:spPr>
        <p:txBody>
          <a:bodyPr wrap="square" lIns="0" tIns="0" rIns="0" bIns="0" rtlCol="0"/>
          <a:lstStyle/>
          <a:p>
            <a:endParaRPr/>
          </a:p>
        </p:txBody>
      </p:sp>
      <p:sp>
        <p:nvSpPr>
          <p:cNvPr id="4" name="object 4"/>
          <p:cNvSpPr/>
          <p:nvPr/>
        </p:nvSpPr>
        <p:spPr>
          <a:xfrm>
            <a:off x="557783" y="655319"/>
            <a:ext cx="5401056" cy="45110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381000" y="1371600"/>
            <a:ext cx="8305800" cy="510540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883919" y="1426463"/>
            <a:ext cx="3465576" cy="2196083"/>
          </a:xfrm>
          <a:prstGeom prst="rect">
            <a:avLst/>
          </a:prstGeom>
          <a:blipFill>
            <a:blip r:embed="rId4"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1533905" y="2060194"/>
            <a:ext cx="2166620" cy="838835"/>
          </a:xfrm>
          <a:prstGeom prst="rect">
            <a:avLst/>
          </a:prstGeom>
        </p:spPr>
        <p:txBody>
          <a:bodyPr vert="horz" wrap="square" lIns="0" tIns="52069" rIns="0" bIns="0" rtlCol="0">
            <a:spAutoFit/>
          </a:bodyPr>
          <a:lstStyle/>
          <a:p>
            <a:pPr marL="309880" marR="302895" algn="ctr">
              <a:lnSpc>
                <a:spcPts val="1860"/>
              </a:lnSpc>
              <a:spcBef>
                <a:spcPts val="409"/>
              </a:spcBef>
            </a:pPr>
            <a:r>
              <a:rPr sz="1800" b="1" spc="-10" dirty="0">
                <a:solidFill>
                  <a:srgbClr val="FFFFFF"/>
                </a:solidFill>
                <a:latin typeface="Times New Roman"/>
                <a:cs typeface="Times New Roman"/>
              </a:rPr>
              <a:t>Employee’s</a:t>
            </a:r>
            <a:r>
              <a:rPr sz="1800" b="1" spc="-85" dirty="0">
                <a:solidFill>
                  <a:srgbClr val="FFFFFF"/>
                </a:solidFill>
                <a:latin typeface="Times New Roman"/>
                <a:cs typeface="Times New Roman"/>
              </a:rPr>
              <a:t> </a:t>
            </a:r>
            <a:r>
              <a:rPr sz="1800" b="1" spc="-5" dirty="0">
                <a:solidFill>
                  <a:srgbClr val="FFFFFF"/>
                </a:solidFill>
                <a:latin typeface="Times New Roman"/>
                <a:cs typeface="Times New Roman"/>
              </a:rPr>
              <a:t>ESI  Contribution</a:t>
            </a:r>
            <a:endParaRPr sz="1800">
              <a:latin typeface="Times New Roman"/>
              <a:cs typeface="Times New Roman"/>
            </a:endParaRPr>
          </a:p>
          <a:p>
            <a:pPr algn="ctr">
              <a:lnSpc>
                <a:spcPct val="100000"/>
              </a:lnSpc>
              <a:spcBef>
                <a:spcPts val="450"/>
              </a:spcBef>
            </a:pPr>
            <a:r>
              <a:rPr sz="1600" b="1" dirty="0">
                <a:solidFill>
                  <a:srgbClr val="FFFFFF"/>
                </a:solidFill>
                <a:latin typeface="Times New Roman"/>
                <a:cs typeface="Times New Roman"/>
              </a:rPr>
              <a:t>(1.75% </a:t>
            </a:r>
            <a:r>
              <a:rPr sz="1600" b="1" spc="-10" dirty="0">
                <a:solidFill>
                  <a:srgbClr val="FFFFFF"/>
                </a:solidFill>
                <a:latin typeface="Times New Roman"/>
                <a:cs typeface="Times New Roman"/>
              </a:rPr>
              <a:t>Of Gross</a:t>
            </a:r>
            <a:r>
              <a:rPr sz="1600" b="1" spc="-75" dirty="0">
                <a:solidFill>
                  <a:srgbClr val="FFFFFF"/>
                </a:solidFill>
                <a:latin typeface="Times New Roman"/>
                <a:cs typeface="Times New Roman"/>
              </a:rPr>
              <a:t> </a:t>
            </a:r>
            <a:r>
              <a:rPr sz="1600" b="1" dirty="0">
                <a:solidFill>
                  <a:srgbClr val="FFFFFF"/>
                </a:solidFill>
                <a:latin typeface="Times New Roman"/>
                <a:cs typeface="Times New Roman"/>
              </a:rPr>
              <a:t>Salary)</a:t>
            </a:r>
            <a:endParaRPr sz="1600">
              <a:latin typeface="Times New Roman"/>
              <a:cs typeface="Times New Roman"/>
            </a:endParaRPr>
          </a:p>
        </p:txBody>
      </p:sp>
      <p:sp>
        <p:nvSpPr>
          <p:cNvPr id="8" name="object 8"/>
          <p:cNvSpPr/>
          <p:nvPr/>
        </p:nvSpPr>
        <p:spPr>
          <a:xfrm>
            <a:off x="2388107" y="3653028"/>
            <a:ext cx="597407" cy="597407"/>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854963" y="4305300"/>
            <a:ext cx="3660648" cy="2191512"/>
          </a:xfrm>
          <a:prstGeom prst="rect">
            <a:avLst/>
          </a:prstGeom>
          <a:blipFill>
            <a:blip r:embed="rId6" cstate="print"/>
            <a:stretch>
              <a:fillRect/>
            </a:stretch>
          </a:blipFill>
        </p:spPr>
        <p:txBody>
          <a:bodyPr wrap="square" lIns="0" tIns="0" rIns="0" bIns="0" rtlCol="0"/>
          <a:lstStyle/>
          <a:p>
            <a:endParaRPr/>
          </a:p>
        </p:txBody>
      </p:sp>
      <p:sp>
        <p:nvSpPr>
          <p:cNvPr id="10" name="object 10"/>
          <p:cNvSpPr txBox="1"/>
          <p:nvPr/>
        </p:nvSpPr>
        <p:spPr>
          <a:xfrm>
            <a:off x="1601216" y="4900421"/>
            <a:ext cx="2166620" cy="907415"/>
          </a:xfrm>
          <a:prstGeom prst="rect">
            <a:avLst/>
          </a:prstGeom>
        </p:spPr>
        <p:txBody>
          <a:bodyPr vert="horz" wrap="square" lIns="0" tIns="55880" rIns="0" bIns="0" rtlCol="0">
            <a:spAutoFit/>
          </a:bodyPr>
          <a:lstStyle/>
          <a:p>
            <a:pPr marL="221615" marR="213360" algn="ctr">
              <a:lnSpc>
                <a:spcPts val="2080"/>
              </a:lnSpc>
              <a:spcBef>
                <a:spcPts val="440"/>
              </a:spcBef>
            </a:pPr>
            <a:r>
              <a:rPr sz="2000" b="1" spc="-5" dirty="0">
                <a:solidFill>
                  <a:srgbClr val="FFFFFF"/>
                </a:solidFill>
                <a:latin typeface="Times New Roman"/>
                <a:cs typeface="Times New Roman"/>
              </a:rPr>
              <a:t>Employer’s</a:t>
            </a:r>
            <a:r>
              <a:rPr sz="2000" b="1" spc="-100" dirty="0">
                <a:solidFill>
                  <a:srgbClr val="FFFFFF"/>
                </a:solidFill>
                <a:latin typeface="Times New Roman"/>
                <a:cs typeface="Times New Roman"/>
              </a:rPr>
              <a:t> </a:t>
            </a:r>
            <a:r>
              <a:rPr sz="2000" b="1" dirty="0">
                <a:solidFill>
                  <a:srgbClr val="FFFFFF"/>
                </a:solidFill>
                <a:latin typeface="Times New Roman"/>
                <a:cs typeface="Times New Roman"/>
              </a:rPr>
              <a:t>ESI  Contribution</a:t>
            </a:r>
            <a:endParaRPr sz="2000">
              <a:latin typeface="Times New Roman"/>
              <a:cs typeface="Times New Roman"/>
            </a:endParaRPr>
          </a:p>
          <a:p>
            <a:pPr algn="ctr">
              <a:lnSpc>
                <a:spcPct val="100000"/>
              </a:lnSpc>
              <a:spcBef>
                <a:spcPts val="520"/>
              </a:spcBef>
            </a:pPr>
            <a:r>
              <a:rPr sz="1600" b="1" spc="-5" dirty="0">
                <a:solidFill>
                  <a:srgbClr val="FFFFFF"/>
                </a:solidFill>
                <a:latin typeface="Times New Roman"/>
                <a:cs typeface="Times New Roman"/>
              </a:rPr>
              <a:t>(4.75% </a:t>
            </a:r>
            <a:r>
              <a:rPr sz="1600" b="1" spc="-10" dirty="0">
                <a:solidFill>
                  <a:srgbClr val="FFFFFF"/>
                </a:solidFill>
                <a:latin typeface="Times New Roman"/>
                <a:cs typeface="Times New Roman"/>
              </a:rPr>
              <a:t>Of Gross</a:t>
            </a:r>
            <a:r>
              <a:rPr sz="1600" b="1" spc="-15" dirty="0">
                <a:solidFill>
                  <a:srgbClr val="FFFFFF"/>
                </a:solidFill>
                <a:latin typeface="Times New Roman"/>
                <a:cs typeface="Times New Roman"/>
              </a:rPr>
              <a:t> </a:t>
            </a:r>
            <a:r>
              <a:rPr sz="1600" b="1" spc="-5" dirty="0">
                <a:solidFill>
                  <a:srgbClr val="FFFFFF"/>
                </a:solidFill>
                <a:latin typeface="Times New Roman"/>
                <a:cs typeface="Times New Roman"/>
              </a:rPr>
              <a:t>Salary)</a:t>
            </a:r>
            <a:endParaRPr sz="1600">
              <a:latin typeface="Times New Roman"/>
              <a:cs typeface="Times New Roman"/>
            </a:endParaRPr>
          </a:p>
        </p:txBody>
      </p:sp>
      <p:sp>
        <p:nvSpPr>
          <p:cNvPr id="11" name="object 11"/>
          <p:cNvSpPr/>
          <p:nvPr/>
        </p:nvSpPr>
        <p:spPr>
          <a:xfrm>
            <a:off x="3944111" y="3575303"/>
            <a:ext cx="688848" cy="533400"/>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4870703" y="2712720"/>
            <a:ext cx="3707892" cy="2285999"/>
          </a:xfrm>
          <a:prstGeom prst="rect">
            <a:avLst/>
          </a:prstGeom>
          <a:blipFill>
            <a:blip r:embed="rId8" cstate="print"/>
            <a:stretch>
              <a:fillRect/>
            </a:stretch>
          </a:blipFill>
        </p:spPr>
        <p:txBody>
          <a:bodyPr wrap="square" lIns="0" tIns="0" rIns="0" bIns="0" rtlCol="0"/>
          <a:lstStyle/>
          <a:p>
            <a:endParaRPr/>
          </a:p>
        </p:txBody>
      </p:sp>
      <p:sp>
        <p:nvSpPr>
          <p:cNvPr id="13" name="object 13"/>
          <p:cNvSpPr txBox="1"/>
          <p:nvPr/>
        </p:nvSpPr>
        <p:spPr>
          <a:xfrm>
            <a:off x="5817870" y="3367785"/>
            <a:ext cx="1813560" cy="882650"/>
          </a:xfrm>
          <a:prstGeom prst="rect">
            <a:avLst/>
          </a:prstGeom>
        </p:spPr>
        <p:txBody>
          <a:bodyPr vert="horz" wrap="square" lIns="0" tIns="55880" rIns="0" bIns="0" rtlCol="0">
            <a:spAutoFit/>
          </a:bodyPr>
          <a:lstStyle/>
          <a:p>
            <a:pPr marL="192405" marR="180340" indent="-2540" algn="ctr">
              <a:lnSpc>
                <a:spcPts val="2080"/>
              </a:lnSpc>
              <a:spcBef>
                <a:spcPts val="440"/>
              </a:spcBef>
            </a:pPr>
            <a:r>
              <a:rPr sz="2000" b="1" dirty="0">
                <a:solidFill>
                  <a:srgbClr val="FFFFFF"/>
                </a:solidFill>
                <a:latin typeface="Times New Roman"/>
                <a:cs typeface="Times New Roman"/>
              </a:rPr>
              <a:t>Ttotal ESI  </a:t>
            </a:r>
            <a:r>
              <a:rPr sz="2000" b="1" spc="5" dirty="0">
                <a:solidFill>
                  <a:srgbClr val="FFFFFF"/>
                </a:solidFill>
                <a:latin typeface="Times New Roman"/>
                <a:cs typeface="Times New Roman"/>
              </a:rPr>
              <a:t>Co</a:t>
            </a:r>
            <a:r>
              <a:rPr sz="2000" b="1" dirty="0">
                <a:solidFill>
                  <a:srgbClr val="FFFFFF"/>
                </a:solidFill>
                <a:latin typeface="Times New Roman"/>
                <a:cs typeface="Times New Roman"/>
              </a:rPr>
              <a:t>n</a:t>
            </a:r>
            <a:r>
              <a:rPr sz="2000" b="1" spc="10" dirty="0">
                <a:solidFill>
                  <a:srgbClr val="FFFFFF"/>
                </a:solidFill>
                <a:latin typeface="Times New Roman"/>
                <a:cs typeface="Times New Roman"/>
              </a:rPr>
              <a:t>t</a:t>
            </a:r>
            <a:r>
              <a:rPr sz="2000" b="1" dirty="0">
                <a:solidFill>
                  <a:srgbClr val="FFFFFF"/>
                </a:solidFill>
                <a:latin typeface="Times New Roman"/>
                <a:cs typeface="Times New Roman"/>
              </a:rPr>
              <a:t>ribu</a:t>
            </a:r>
            <a:r>
              <a:rPr sz="2000" b="1" spc="5" dirty="0">
                <a:solidFill>
                  <a:srgbClr val="FFFFFF"/>
                </a:solidFill>
                <a:latin typeface="Times New Roman"/>
                <a:cs typeface="Times New Roman"/>
              </a:rPr>
              <a:t>t</a:t>
            </a:r>
            <a:r>
              <a:rPr sz="2000" b="1" dirty="0">
                <a:solidFill>
                  <a:srgbClr val="FFFFFF"/>
                </a:solidFill>
                <a:latin typeface="Times New Roman"/>
                <a:cs typeface="Times New Roman"/>
              </a:rPr>
              <a:t>ion</a:t>
            </a:r>
            <a:endParaRPr sz="2000">
              <a:latin typeface="Times New Roman"/>
              <a:cs typeface="Times New Roman"/>
            </a:endParaRPr>
          </a:p>
          <a:p>
            <a:pPr algn="ctr">
              <a:lnSpc>
                <a:spcPct val="100000"/>
              </a:lnSpc>
              <a:spcBef>
                <a:spcPts val="565"/>
              </a:spcBef>
            </a:pPr>
            <a:r>
              <a:rPr sz="1400" b="1" dirty="0">
                <a:solidFill>
                  <a:srgbClr val="FFFFFF"/>
                </a:solidFill>
                <a:latin typeface="Times New Roman"/>
                <a:cs typeface="Times New Roman"/>
              </a:rPr>
              <a:t>(6.5% Of </a:t>
            </a:r>
            <a:r>
              <a:rPr sz="1400" b="1" spc="-5" dirty="0">
                <a:solidFill>
                  <a:srgbClr val="FFFFFF"/>
                </a:solidFill>
                <a:latin typeface="Times New Roman"/>
                <a:cs typeface="Times New Roman"/>
              </a:rPr>
              <a:t>Gross</a:t>
            </a:r>
            <a:r>
              <a:rPr sz="1400" b="1" spc="-105" dirty="0">
                <a:solidFill>
                  <a:srgbClr val="FFFFFF"/>
                </a:solidFill>
                <a:latin typeface="Times New Roman"/>
                <a:cs typeface="Times New Roman"/>
              </a:rPr>
              <a:t> </a:t>
            </a:r>
            <a:r>
              <a:rPr sz="1400" b="1" dirty="0">
                <a:solidFill>
                  <a:srgbClr val="FFFFFF"/>
                </a:solidFill>
                <a:latin typeface="Times New Roman"/>
                <a:cs typeface="Times New Roman"/>
              </a:rPr>
              <a:t>Salary)</a:t>
            </a:r>
            <a:endParaRPr sz="1400">
              <a:latin typeface="Times New Roman"/>
              <a:cs typeface="Times New Roman"/>
            </a:endParaRPr>
          </a:p>
        </p:txBody>
      </p:sp>
      <p:sp>
        <p:nvSpPr>
          <p:cNvPr id="14" name="object 14"/>
          <p:cNvSpPr/>
          <p:nvPr/>
        </p:nvSpPr>
        <p:spPr>
          <a:xfrm>
            <a:off x="381000" y="1371600"/>
            <a:ext cx="8305800" cy="5105400"/>
          </a:xfrm>
          <a:custGeom>
            <a:avLst/>
            <a:gdLst/>
            <a:ahLst/>
            <a:cxnLst/>
            <a:rect l="l" t="t" r="r" b="b"/>
            <a:pathLst>
              <a:path w="8305800" h="5105400">
                <a:moveTo>
                  <a:pt x="0" y="5105400"/>
                </a:moveTo>
                <a:lnTo>
                  <a:pt x="8305800" y="5105400"/>
                </a:lnTo>
                <a:lnTo>
                  <a:pt x="8305800" y="0"/>
                </a:lnTo>
                <a:lnTo>
                  <a:pt x="0" y="0"/>
                </a:lnTo>
                <a:lnTo>
                  <a:pt x="0" y="5105400"/>
                </a:lnTo>
                <a:close/>
              </a:path>
            </a:pathLst>
          </a:custGeom>
          <a:ln w="9144">
            <a:solidFill>
              <a:srgbClr val="00619E"/>
            </a:solidFill>
          </a:ln>
        </p:spPr>
        <p:txBody>
          <a:bodyPr wrap="square" lIns="0" tIns="0" rIns="0" bIns="0" rtlCol="0"/>
          <a:lstStyle/>
          <a:p>
            <a:endParaRPr/>
          </a:p>
        </p:txBody>
      </p:sp>
      <p:sp>
        <p:nvSpPr>
          <p:cNvPr id="15" name="object 15"/>
          <p:cNvSpPr/>
          <p:nvPr/>
        </p:nvSpPr>
        <p:spPr>
          <a:xfrm>
            <a:off x="7772400" y="533400"/>
            <a:ext cx="838200" cy="533400"/>
          </a:xfrm>
          <a:prstGeom prst="rect">
            <a:avLst/>
          </a:prstGeom>
          <a:blipFill>
            <a:blip r:embed="rId9" cstate="print"/>
            <a:stretch>
              <a:fillRect/>
            </a:stretch>
          </a:blipFill>
        </p:spPr>
        <p:txBody>
          <a:bodyPr wrap="square" lIns="0" tIns="0" rIns="0" bIns="0" rtlCol="0"/>
          <a:lstStyle/>
          <a:p>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962" y="534162"/>
            <a:ext cx="8229600" cy="609600"/>
          </a:xfrm>
          <a:custGeom>
            <a:avLst/>
            <a:gdLst/>
            <a:ahLst/>
            <a:cxnLst/>
            <a:rect l="l" t="t" r="r" b="b"/>
            <a:pathLst>
              <a:path w="8229600" h="609600">
                <a:moveTo>
                  <a:pt x="0" y="609600"/>
                </a:moveTo>
                <a:lnTo>
                  <a:pt x="8229600" y="609600"/>
                </a:lnTo>
                <a:lnTo>
                  <a:pt x="8229600" y="0"/>
                </a:lnTo>
                <a:lnTo>
                  <a:pt x="0" y="0"/>
                </a:lnTo>
                <a:lnTo>
                  <a:pt x="0" y="609600"/>
                </a:lnTo>
                <a:close/>
              </a:path>
            </a:pathLst>
          </a:custGeom>
          <a:solidFill>
            <a:srgbClr val="FFFFFF"/>
          </a:solidFill>
        </p:spPr>
        <p:txBody>
          <a:bodyPr wrap="square" lIns="0" tIns="0" rIns="0" bIns="0" rtlCol="0"/>
          <a:lstStyle/>
          <a:p>
            <a:endParaRPr/>
          </a:p>
        </p:txBody>
      </p:sp>
      <p:sp>
        <p:nvSpPr>
          <p:cNvPr id="3" name="object 3"/>
          <p:cNvSpPr/>
          <p:nvPr/>
        </p:nvSpPr>
        <p:spPr>
          <a:xfrm>
            <a:off x="457962" y="534162"/>
            <a:ext cx="8229600" cy="609600"/>
          </a:xfrm>
          <a:custGeom>
            <a:avLst/>
            <a:gdLst/>
            <a:ahLst/>
            <a:cxnLst/>
            <a:rect l="l" t="t" r="r" b="b"/>
            <a:pathLst>
              <a:path w="8229600" h="609600">
                <a:moveTo>
                  <a:pt x="0" y="609600"/>
                </a:moveTo>
                <a:lnTo>
                  <a:pt x="8229600" y="609600"/>
                </a:lnTo>
                <a:lnTo>
                  <a:pt x="8229600" y="0"/>
                </a:lnTo>
                <a:lnTo>
                  <a:pt x="0" y="0"/>
                </a:lnTo>
                <a:lnTo>
                  <a:pt x="0" y="609600"/>
                </a:lnTo>
                <a:close/>
              </a:path>
            </a:pathLst>
          </a:custGeom>
          <a:ln w="25908">
            <a:solidFill>
              <a:srgbClr val="0082D2"/>
            </a:solidFill>
          </a:ln>
        </p:spPr>
        <p:txBody>
          <a:bodyPr wrap="square" lIns="0" tIns="0" rIns="0" bIns="0" rtlCol="0"/>
          <a:lstStyle/>
          <a:p>
            <a:endParaRPr/>
          </a:p>
        </p:txBody>
      </p:sp>
      <p:sp>
        <p:nvSpPr>
          <p:cNvPr id="4" name="object 4"/>
          <p:cNvSpPr/>
          <p:nvPr/>
        </p:nvSpPr>
        <p:spPr>
          <a:xfrm>
            <a:off x="519683" y="672083"/>
            <a:ext cx="6768083" cy="50292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57962" y="1447800"/>
            <a:ext cx="8229600" cy="5257800"/>
          </a:xfrm>
          <a:custGeom>
            <a:avLst/>
            <a:gdLst/>
            <a:ahLst/>
            <a:cxnLst/>
            <a:rect l="l" t="t" r="r" b="b"/>
            <a:pathLst>
              <a:path w="8229600" h="5257800">
                <a:moveTo>
                  <a:pt x="0" y="5257800"/>
                </a:moveTo>
                <a:lnTo>
                  <a:pt x="8229600" y="5257800"/>
                </a:lnTo>
                <a:lnTo>
                  <a:pt x="8229600" y="0"/>
                </a:lnTo>
                <a:lnTo>
                  <a:pt x="0" y="0"/>
                </a:lnTo>
                <a:lnTo>
                  <a:pt x="0" y="5257800"/>
                </a:lnTo>
                <a:close/>
              </a:path>
            </a:pathLst>
          </a:custGeom>
          <a:solidFill>
            <a:srgbClr val="FFFFFF"/>
          </a:solidFill>
        </p:spPr>
        <p:txBody>
          <a:bodyPr wrap="square" lIns="0" tIns="0" rIns="0" bIns="0" rtlCol="0"/>
          <a:lstStyle/>
          <a:p>
            <a:endParaRPr/>
          </a:p>
        </p:txBody>
      </p:sp>
      <p:sp>
        <p:nvSpPr>
          <p:cNvPr id="6" name="object 6"/>
          <p:cNvSpPr/>
          <p:nvPr/>
        </p:nvSpPr>
        <p:spPr>
          <a:xfrm>
            <a:off x="457962" y="1296161"/>
            <a:ext cx="8229600" cy="5257800"/>
          </a:xfrm>
          <a:custGeom>
            <a:avLst/>
            <a:gdLst/>
            <a:ahLst/>
            <a:cxnLst/>
            <a:rect l="l" t="t" r="r" b="b"/>
            <a:pathLst>
              <a:path w="8229600" h="5257800">
                <a:moveTo>
                  <a:pt x="0" y="5257800"/>
                </a:moveTo>
                <a:lnTo>
                  <a:pt x="8229600" y="5257800"/>
                </a:lnTo>
                <a:lnTo>
                  <a:pt x="8229600" y="0"/>
                </a:lnTo>
                <a:lnTo>
                  <a:pt x="0" y="0"/>
                </a:lnTo>
                <a:lnTo>
                  <a:pt x="0" y="5257800"/>
                </a:lnTo>
                <a:close/>
              </a:path>
            </a:pathLst>
          </a:custGeom>
          <a:ln w="25908">
            <a:solidFill>
              <a:srgbClr val="0082D2"/>
            </a:solidFill>
          </a:ln>
        </p:spPr>
        <p:txBody>
          <a:bodyPr wrap="square" lIns="0" tIns="0" rIns="0" bIns="0" rtlCol="0"/>
          <a:lstStyle/>
          <a:p>
            <a:endParaRPr/>
          </a:p>
        </p:txBody>
      </p:sp>
      <p:sp>
        <p:nvSpPr>
          <p:cNvPr id="7" name="object 7"/>
          <p:cNvSpPr/>
          <p:nvPr/>
        </p:nvSpPr>
        <p:spPr>
          <a:xfrm>
            <a:off x="548640" y="1417319"/>
            <a:ext cx="178308" cy="178308"/>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548640" y="2697479"/>
            <a:ext cx="178308" cy="17830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548640" y="4489703"/>
            <a:ext cx="178308" cy="178307"/>
          </a:xfrm>
          <a:prstGeom prst="rect">
            <a:avLst/>
          </a:prstGeom>
          <a:blipFill>
            <a:blip r:embed="rId3" cstate="print"/>
            <a:stretch>
              <a:fillRect/>
            </a:stretch>
          </a:blipFill>
        </p:spPr>
        <p:txBody>
          <a:bodyPr wrap="square" lIns="0" tIns="0" rIns="0" bIns="0" rtlCol="0"/>
          <a:lstStyle/>
          <a:p>
            <a:endParaRPr/>
          </a:p>
        </p:txBody>
      </p:sp>
      <p:sp>
        <p:nvSpPr>
          <p:cNvPr id="11" name="object 11"/>
          <p:cNvSpPr txBox="1"/>
          <p:nvPr/>
        </p:nvSpPr>
        <p:spPr>
          <a:xfrm>
            <a:off x="772159" y="1319530"/>
            <a:ext cx="7875270" cy="4371068"/>
          </a:xfrm>
          <a:prstGeom prst="rect">
            <a:avLst/>
          </a:prstGeom>
        </p:spPr>
        <p:txBody>
          <a:bodyPr vert="horz" wrap="square" lIns="0" tIns="13335" rIns="0" bIns="0" rtlCol="0">
            <a:spAutoFit/>
          </a:bodyPr>
          <a:lstStyle/>
          <a:p>
            <a:pPr marL="50800" marR="43180" algn="just">
              <a:lnSpc>
                <a:spcPct val="100000"/>
              </a:lnSpc>
              <a:spcBef>
                <a:spcPts val="105"/>
              </a:spcBef>
            </a:pPr>
            <a:r>
              <a:rPr sz="2000" dirty="0">
                <a:solidFill>
                  <a:srgbClr val="003300"/>
                </a:solidFill>
                <a:latin typeface="Times New Roman"/>
                <a:cs typeface="Times New Roman"/>
              </a:rPr>
              <a:t>The </a:t>
            </a:r>
            <a:r>
              <a:rPr sz="2000" spc="-5" dirty="0">
                <a:solidFill>
                  <a:srgbClr val="003300"/>
                </a:solidFill>
                <a:latin typeface="Times New Roman"/>
                <a:cs typeface="Times New Roman"/>
              </a:rPr>
              <a:t>amount </a:t>
            </a:r>
            <a:r>
              <a:rPr sz="2000" dirty="0">
                <a:solidFill>
                  <a:srgbClr val="003300"/>
                </a:solidFill>
                <a:latin typeface="Times New Roman"/>
                <a:cs typeface="Times New Roman"/>
              </a:rPr>
              <a:t>of </a:t>
            </a:r>
            <a:r>
              <a:rPr sz="2000" spc="-5" dirty="0">
                <a:solidFill>
                  <a:srgbClr val="003300"/>
                </a:solidFill>
                <a:latin typeface="Times New Roman"/>
                <a:cs typeface="Times New Roman"/>
              </a:rPr>
              <a:t>contribution </a:t>
            </a:r>
            <a:r>
              <a:rPr sz="2000" b="1" spc="-5" dirty="0">
                <a:solidFill>
                  <a:srgbClr val="003300"/>
                </a:solidFill>
                <a:latin typeface="Times New Roman"/>
                <a:cs typeface="Times New Roman"/>
              </a:rPr>
              <a:t>(Employee’s </a:t>
            </a:r>
            <a:r>
              <a:rPr sz="2000" b="1" dirty="0">
                <a:solidFill>
                  <a:srgbClr val="003300"/>
                </a:solidFill>
                <a:latin typeface="Times New Roman"/>
                <a:cs typeface="Times New Roman"/>
              </a:rPr>
              <a:t>and </a:t>
            </a:r>
            <a:r>
              <a:rPr sz="2000" b="1" spc="-5" dirty="0">
                <a:solidFill>
                  <a:srgbClr val="003300"/>
                </a:solidFill>
                <a:latin typeface="Times New Roman"/>
                <a:cs typeface="Times New Roman"/>
              </a:rPr>
              <a:t>Employer’s </a:t>
            </a:r>
            <a:r>
              <a:rPr sz="2000" b="1" dirty="0">
                <a:solidFill>
                  <a:srgbClr val="003300"/>
                </a:solidFill>
                <a:latin typeface="Times New Roman"/>
                <a:cs typeface="Times New Roman"/>
              </a:rPr>
              <a:t>share) </a:t>
            </a:r>
            <a:r>
              <a:rPr sz="2000" spc="-5" dirty="0">
                <a:solidFill>
                  <a:srgbClr val="003300"/>
                </a:solidFill>
                <a:latin typeface="Times New Roman"/>
                <a:cs typeface="Times New Roman"/>
              </a:rPr>
              <a:t>is to </a:t>
            </a:r>
            <a:r>
              <a:rPr sz="2000" spc="-10" dirty="0">
                <a:solidFill>
                  <a:srgbClr val="003300"/>
                </a:solidFill>
                <a:latin typeface="Times New Roman"/>
                <a:cs typeface="Times New Roman"/>
              </a:rPr>
              <a:t>be  </a:t>
            </a:r>
            <a:r>
              <a:rPr sz="2000" spc="-5" dirty="0">
                <a:solidFill>
                  <a:srgbClr val="003300"/>
                </a:solidFill>
                <a:latin typeface="Times New Roman"/>
                <a:cs typeface="Times New Roman"/>
              </a:rPr>
              <a:t>deposited with the authorized bank (State Bank Of India) </a:t>
            </a:r>
            <a:r>
              <a:rPr sz="2000" dirty="0">
                <a:solidFill>
                  <a:srgbClr val="003300"/>
                </a:solidFill>
                <a:latin typeface="Times New Roman"/>
                <a:cs typeface="Times New Roman"/>
              </a:rPr>
              <a:t>through </a:t>
            </a:r>
            <a:r>
              <a:rPr sz="2000" spc="-5" dirty="0">
                <a:solidFill>
                  <a:srgbClr val="003300"/>
                </a:solidFill>
                <a:latin typeface="Times New Roman"/>
                <a:cs typeface="Times New Roman"/>
              </a:rPr>
              <a:t>Online  Generated Challan, </a:t>
            </a:r>
            <a:r>
              <a:rPr sz="2000" dirty="0">
                <a:solidFill>
                  <a:srgbClr val="003300"/>
                </a:solidFill>
                <a:latin typeface="Times New Roman"/>
                <a:cs typeface="Times New Roman"/>
              </a:rPr>
              <a:t>on </a:t>
            </a:r>
            <a:r>
              <a:rPr sz="2000" spc="-5" dirty="0">
                <a:solidFill>
                  <a:srgbClr val="003300"/>
                </a:solidFill>
                <a:latin typeface="Times New Roman"/>
                <a:cs typeface="Times New Roman"/>
              </a:rPr>
              <a:t>or </a:t>
            </a:r>
            <a:r>
              <a:rPr sz="2000" dirty="0">
                <a:solidFill>
                  <a:srgbClr val="003300"/>
                </a:solidFill>
                <a:latin typeface="Times New Roman"/>
                <a:cs typeface="Times New Roman"/>
              </a:rPr>
              <a:t>before </a:t>
            </a:r>
            <a:r>
              <a:rPr sz="2000" b="1" dirty="0">
                <a:solidFill>
                  <a:srgbClr val="003300"/>
                </a:solidFill>
                <a:latin typeface="Times New Roman"/>
                <a:cs typeface="Times New Roman"/>
              </a:rPr>
              <a:t>21</a:t>
            </a:r>
            <a:r>
              <a:rPr sz="1950" b="1" baseline="25641" dirty="0">
                <a:solidFill>
                  <a:srgbClr val="003300"/>
                </a:solidFill>
                <a:latin typeface="Times New Roman"/>
                <a:cs typeface="Times New Roman"/>
              </a:rPr>
              <a:t>st </a:t>
            </a:r>
            <a:r>
              <a:rPr sz="2000" dirty="0">
                <a:solidFill>
                  <a:srgbClr val="003300"/>
                </a:solidFill>
                <a:latin typeface="Times New Roman"/>
                <a:cs typeface="Times New Roman"/>
              </a:rPr>
              <a:t>day </a:t>
            </a:r>
            <a:r>
              <a:rPr sz="2000" spc="-5" dirty="0">
                <a:solidFill>
                  <a:srgbClr val="003300"/>
                </a:solidFill>
                <a:latin typeface="Times New Roman"/>
                <a:cs typeface="Times New Roman"/>
              </a:rPr>
              <a:t>of the Succeeding month, </a:t>
            </a:r>
            <a:r>
              <a:rPr sz="2000" spc="-10" dirty="0">
                <a:solidFill>
                  <a:srgbClr val="003300"/>
                </a:solidFill>
                <a:latin typeface="Times New Roman"/>
                <a:cs typeface="Times New Roman"/>
              </a:rPr>
              <a:t>of  </a:t>
            </a:r>
            <a:r>
              <a:rPr sz="2000" dirty="0">
                <a:solidFill>
                  <a:srgbClr val="003300"/>
                </a:solidFill>
                <a:latin typeface="Times New Roman"/>
                <a:cs typeface="Times New Roman"/>
              </a:rPr>
              <a:t>month following the calendar</a:t>
            </a:r>
            <a:r>
              <a:rPr sz="2000" spc="-100" dirty="0">
                <a:solidFill>
                  <a:srgbClr val="003300"/>
                </a:solidFill>
                <a:latin typeface="Times New Roman"/>
                <a:cs typeface="Times New Roman"/>
              </a:rPr>
              <a:t> </a:t>
            </a:r>
            <a:r>
              <a:rPr sz="2000" spc="-5" dirty="0">
                <a:solidFill>
                  <a:srgbClr val="003300"/>
                </a:solidFill>
                <a:latin typeface="Times New Roman"/>
                <a:cs typeface="Times New Roman"/>
              </a:rPr>
              <a:t>month.</a:t>
            </a:r>
            <a:endParaRPr sz="2000" dirty="0">
              <a:latin typeface="Times New Roman"/>
              <a:cs typeface="Times New Roman"/>
            </a:endParaRPr>
          </a:p>
          <a:p>
            <a:pPr marL="50800" marR="43180" algn="just">
              <a:lnSpc>
                <a:spcPct val="100000"/>
              </a:lnSpc>
              <a:spcBef>
                <a:spcPts val="480"/>
              </a:spcBef>
            </a:pPr>
            <a:r>
              <a:rPr sz="2000" spc="-5" dirty="0">
                <a:solidFill>
                  <a:srgbClr val="003300"/>
                </a:solidFill>
                <a:latin typeface="Times New Roman"/>
                <a:cs typeface="Times New Roman"/>
              </a:rPr>
              <a:t>Contribution can also </a:t>
            </a:r>
            <a:r>
              <a:rPr sz="2000" dirty="0">
                <a:solidFill>
                  <a:srgbClr val="003300"/>
                </a:solidFill>
                <a:latin typeface="Times New Roman"/>
                <a:cs typeface="Times New Roman"/>
              </a:rPr>
              <a:t>be </a:t>
            </a:r>
            <a:r>
              <a:rPr sz="2000" spc="-5" dirty="0">
                <a:solidFill>
                  <a:srgbClr val="003300"/>
                </a:solidFill>
                <a:latin typeface="Times New Roman"/>
                <a:cs typeface="Times New Roman"/>
              </a:rPr>
              <a:t>submitted </a:t>
            </a:r>
            <a:r>
              <a:rPr sz="2000" b="1" spc="-5" dirty="0">
                <a:solidFill>
                  <a:srgbClr val="003300"/>
                </a:solidFill>
                <a:latin typeface="Times New Roman"/>
                <a:cs typeface="Times New Roman"/>
              </a:rPr>
              <a:t>Online, </a:t>
            </a:r>
            <a:r>
              <a:rPr sz="2000" dirty="0">
                <a:solidFill>
                  <a:srgbClr val="003300"/>
                </a:solidFill>
                <a:latin typeface="Times New Roman"/>
                <a:cs typeface="Times New Roman"/>
              </a:rPr>
              <a:t>by </a:t>
            </a:r>
            <a:r>
              <a:rPr sz="2000" spc="-5" dirty="0">
                <a:solidFill>
                  <a:srgbClr val="003300"/>
                </a:solidFill>
                <a:latin typeface="Times New Roman"/>
                <a:cs typeface="Times New Roman"/>
              </a:rPr>
              <a:t>selecting Online </a:t>
            </a:r>
            <a:r>
              <a:rPr sz="2000" b="1" spc="-5" dirty="0">
                <a:solidFill>
                  <a:srgbClr val="003300"/>
                </a:solidFill>
                <a:latin typeface="Times New Roman"/>
                <a:cs typeface="Times New Roman"/>
              </a:rPr>
              <a:t>Payment  Option </a:t>
            </a:r>
            <a:r>
              <a:rPr sz="2000" spc="-5" dirty="0">
                <a:solidFill>
                  <a:srgbClr val="003300"/>
                </a:solidFill>
                <a:latin typeface="Times New Roman"/>
                <a:cs typeface="Times New Roman"/>
              </a:rPr>
              <a:t>during Payment </a:t>
            </a:r>
            <a:r>
              <a:rPr sz="2000" dirty="0">
                <a:solidFill>
                  <a:srgbClr val="003300"/>
                </a:solidFill>
                <a:latin typeface="Times New Roman"/>
                <a:cs typeface="Times New Roman"/>
              </a:rPr>
              <a:t>of </a:t>
            </a:r>
            <a:r>
              <a:rPr sz="2000" spc="-5" dirty="0">
                <a:solidFill>
                  <a:srgbClr val="003300"/>
                </a:solidFill>
                <a:latin typeface="Times New Roman"/>
                <a:cs typeface="Times New Roman"/>
              </a:rPr>
              <a:t>the contribution, the </a:t>
            </a:r>
            <a:r>
              <a:rPr sz="2000" dirty="0">
                <a:solidFill>
                  <a:srgbClr val="003300"/>
                </a:solidFill>
                <a:latin typeface="Times New Roman"/>
                <a:cs typeface="Times New Roman"/>
              </a:rPr>
              <a:t>process will </a:t>
            </a:r>
            <a:r>
              <a:rPr sz="2000" spc="-5" dirty="0">
                <a:solidFill>
                  <a:srgbClr val="003300"/>
                </a:solidFill>
                <a:latin typeface="Times New Roman"/>
                <a:cs typeface="Times New Roman"/>
              </a:rPr>
              <a:t>take you the  Payment page </a:t>
            </a:r>
            <a:r>
              <a:rPr sz="2000" dirty="0">
                <a:solidFill>
                  <a:srgbClr val="003300"/>
                </a:solidFill>
                <a:latin typeface="Times New Roman"/>
                <a:cs typeface="Times New Roman"/>
              </a:rPr>
              <a:t>of </a:t>
            </a:r>
            <a:r>
              <a:rPr sz="2000" spc="-5" dirty="0">
                <a:solidFill>
                  <a:srgbClr val="003300"/>
                </a:solidFill>
                <a:latin typeface="Times New Roman"/>
                <a:cs typeface="Times New Roman"/>
              </a:rPr>
              <a:t>SBI corporate banking </a:t>
            </a:r>
            <a:r>
              <a:rPr sz="2000" spc="-10" dirty="0">
                <a:solidFill>
                  <a:srgbClr val="003300"/>
                </a:solidFill>
                <a:latin typeface="Times New Roman"/>
                <a:cs typeface="Times New Roman"/>
              </a:rPr>
              <a:t>login to </a:t>
            </a:r>
            <a:r>
              <a:rPr sz="2000" spc="-5" dirty="0">
                <a:solidFill>
                  <a:srgbClr val="003300"/>
                </a:solidFill>
                <a:latin typeface="Times New Roman"/>
                <a:cs typeface="Times New Roman"/>
              </a:rPr>
              <a:t>complete </a:t>
            </a:r>
            <a:r>
              <a:rPr sz="2000" dirty="0">
                <a:solidFill>
                  <a:srgbClr val="003300"/>
                </a:solidFill>
                <a:latin typeface="Times New Roman"/>
                <a:cs typeface="Times New Roman"/>
              </a:rPr>
              <a:t>the </a:t>
            </a:r>
            <a:r>
              <a:rPr sz="2000" spc="-5" dirty="0">
                <a:solidFill>
                  <a:srgbClr val="003300"/>
                </a:solidFill>
                <a:latin typeface="Times New Roman"/>
                <a:cs typeface="Times New Roman"/>
              </a:rPr>
              <a:t>payment </a:t>
            </a:r>
            <a:r>
              <a:rPr sz="2000" dirty="0">
                <a:solidFill>
                  <a:srgbClr val="003300"/>
                </a:solidFill>
                <a:latin typeface="Times New Roman"/>
                <a:cs typeface="Times New Roman"/>
              </a:rPr>
              <a:t>&amp;  </a:t>
            </a:r>
            <a:r>
              <a:rPr sz="2000" spc="-5" dirty="0">
                <a:solidFill>
                  <a:srgbClr val="003300"/>
                </a:solidFill>
                <a:latin typeface="Times New Roman"/>
                <a:cs typeface="Times New Roman"/>
              </a:rPr>
              <a:t>same will </a:t>
            </a:r>
            <a:r>
              <a:rPr sz="2000" dirty="0">
                <a:solidFill>
                  <a:srgbClr val="003300"/>
                </a:solidFill>
                <a:latin typeface="Times New Roman"/>
                <a:cs typeface="Times New Roman"/>
              </a:rPr>
              <a:t>be </a:t>
            </a:r>
            <a:r>
              <a:rPr sz="2000" spc="-5" dirty="0">
                <a:solidFill>
                  <a:srgbClr val="003300"/>
                </a:solidFill>
                <a:latin typeface="Times New Roman"/>
                <a:cs typeface="Times New Roman"/>
              </a:rPr>
              <a:t>competed in </a:t>
            </a:r>
            <a:r>
              <a:rPr sz="2000" b="1" dirty="0">
                <a:solidFill>
                  <a:srgbClr val="003300"/>
                </a:solidFill>
                <a:latin typeface="Times New Roman"/>
                <a:cs typeface="Times New Roman"/>
              </a:rPr>
              <a:t>few</a:t>
            </a:r>
            <a:r>
              <a:rPr sz="2000" b="1" spc="-45" dirty="0">
                <a:solidFill>
                  <a:srgbClr val="003300"/>
                </a:solidFill>
                <a:latin typeface="Times New Roman"/>
                <a:cs typeface="Times New Roman"/>
              </a:rPr>
              <a:t> </a:t>
            </a:r>
            <a:r>
              <a:rPr sz="2000" b="1" dirty="0">
                <a:solidFill>
                  <a:srgbClr val="003300"/>
                </a:solidFill>
                <a:latin typeface="Times New Roman"/>
                <a:cs typeface="Times New Roman"/>
              </a:rPr>
              <a:t>minutes</a:t>
            </a:r>
            <a:r>
              <a:rPr sz="2000" dirty="0">
                <a:solidFill>
                  <a:srgbClr val="003300"/>
                </a:solidFill>
                <a:latin typeface="Times New Roman"/>
                <a:cs typeface="Times New Roman"/>
              </a:rPr>
              <a:t>.</a:t>
            </a:r>
            <a:endParaRPr sz="2000" dirty="0">
              <a:latin typeface="Times New Roman"/>
              <a:cs typeface="Times New Roman"/>
            </a:endParaRPr>
          </a:p>
          <a:p>
            <a:pPr>
              <a:lnSpc>
                <a:spcPct val="100000"/>
              </a:lnSpc>
            </a:pPr>
            <a:endParaRPr sz="2200" dirty="0">
              <a:latin typeface="Times New Roman"/>
              <a:cs typeface="Times New Roman"/>
            </a:endParaRPr>
          </a:p>
          <a:p>
            <a:pPr>
              <a:lnSpc>
                <a:spcPct val="100000"/>
              </a:lnSpc>
              <a:spcBef>
                <a:spcPts val="30"/>
              </a:spcBef>
            </a:pPr>
            <a:endParaRPr sz="1700" dirty="0">
              <a:latin typeface="Times New Roman"/>
              <a:cs typeface="Times New Roman"/>
            </a:endParaRPr>
          </a:p>
          <a:p>
            <a:pPr marL="50800" marR="43815" algn="just">
              <a:lnSpc>
                <a:spcPct val="100000"/>
              </a:lnSpc>
            </a:pPr>
            <a:r>
              <a:rPr sz="2000" spc="-5" dirty="0">
                <a:solidFill>
                  <a:srgbClr val="003300"/>
                </a:solidFill>
                <a:latin typeface="Times New Roman"/>
                <a:cs typeface="Times New Roman"/>
              </a:rPr>
              <a:t>If the employee is drawing upto </a:t>
            </a:r>
            <a:r>
              <a:rPr sz="2000" b="1" spc="-5" dirty="0">
                <a:solidFill>
                  <a:srgbClr val="003300"/>
                </a:solidFill>
                <a:latin typeface="Times New Roman"/>
                <a:cs typeface="Times New Roman"/>
              </a:rPr>
              <a:t>Rs.</a:t>
            </a:r>
            <a:r>
              <a:rPr lang="en-US" sz="2000" b="1" spc="-5" dirty="0">
                <a:solidFill>
                  <a:srgbClr val="003300"/>
                </a:solidFill>
                <a:latin typeface="Times New Roman"/>
                <a:cs typeface="Times New Roman"/>
              </a:rPr>
              <a:t>137</a:t>
            </a:r>
            <a:r>
              <a:rPr sz="2000" b="1" spc="-5" dirty="0">
                <a:solidFill>
                  <a:srgbClr val="003300"/>
                </a:solidFill>
                <a:latin typeface="Times New Roman"/>
                <a:cs typeface="Times New Roman"/>
              </a:rPr>
              <a:t>/- </a:t>
            </a:r>
            <a:r>
              <a:rPr sz="2000" spc="-5" dirty="0">
                <a:solidFill>
                  <a:srgbClr val="003300"/>
                </a:solidFill>
                <a:latin typeface="Times New Roman"/>
                <a:cs typeface="Times New Roman"/>
              </a:rPr>
              <a:t>as </a:t>
            </a:r>
            <a:r>
              <a:rPr sz="2000" dirty="0">
                <a:solidFill>
                  <a:srgbClr val="003300"/>
                </a:solidFill>
                <a:latin typeface="Times New Roman"/>
                <a:cs typeface="Times New Roman"/>
              </a:rPr>
              <a:t>daily </a:t>
            </a:r>
            <a:r>
              <a:rPr sz="2000" spc="-5" dirty="0">
                <a:solidFill>
                  <a:srgbClr val="003300"/>
                </a:solidFill>
                <a:latin typeface="Times New Roman"/>
                <a:cs typeface="Times New Roman"/>
              </a:rPr>
              <a:t>average </a:t>
            </a:r>
            <a:r>
              <a:rPr sz="2000" dirty="0">
                <a:solidFill>
                  <a:srgbClr val="003300"/>
                </a:solidFill>
                <a:latin typeface="Times New Roman"/>
                <a:cs typeface="Times New Roman"/>
              </a:rPr>
              <a:t>wage, he </a:t>
            </a:r>
            <a:r>
              <a:rPr sz="2000" spc="-10" dirty="0">
                <a:solidFill>
                  <a:srgbClr val="003300"/>
                </a:solidFill>
                <a:latin typeface="Times New Roman"/>
                <a:cs typeface="Times New Roman"/>
              </a:rPr>
              <a:t>is exempt  </a:t>
            </a:r>
            <a:r>
              <a:rPr sz="2000" dirty="0">
                <a:solidFill>
                  <a:srgbClr val="003300"/>
                </a:solidFill>
                <a:latin typeface="Times New Roman"/>
                <a:cs typeface="Times New Roman"/>
              </a:rPr>
              <a:t>from the </a:t>
            </a:r>
            <a:r>
              <a:rPr sz="2000" spc="-5" dirty="0">
                <a:solidFill>
                  <a:srgbClr val="003300"/>
                </a:solidFill>
                <a:latin typeface="Times New Roman"/>
                <a:cs typeface="Times New Roman"/>
              </a:rPr>
              <a:t>payment </a:t>
            </a:r>
            <a:r>
              <a:rPr sz="2000" dirty="0">
                <a:solidFill>
                  <a:srgbClr val="003300"/>
                </a:solidFill>
                <a:latin typeface="Times New Roman"/>
                <a:cs typeface="Times New Roman"/>
              </a:rPr>
              <a:t>of </a:t>
            </a:r>
            <a:r>
              <a:rPr sz="2000" spc="-5" dirty="0">
                <a:solidFill>
                  <a:srgbClr val="003300"/>
                </a:solidFill>
                <a:latin typeface="Times New Roman"/>
                <a:cs typeface="Times New Roman"/>
              </a:rPr>
              <a:t>his </a:t>
            </a:r>
            <a:r>
              <a:rPr sz="2000" spc="-10" dirty="0">
                <a:solidFill>
                  <a:srgbClr val="003300"/>
                </a:solidFill>
                <a:latin typeface="Times New Roman"/>
                <a:cs typeface="Times New Roman"/>
              </a:rPr>
              <a:t>share </a:t>
            </a:r>
            <a:r>
              <a:rPr sz="2000" spc="-5" dirty="0">
                <a:solidFill>
                  <a:srgbClr val="003300"/>
                </a:solidFill>
                <a:latin typeface="Times New Roman"/>
                <a:cs typeface="Times New Roman"/>
              </a:rPr>
              <a:t>of contribution. </a:t>
            </a:r>
            <a:r>
              <a:rPr sz="2000" dirty="0">
                <a:solidFill>
                  <a:srgbClr val="003300"/>
                </a:solidFill>
                <a:latin typeface="Times New Roman"/>
                <a:cs typeface="Times New Roman"/>
              </a:rPr>
              <a:t>The </a:t>
            </a:r>
            <a:r>
              <a:rPr sz="2000" spc="-5" dirty="0">
                <a:solidFill>
                  <a:srgbClr val="003300"/>
                </a:solidFill>
                <a:latin typeface="Times New Roman"/>
                <a:cs typeface="Times New Roman"/>
              </a:rPr>
              <a:t>employer is </a:t>
            </a:r>
            <a:r>
              <a:rPr sz="2000" dirty="0">
                <a:solidFill>
                  <a:srgbClr val="003300"/>
                </a:solidFill>
                <a:latin typeface="Times New Roman"/>
                <a:cs typeface="Times New Roman"/>
              </a:rPr>
              <a:t>however </a:t>
            </a:r>
            <a:r>
              <a:rPr sz="2000" spc="-5" dirty="0">
                <a:solidFill>
                  <a:srgbClr val="003300"/>
                </a:solidFill>
                <a:latin typeface="Times New Roman"/>
                <a:cs typeface="Times New Roman"/>
              </a:rPr>
              <a:t>to  </a:t>
            </a:r>
            <a:r>
              <a:rPr sz="2000" dirty="0">
                <a:solidFill>
                  <a:srgbClr val="003300"/>
                </a:solidFill>
                <a:latin typeface="Times New Roman"/>
                <a:cs typeface="Times New Roman"/>
              </a:rPr>
              <a:t>pay </a:t>
            </a:r>
            <a:r>
              <a:rPr sz="2000" spc="-5" dirty="0">
                <a:solidFill>
                  <a:srgbClr val="003300"/>
                </a:solidFill>
                <a:latin typeface="Times New Roman"/>
                <a:cs typeface="Times New Roman"/>
              </a:rPr>
              <a:t>employer's </a:t>
            </a:r>
            <a:r>
              <a:rPr sz="2000" dirty="0">
                <a:solidFill>
                  <a:srgbClr val="003300"/>
                </a:solidFill>
                <a:latin typeface="Times New Roman"/>
                <a:cs typeface="Times New Roman"/>
              </a:rPr>
              <a:t>share </a:t>
            </a:r>
            <a:r>
              <a:rPr sz="2000" spc="5" dirty="0">
                <a:solidFill>
                  <a:srgbClr val="003300"/>
                </a:solidFill>
                <a:latin typeface="Times New Roman"/>
                <a:cs typeface="Times New Roman"/>
              </a:rPr>
              <a:t>of </a:t>
            </a:r>
            <a:r>
              <a:rPr sz="2000" b="1" dirty="0">
                <a:solidFill>
                  <a:srgbClr val="003300"/>
                </a:solidFill>
                <a:latin typeface="Times New Roman"/>
                <a:cs typeface="Times New Roman"/>
              </a:rPr>
              <a:t>4.75% </a:t>
            </a:r>
            <a:r>
              <a:rPr sz="2000" dirty="0">
                <a:solidFill>
                  <a:srgbClr val="003300"/>
                </a:solidFill>
                <a:latin typeface="Times New Roman"/>
                <a:cs typeface="Times New Roman"/>
              </a:rPr>
              <a:t>of the salary received by the</a:t>
            </a:r>
            <a:r>
              <a:rPr sz="2000" spc="-180" dirty="0">
                <a:solidFill>
                  <a:srgbClr val="003300"/>
                </a:solidFill>
                <a:latin typeface="Times New Roman"/>
                <a:cs typeface="Times New Roman"/>
              </a:rPr>
              <a:t> </a:t>
            </a:r>
            <a:r>
              <a:rPr sz="2000" spc="-5" dirty="0">
                <a:solidFill>
                  <a:srgbClr val="003300"/>
                </a:solidFill>
                <a:latin typeface="Times New Roman"/>
                <a:cs typeface="Times New Roman"/>
              </a:rPr>
              <a:t>employee.</a:t>
            </a:r>
            <a:endParaRPr sz="2000" dirty="0">
              <a:latin typeface="Times New Roman"/>
              <a:cs typeface="Times New Roman"/>
            </a:endParaRPr>
          </a:p>
        </p:txBody>
      </p:sp>
      <p:sp>
        <p:nvSpPr>
          <p:cNvPr id="12" name="object 12"/>
          <p:cNvSpPr/>
          <p:nvPr/>
        </p:nvSpPr>
        <p:spPr>
          <a:xfrm>
            <a:off x="5736335" y="3611879"/>
            <a:ext cx="2852927" cy="1552956"/>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7772400" y="609600"/>
            <a:ext cx="838200" cy="457200"/>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962" y="381761"/>
            <a:ext cx="8229600" cy="685800"/>
          </a:xfrm>
          <a:custGeom>
            <a:avLst/>
            <a:gdLst/>
            <a:ahLst/>
            <a:cxnLst/>
            <a:rect l="l" t="t" r="r" b="b"/>
            <a:pathLst>
              <a:path w="8229600" h="685800">
                <a:moveTo>
                  <a:pt x="0" y="685800"/>
                </a:moveTo>
                <a:lnTo>
                  <a:pt x="8229600" y="685800"/>
                </a:lnTo>
                <a:lnTo>
                  <a:pt x="8229600" y="0"/>
                </a:lnTo>
                <a:lnTo>
                  <a:pt x="0" y="0"/>
                </a:lnTo>
                <a:lnTo>
                  <a:pt x="0" y="685800"/>
                </a:lnTo>
                <a:close/>
              </a:path>
            </a:pathLst>
          </a:custGeom>
          <a:solidFill>
            <a:srgbClr val="FFFFFF"/>
          </a:solidFill>
        </p:spPr>
        <p:txBody>
          <a:bodyPr wrap="square" lIns="0" tIns="0" rIns="0" bIns="0" rtlCol="0"/>
          <a:lstStyle/>
          <a:p>
            <a:endParaRPr/>
          </a:p>
        </p:txBody>
      </p:sp>
      <p:sp>
        <p:nvSpPr>
          <p:cNvPr id="3" name="object 3"/>
          <p:cNvSpPr/>
          <p:nvPr/>
        </p:nvSpPr>
        <p:spPr>
          <a:xfrm>
            <a:off x="457962" y="381761"/>
            <a:ext cx="8229600" cy="685800"/>
          </a:xfrm>
          <a:custGeom>
            <a:avLst/>
            <a:gdLst/>
            <a:ahLst/>
            <a:cxnLst/>
            <a:rect l="l" t="t" r="r" b="b"/>
            <a:pathLst>
              <a:path w="8229600" h="685800">
                <a:moveTo>
                  <a:pt x="0" y="685800"/>
                </a:moveTo>
                <a:lnTo>
                  <a:pt x="8229600" y="685800"/>
                </a:lnTo>
                <a:lnTo>
                  <a:pt x="8229600" y="0"/>
                </a:lnTo>
                <a:lnTo>
                  <a:pt x="0" y="0"/>
                </a:lnTo>
                <a:lnTo>
                  <a:pt x="0" y="685800"/>
                </a:lnTo>
                <a:close/>
              </a:path>
            </a:pathLst>
          </a:custGeom>
          <a:ln w="25908">
            <a:solidFill>
              <a:srgbClr val="0082D2"/>
            </a:solidFill>
          </a:ln>
        </p:spPr>
        <p:txBody>
          <a:bodyPr wrap="square" lIns="0" tIns="0" rIns="0" bIns="0" rtlCol="0"/>
          <a:lstStyle/>
          <a:p>
            <a:endParaRPr/>
          </a:p>
        </p:txBody>
      </p:sp>
      <p:sp>
        <p:nvSpPr>
          <p:cNvPr id="4" name="object 4"/>
          <p:cNvSpPr/>
          <p:nvPr/>
        </p:nvSpPr>
        <p:spPr>
          <a:xfrm>
            <a:off x="649223" y="557783"/>
            <a:ext cx="6460235" cy="50292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57962" y="1219961"/>
            <a:ext cx="8229600" cy="5334000"/>
          </a:xfrm>
          <a:custGeom>
            <a:avLst/>
            <a:gdLst/>
            <a:ahLst/>
            <a:cxnLst/>
            <a:rect l="l" t="t" r="r" b="b"/>
            <a:pathLst>
              <a:path w="8229600" h="5334000">
                <a:moveTo>
                  <a:pt x="0" y="5334000"/>
                </a:moveTo>
                <a:lnTo>
                  <a:pt x="8229600" y="5334000"/>
                </a:lnTo>
                <a:lnTo>
                  <a:pt x="8229600" y="0"/>
                </a:lnTo>
                <a:lnTo>
                  <a:pt x="0" y="0"/>
                </a:lnTo>
                <a:lnTo>
                  <a:pt x="0" y="5334000"/>
                </a:lnTo>
                <a:close/>
              </a:path>
            </a:pathLst>
          </a:custGeom>
          <a:solidFill>
            <a:srgbClr val="FFFFFF"/>
          </a:solidFill>
        </p:spPr>
        <p:txBody>
          <a:bodyPr wrap="square" lIns="0" tIns="0" rIns="0" bIns="0" rtlCol="0"/>
          <a:lstStyle/>
          <a:p>
            <a:endParaRPr/>
          </a:p>
        </p:txBody>
      </p:sp>
      <p:sp>
        <p:nvSpPr>
          <p:cNvPr id="6" name="object 6"/>
          <p:cNvSpPr/>
          <p:nvPr/>
        </p:nvSpPr>
        <p:spPr>
          <a:xfrm>
            <a:off x="457962" y="1219961"/>
            <a:ext cx="8229600" cy="5334000"/>
          </a:xfrm>
          <a:custGeom>
            <a:avLst/>
            <a:gdLst/>
            <a:ahLst/>
            <a:cxnLst/>
            <a:rect l="l" t="t" r="r" b="b"/>
            <a:pathLst>
              <a:path w="8229600" h="5334000">
                <a:moveTo>
                  <a:pt x="0" y="5334000"/>
                </a:moveTo>
                <a:lnTo>
                  <a:pt x="8229600" y="5334000"/>
                </a:lnTo>
                <a:lnTo>
                  <a:pt x="8229600" y="0"/>
                </a:lnTo>
                <a:lnTo>
                  <a:pt x="0" y="0"/>
                </a:lnTo>
                <a:lnTo>
                  <a:pt x="0" y="5334000"/>
                </a:lnTo>
                <a:close/>
              </a:path>
            </a:pathLst>
          </a:custGeom>
          <a:ln w="25908">
            <a:solidFill>
              <a:srgbClr val="0082D2"/>
            </a:solidFill>
          </a:ln>
        </p:spPr>
        <p:txBody>
          <a:bodyPr wrap="square" lIns="0" tIns="0" rIns="0" bIns="0" rtlCol="0"/>
          <a:lstStyle/>
          <a:p>
            <a:endParaRPr/>
          </a:p>
        </p:txBody>
      </p:sp>
      <p:sp>
        <p:nvSpPr>
          <p:cNvPr id="7" name="object 7"/>
          <p:cNvSpPr/>
          <p:nvPr/>
        </p:nvSpPr>
        <p:spPr>
          <a:xfrm>
            <a:off x="1065275" y="2721864"/>
            <a:ext cx="278892" cy="284988"/>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1065275" y="3258311"/>
            <a:ext cx="278892" cy="28498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1065275" y="3794759"/>
            <a:ext cx="278892" cy="284988"/>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1065275" y="4331208"/>
            <a:ext cx="278892" cy="284988"/>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1065275" y="4867655"/>
            <a:ext cx="278892" cy="284988"/>
          </a:xfrm>
          <a:prstGeom prst="rect">
            <a:avLst/>
          </a:prstGeom>
          <a:blipFill>
            <a:blip r:embed="rId3" cstate="print"/>
            <a:stretch>
              <a:fillRect/>
            </a:stretch>
          </a:blipFill>
        </p:spPr>
        <p:txBody>
          <a:bodyPr wrap="square" lIns="0" tIns="0" rIns="0" bIns="0" rtlCol="0"/>
          <a:lstStyle/>
          <a:p>
            <a:endParaRPr/>
          </a:p>
        </p:txBody>
      </p:sp>
      <p:sp>
        <p:nvSpPr>
          <p:cNvPr id="12" name="object 12"/>
          <p:cNvSpPr/>
          <p:nvPr/>
        </p:nvSpPr>
        <p:spPr>
          <a:xfrm>
            <a:off x="1065275" y="5404103"/>
            <a:ext cx="278892" cy="284988"/>
          </a:xfrm>
          <a:prstGeom prst="rect">
            <a:avLst/>
          </a:prstGeom>
          <a:blipFill>
            <a:blip r:embed="rId3" cstate="print"/>
            <a:stretch>
              <a:fillRect/>
            </a:stretch>
          </a:blipFill>
        </p:spPr>
        <p:txBody>
          <a:bodyPr wrap="square" lIns="0" tIns="0" rIns="0" bIns="0" rtlCol="0"/>
          <a:lstStyle/>
          <a:p>
            <a:endParaRPr/>
          </a:p>
        </p:txBody>
      </p:sp>
      <p:sp>
        <p:nvSpPr>
          <p:cNvPr id="13" name="object 13"/>
          <p:cNvSpPr txBox="1"/>
          <p:nvPr/>
        </p:nvSpPr>
        <p:spPr>
          <a:xfrm>
            <a:off x="1127556" y="1397253"/>
            <a:ext cx="6900545" cy="4910455"/>
          </a:xfrm>
          <a:prstGeom prst="rect">
            <a:avLst/>
          </a:prstGeom>
        </p:spPr>
        <p:txBody>
          <a:bodyPr vert="horz" wrap="square" lIns="0" tIns="67945" rIns="0" bIns="0" rtlCol="0">
            <a:spAutoFit/>
          </a:bodyPr>
          <a:lstStyle/>
          <a:p>
            <a:pPr marL="12700" marR="5080">
              <a:lnSpc>
                <a:spcPts val="3460"/>
              </a:lnSpc>
              <a:spcBef>
                <a:spcPts val="535"/>
              </a:spcBef>
            </a:pPr>
            <a:r>
              <a:rPr sz="3200" dirty="0">
                <a:solidFill>
                  <a:srgbClr val="003300"/>
                </a:solidFill>
                <a:latin typeface="Times New Roman"/>
                <a:cs typeface="Times New Roman"/>
              </a:rPr>
              <a:t>The following benefits are provided</a:t>
            </a:r>
            <a:r>
              <a:rPr sz="3200" spc="-120" dirty="0">
                <a:solidFill>
                  <a:srgbClr val="003300"/>
                </a:solidFill>
                <a:latin typeface="Times New Roman"/>
                <a:cs typeface="Times New Roman"/>
              </a:rPr>
              <a:t> </a:t>
            </a:r>
            <a:r>
              <a:rPr sz="3200" dirty="0">
                <a:solidFill>
                  <a:srgbClr val="003300"/>
                </a:solidFill>
                <a:latin typeface="Times New Roman"/>
                <a:cs typeface="Times New Roman"/>
              </a:rPr>
              <a:t>under  section</a:t>
            </a:r>
            <a:r>
              <a:rPr sz="3200" spc="-20" dirty="0">
                <a:solidFill>
                  <a:srgbClr val="003300"/>
                </a:solidFill>
                <a:latin typeface="Times New Roman"/>
                <a:cs typeface="Times New Roman"/>
              </a:rPr>
              <a:t> </a:t>
            </a:r>
            <a:r>
              <a:rPr sz="3200" dirty="0">
                <a:solidFill>
                  <a:srgbClr val="003300"/>
                </a:solidFill>
                <a:latin typeface="Times New Roman"/>
                <a:cs typeface="Times New Roman"/>
              </a:rPr>
              <a:t>46.</a:t>
            </a:r>
            <a:endParaRPr sz="3200">
              <a:latin typeface="Times New Roman"/>
              <a:cs typeface="Times New Roman"/>
            </a:endParaRPr>
          </a:p>
          <a:p>
            <a:pPr marL="512445" marR="3090545">
              <a:lnSpc>
                <a:spcPct val="110000"/>
              </a:lnSpc>
              <a:spcBef>
                <a:spcPts val="1530"/>
              </a:spcBef>
            </a:pPr>
            <a:r>
              <a:rPr sz="3200" dirty="0">
                <a:solidFill>
                  <a:srgbClr val="003300"/>
                </a:solidFill>
                <a:latin typeface="Times New Roman"/>
                <a:cs typeface="Times New Roman"/>
              </a:rPr>
              <a:t>Medical benefit  Sickness benefit  Maternity benefit  Disablement</a:t>
            </a:r>
            <a:r>
              <a:rPr sz="3200" spc="-80" dirty="0">
                <a:solidFill>
                  <a:srgbClr val="003300"/>
                </a:solidFill>
                <a:latin typeface="Times New Roman"/>
                <a:cs typeface="Times New Roman"/>
              </a:rPr>
              <a:t> </a:t>
            </a:r>
            <a:r>
              <a:rPr sz="3200" dirty="0">
                <a:solidFill>
                  <a:srgbClr val="003300"/>
                </a:solidFill>
                <a:latin typeface="Times New Roman"/>
                <a:cs typeface="Times New Roman"/>
              </a:rPr>
              <a:t>benefit  Dependents benefit  Funeral expenses  Others</a:t>
            </a:r>
            <a:r>
              <a:rPr sz="3200" spc="-30" dirty="0">
                <a:solidFill>
                  <a:srgbClr val="003300"/>
                </a:solidFill>
                <a:latin typeface="Times New Roman"/>
                <a:cs typeface="Times New Roman"/>
              </a:rPr>
              <a:t> </a:t>
            </a:r>
            <a:r>
              <a:rPr sz="3200" dirty="0">
                <a:solidFill>
                  <a:srgbClr val="003300"/>
                </a:solidFill>
                <a:latin typeface="Times New Roman"/>
                <a:cs typeface="Times New Roman"/>
              </a:rPr>
              <a:t>Benefits</a:t>
            </a:r>
            <a:endParaRPr sz="3200">
              <a:latin typeface="Times New Roman"/>
              <a:cs typeface="Times New Roman"/>
            </a:endParaRPr>
          </a:p>
        </p:txBody>
      </p:sp>
      <p:sp>
        <p:nvSpPr>
          <p:cNvPr id="14" name="object 14"/>
          <p:cNvSpPr/>
          <p:nvPr/>
        </p:nvSpPr>
        <p:spPr>
          <a:xfrm>
            <a:off x="1065275" y="5940552"/>
            <a:ext cx="278892" cy="284988"/>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7543800" y="457200"/>
            <a:ext cx="990600" cy="533400"/>
          </a:xfrm>
          <a:prstGeom prst="rect">
            <a:avLst/>
          </a:prstGeom>
          <a:blipFill>
            <a:blip r:embed="rId4" cstate="print"/>
            <a:stretch>
              <a:fillRect/>
            </a:stretch>
          </a:blipFill>
        </p:spPr>
        <p:txBody>
          <a:bodyPr wrap="square" lIns="0" tIns="0" rIns="0" bIns="0" rtlCol="0"/>
          <a:lstStyle/>
          <a:p>
            <a:endParaRPr/>
          </a:p>
        </p:txBody>
      </p:sp>
      <p:sp>
        <p:nvSpPr>
          <p:cNvPr id="16" name="object 16"/>
          <p:cNvSpPr/>
          <p:nvPr/>
        </p:nvSpPr>
        <p:spPr>
          <a:xfrm>
            <a:off x="4556759" y="3037332"/>
            <a:ext cx="1325880" cy="640079"/>
          </a:xfrm>
          <a:prstGeom prst="rect">
            <a:avLst/>
          </a:prstGeom>
          <a:blipFill>
            <a:blip r:embed="rId5" cstate="print"/>
            <a:stretch>
              <a:fillRect/>
            </a:stretch>
          </a:blipFill>
        </p:spPr>
        <p:txBody>
          <a:bodyPr wrap="square" lIns="0" tIns="0" rIns="0" bIns="0" rtlCol="0"/>
          <a:lstStyle/>
          <a:p>
            <a:endParaRPr/>
          </a:p>
        </p:txBody>
      </p:sp>
      <p:sp>
        <p:nvSpPr>
          <p:cNvPr id="17" name="object 17"/>
          <p:cNvSpPr/>
          <p:nvPr/>
        </p:nvSpPr>
        <p:spPr>
          <a:xfrm>
            <a:off x="4572000" y="2438400"/>
            <a:ext cx="1295400" cy="609600"/>
          </a:xfrm>
          <a:custGeom>
            <a:avLst/>
            <a:gdLst/>
            <a:ahLst/>
            <a:cxnLst/>
            <a:rect l="l" t="t" r="r" b="b"/>
            <a:pathLst>
              <a:path w="1295400" h="609600">
                <a:moveTo>
                  <a:pt x="1242949" y="0"/>
                </a:moveTo>
                <a:lnTo>
                  <a:pt x="52450" y="0"/>
                </a:lnTo>
                <a:lnTo>
                  <a:pt x="32039" y="4123"/>
                </a:lnTo>
                <a:lnTo>
                  <a:pt x="15366" y="15366"/>
                </a:lnTo>
                <a:lnTo>
                  <a:pt x="4123" y="32039"/>
                </a:lnTo>
                <a:lnTo>
                  <a:pt x="0" y="52450"/>
                </a:lnTo>
                <a:lnTo>
                  <a:pt x="0" y="557149"/>
                </a:lnTo>
                <a:lnTo>
                  <a:pt x="4123" y="577560"/>
                </a:lnTo>
                <a:lnTo>
                  <a:pt x="15366" y="594233"/>
                </a:lnTo>
                <a:lnTo>
                  <a:pt x="32039" y="605476"/>
                </a:lnTo>
                <a:lnTo>
                  <a:pt x="52450" y="609600"/>
                </a:lnTo>
                <a:lnTo>
                  <a:pt x="1242949" y="609600"/>
                </a:lnTo>
                <a:lnTo>
                  <a:pt x="1263360" y="605476"/>
                </a:lnTo>
                <a:lnTo>
                  <a:pt x="1280033" y="594233"/>
                </a:lnTo>
                <a:lnTo>
                  <a:pt x="1291276" y="577560"/>
                </a:lnTo>
                <a:lnTo>
                  <a:pt x="1295400" y="557149"/>
                </a:lnTo>
                <a:lnTo>
                  <a:pt x="1295400" y="52450"/>
                </a:lnTo>
                <a:lnTo>
                  <a:pt x="1291276" y="32039"/>
                </a:lnTo>
                <a:lnTo>
                  <a:pt x="1280033" y="15366"/>
                </a:lnTo>
                <a:lnTo>
                  <a:pt x="1263360" y="4123"/>
                </a:lnTo>
                <a:lnTo>
                  <a:pt x="1242949" y="0"/>
                </a:lnTo>
                <a:close/>
              </a:path>
            </a:pathLst>
          </a:custGeom>
          <a:solidFill>
            <a:srgbClr val="ECECEC"/>
          </a:solidFill>
        </p:spPr>
        <p:txBody>
          <a:bodyPr wrap="square" lIns="0" tIns="0" rIns="0" bIns="0" rtlCol="0"/>
          <a:lstStyle/>
          <a:p>
            <a:endParaRPr/>
          </a:p>
        </p:txBody>
      </p:sp>
      <p:sp>
        <p:nvSpPr>
          <p:cNvPr id="18" name="object 18"/>
          <p:cNvSpPr/>
          <p:nvPr/>
        </p:nvSpPr>
        <p:spPr>
          <a:xfrm>
            <a:off x="4572000" y="2438400"/>
            <a:ext cx="1295400" cy="609600"/>
          </a:xfrm>
          <a:prstGeom prst="rect">
            <a:avLst/>
          </a:prstGeom>
          <a:blipFill>
            <a:blip r:embed="rId6" cstate="print"/>
            <a:stretch>
              <a:fillRect/>
            </a:stretch>
          </a:blipFill>
        </p:spPr>
        <p:txBody>
          <a:bodyPr wrap="square" lIns="0" tIns="0" rIns="0" bIns="0" rtlCol="0"/>
          <a:lstStyle/>
          <a:p>
            <a:endParaRPr/>
          </a:p>
        </p:txBody>
      </p:sp>
      <p:sp>
        <p:nvSpPr>
          <p:cNvPr id="19" name="object 19"/>
          <p:cNvSpPr/>
          <p:nvPr/>
        </p:nvSpPr>
        <p:spPr>
          <a:xfrm>
            <a:off x="5394959" y="3723132"/>
            <a:ext cx="1173480" cy="640080"/>
          </a:xfrm>
          <a:prstGeom prst="rect">
            <a:avLst/>
          </a:prstGeom>
          <a:blipFill>
            <a:blip r:embed="rId7" cstate="print"/>
            <a:stretch>
              <a:fillRect/>
            </a:stretch>
          </a:blipFill>
        </p:spPr>
        <p:txBody>
          <a:bodyPr wrap="square" lIns="0" tIns="0" rIns="0" bIns="0" rtlCol="0"/>
          <a:lstStyle/>
          <a:p>
            <a:endParaRPr/>
          </a:p>
        </p:txBody>
      </p:sp>
      <p:sp>
        <p:nvSpPr>
          <p:cNvPr id="20" name="object 20"/>
          <p:cNvSpPr/>
          <p:nvPr/>
        </p:nvSpPr>
        <p:spPr>
          <a:xfrm>
            <a:off x="5410200" y="3124200"/>
            <a:ext cx="1143000" cy="609600"/>
          </a:xfrm>
          <a:custGeom>
            <a:avLst/>
            <a:gdLst/>
            <a:ahLst/>
            <a:cxnLst/>
            <a:rect l="l" t="t" r="r" b="b"/>
            <a:pathLst>
              <a:path w="1143000" h="609600">
                <a:moveTo>
                  <a:pt x="1090549" y="0"/>
                </a:moveTo>
                <a:lnTo>
                  <a:pt x="52450" y="0"/>
                </a:lnTo>
                <a:lnTo>
                  <a:pt x="32039" y="4123"/>
                </a:lnTo>
                <a:lnTo>
                  <a:pt x="15366" y="15366"/>
                </a:lnTo>
                <a:lnTo>
                  <a:pt x="4123" y="32039"/>
                </a:lnTo>
                <a:lnTo>
                  <a:pt x="0" y="52450"/>
                </a:lnTo>
                <a:lnTo>
                  <a:pt x="0" y="557149"/>
                </a:lnTo>
                <a:lnTo>
                  <a:pt x="4123" y="577560"/>
                </a:lnTo>
                <a:lnTo>
                  <a:pt x="15367" y="594233"/>
                </a:lnTo>
                <a:lnTo>
                  <a:pt x="32039" y="605476"/>
                </a:lnTo>
                <a:lnTo>
                  <a:pt x="52450" y="609600"/>
                </a:lnTo>
                <a:lnTo>
                  <a:pt x="1090549" y="609600"/>
                </a:lnTo>
                <a:lnTo>
                  <a:pt x="1110960" y="605476"/>
                </a:lnTo>
                <a:lnTo>
                  <a:pt x="1127632" y="594233"/>
                </a:lnTo>
                <a:lnTo>
                  <a:pt x="1138876" y="577560"/>
                </a:lnTo>
                <a:lnTo>
                  <a:pt x="1143000" y="557149"/>
                </a:lnTo>
                <a:lnTo>
                  <a:pt x="1143000" y="52450"/>
                </a:lnTo>
                <a:lnTo>
                  <a:pt x="1138876" y="32039"/>
                </a:lnTo>
                <a:lnTo>
                  <a:pt x="1127632" y="15366"/>
                </a:lnTo>
                <a:lnTo>
                  <a:pt x="1110960" y="4123"/>
                </a:lnTo>
                <a:lnTo>
                  <a:pt x="1090549" y="0"/>
                </a:lnTo>
                <a:close/>
              </a:path>
            </a:pathLst>
          </a:custGeom>
          <a:solidFill>
            <a:srgbClr val="ECECEC"/>
          </a:solidFill>
        </p:spPr>
        <p:txBody>
          <a:bodyPr wrap="square" lIns="0" tIns="0" rIns="0" bIns="0" rtlCol="0"/>
          <a:lstStyle/>
          <a:p>
            <a:endParaRPr/>
          </a:p>
        </p:txBody>
      </p:sp>
      <p:sp>
        <p:nvSpPr>
          <p:cNvPr id="21" name="object 21"/>
          <p:cNvSpPr/>
          <p:nvPr/>
        </p:nvSpPr>
        <p:spPr>
          <a:xfrm>
            <a:off x="5410200" y="3124200"/>
            <a:ext cx="1143000" cy="609600"/>
          </a:xfrm>
          <a:prstGeom prst="rect">
            <a:avLst/>
          </a:prstGeom>
          <a:blipFill>
            <a:blip r:embed="rId8" cstate="print"/>
            <a:stretch>
              <a:fillRect/>
            </a:stretch>
          </a:blipFill>
        </p:spPr>
        <p:txBody>
          <a:bodyPr wrap="square" lIns="0" tIns="0" rIns="0" bIns="0" rtlCol="0"/>
          <a:lstStyle/>
          <a:p>
            <a:endParaRPr/>
          </a:p>
        </p:txBody>
      </p:sp>
      <p:sp>
        <p:nvSpPr>
          <p:cNvPr id="22" name="object 22"/>
          <p:cNvSpPr/>
          <p:nvPr/>
        </p:nvSpPr>
        <p:spPr>
          <a:xfrm>
            <a:off x="5928359" y="4408932"/>
            <a:ext cx="1249680" cy="563880"/>
          </a:xfrm>
          <a:prstGeom prst="rect">
            <a:avLst/>
          </a:prstGeom>
          <a:blipFill>
            <a:blip r:embed="rId9" cstate="print"/>
            <a:stretch>
              <a:fillRect/>
            </a:stretch>
          </a:blipFill>
        </p:spPr>
        <p:txBody>
          <a:bodyPr wrap="square" lIns="0" tIns="0" rIns="0" bIns="0" rtlCol="0"/>
          <a:lstStyle/>
          <a:p>
            <a:endParaRPr/>
          </a:p>
        </p:txBody>
      </p:sp>
      <p:sp>
        <p:nvSpPr>
          <p:cNvPr id="23" name="object 23"/>
          <p:cNvSpPr/>
          <p:nvPr/>
        </p:nvSpPr>
        <p:spPr>
          <a:xfrm>
            <a:off x="5943600" y="3886200"/>
            <a:ext cx="1219200" cy="533400"/>
          </a:xfrm>
          <a:custGeom>
            <a:avLst/>
            <a:gdLst/>
            <a:ahLst/>
            <a:cxnLst/>
            <a:rect l="l" t="t" r="r" b="b"/>
            <a:pathLst>
              <a:path w="1219200" h="533400">
                <a:moveTo>
                  <a:pt x="1173352" y="0"/>
                </a:moveTo>
                <a:lnTo>
                  <a:pt x="45847" y="0"/>
                </a:lnTo>
                <a:lnTo>
                  <a:pt x="28021" y="3609"/>
                </a:lnTo>
                <a:lnTo>
                  <a:pt x="13446" y="13446"/>
                </a:lnTo>
                <a:lnTo>
                  <a:pt x="3609" y="28021"/>
                </a:lnTo>
                <a:lnTo>
                  <a:pt x="0" y="45847"/>
                </a:lnTo>
                <a:lnTo>
                  <a:pt x="0" y="487552"/>
                </a:lnTo>
                <a:lnTo>
                  <a:pt x="3609" y="505378"/>
                </a:lnTo>
                <a:lnTo>
                  <a:pt x="13446" y="519953"/>
                </a:lnTo>
                <a:lnTo>
                  <a:pt x="28021" y="529790"/>
                </a:lnTo>
                <a:lnTo>
                  <a:pt x="45847" y="533400"/>
                </a:lnTo>
                <a:lnTo>
                  <a:pt x="1173352" y="533400"/>
                </a:lnTo>
                <a:lnTo>
                  <a:pt x="1191178" y="529790"/>
                </a:lnTo>
                <a:lnTo>
                  <a:pt x="1205753" y="519953"/>
                </a:lnTo>
                <a:lnTo>
                  <a:pt x="1215590" y="505378"/>
                </a:lnTo>
                <a:lnTo>
                  <a:pt x="1219200" y="487552"/>
                </a:lnTo>
                <a:lnTo>
                  <a:pt x="1219200" y="45847"/>
                </a:lnTo>
                <a:lnTo>
                  <a:pt x="1215590" y="28021"/>
                </a:lnTo>
                <a:lnTo>
                  <a:pt x="1205753" y="13446"/>
                </a:lnTo>
                <a:lnTo>
                  <a:pt x="1191178" y="3609"/>
                </a:lnTo>
                <a:lnTo>
                  <a:pt x="1173352" y="0"/>
                </a:lnTo>
                <a:close/>
              </a:path>
            </a:pathLst>
          </a:custGeom>
          <a:solidFill>
            <a:srgbClr val="ECECEC"/>
          </a:solidFill>
        </p:spPr>
        <p:txBody>
          <a:bodyPr wrap="square" lIns="0" tIns="0" rIns="0" bIns="0" rtlCol="0"/>
          <a:lstStyle/>
          <a:p>
            <a:endParaRPr/>
          </a:p>
        </p:txBody>
      </p:sp>
      <p:sp>
        <p:nvSpPr>
          <p:cNvPr id="24" name="object 24"/>
          <p:cNvSpPr/>
          <p:nvPr/>
        </p:nvSpPr>
        <p:spPr>
          <a:xfrm>
            <a:off x="5943600" y="3886200"/>
            <a:ext cx="1219200" cy="533400"/>
          </a:xfrm>
          <a:prstGeom prst="rect">
            <a:avLst/>
          </a:prstGeom>
          <a:blipFill>
            <a:blip r:embed="rId10" cstate="print"/>
            <a:stretch>
              <a:fillRect/>
            </a:stretch>
          </a:blipFill>
        </p:spPr>
        <p:txBody>
          <a:bodyPr wrap="square" lIns="0" tIns="0" rIns="0" bIns="0" rtlCol="0"/>
          <a:lstStyle/>
          <a:p>
            <a:endParaRPr/>
          </a:p>
        </p:txBody>
      </p:sp>
      <p:sp>
        <p:nvSpPr>
          <p:cNvPr id="25" name="object 25"/>
          <p:cNvSpPr/>
          <p:nvPr/>
        </p:nvSpPr>
        <p:spPr>
          <a:xfrm>
            <a:off x="6461759" y="5018532"/>
            <a:ext cx="1173480" cy="563880"/>
          </a:xfrm>
          <a:prstGeom prst="rect">
            <a:avLst/>
          </a:prstGeom>
          <a:blipFill>
            <a:blip r:embed="rId11" cstate="print"/>
            <a:stretch>
              <a:fillRect/>
            </a:stretch>
          </a:blipFill>
        </p:spPr>
        <p:txBody>
          <a:bodyPr wrap="square" lIns="0" tIns="0" rIns="0" bIns="0" rtlCol="0"/>
          <a:lstStyle/>
          <a:p>
            <a:endParaRPr/>
          </a:p>
        </p:txBody>
      </p:sp>
      <p:sp>
        <p:nvSpPr>
          <p:cNvPr id="26" name="object 26"/>
          <p:cNvSpPr/>
          <p:nvPr/>
        </p:nvSpPr>
        <p:spPr>
          <a:xfrm>
            <a:off x="6477000" y="4495800"/>
            <a:ext cx="1143000" cy="533400"/>
          </a:xfrm>
          <a:custGeom>
            <a:avLst/>
            <a:gdLst/>
            <a:ahLst/>
            <a:cxnLst/>
            <a:rect l="l" t="t" r="r" b="b"/>
            <a:pathLst>
              <a:path w="1143000" h="533400">
                <a:moveTo>
                  <a:pt x="1097152" y="0"/>
                </a:moveTo>
                <a:lnTo>
                  <a:pt x="45847" y="0"/>
                </a:lnTo>
                <a:lnTo>
                  <a:pt x="28021" y="3609"/>
                </a:lnTo>
                <a:lnTo>
                  <a:pt x="13446" y="13446"/>
                </a:lnTo>
                <a:lnTo>
                  <a:pt x="3609" y="28021"/>
                </a:lnTo>
                <a:lnTo>
                  <a:pt x="0" y="45847"/>
                </a:lnTo>
                <a:lnTo>
                  <a:pt x="0" y="487552"/>
                </a:lnTo>
                <a:lnTo>
                  <a:pt x="3609" y="505378"/>
                </a:lnTo>
                <a:lnTo>
                  <a:pt x="13446" y="519953"/>
                </a:lnTo>
                <a:lnTo>
                  <a:pt x="28021" y="529790"/>
                </a:lnTo>
                <a:lnTo>
                  <a:pt x="45847" y="533400"/>
                </a:lnTo>
                <a:lnTo>
                  <a:pt x="1097152" y="533400"/>
                </a:lnTo>
                <a:lnTo>
                  <a:pt x="1114978" y="529790"/>
                </a:lnTo>
                <a:lnTo>
                  <a:pt x="1129553" y="519953"/>
                </a:lnTo>
                <a:lnTo>
                  <a:pt x="1139390" y="505378"/>
                </a:lnTo>
                <a:lnTo>
                  <a:pt x="1143000" y="487552"/>
                </a:lnTo>
                <a:lnTo>
                  <a:pt x="1143000" y="45847"/>
                </a:lnTo>
                <a:lnTo>
                  <a:pt x="1139390" y="28021"/>
                </a:lnTo>
                <a:lnTo>
                  <a:pt x="1129553" y="13446"/>
                </a:lnTo>
                <a:lnTo>
                  <a:pt x="1114978" y="3609"/>
                </a:lnTo>
                <a:lnTo>
                  <a:pt x="1097152" y="0"/>
                </a:lnTo>
                <a:close/>
              </a:path>
            </a:pathLst>
          </a:custGeom>
          <a:solidFill>
            <a:srgbClr val="ECECEC"/>
          </a:solidFill>
        </p:spPr>
        <p:txBody>
          <a:bodyPr wrap="square" lIns="0" tIns="0" rIns="0" bIns="0" rtlCol="0"/>
          <a:lstStyle/>
          <a:p>
            <a:endParaRPr/>
          </a:p>
        </p:txBody>
      </p:sp>
      <p:sp>
        <p:nvSpPr>
          <p:cNvPr id="27" name="object 27"/>
          <p:cNvSpPr/>
          <p:nvPr/>
        </p:nvSpPr>
        <p:spPr>
          <a:xfrm>
            <a:off x="6477000" y="4495800"/>
            <a:ext cx="1143000" cy="533400"/>
          </a:xfrm>
          <a:prstGeom prst="rect">
            <a:avLst/>
          </a:prstGeom>
          <a:blipFill>
            <a:blip r:embed="rId12" cstate="print"/>
            <a:stretch>
              <a:fillRect/>
            </a:stretch>
          </a:blipFill>
        </p:spPr>
        <p:txBody>
          <a:bodyPr wrap="square" lIns="0" tIns="0" rIns="0" bIns="0" rtlCol="0"/>
          <a:lstStyle/>
          <a:p>
            <a:endParaRPr/>
          </a:p>
        </p:txBody>
      </p:sp>
      <p:sp>
        <p:nvSpPr>
          <p:cNvPr id="28" name="object 28"/>
          <p:cNvSpPr/>
          <p:nvPr/>
        </p:nvSpPr>
        <p:spPr>
          <a:xfrm>
            <a:off x="6995159" y="5628132"/>
            <a:ext cx="1173479" cy="563880"/>
          </a:xfrm>
          <a:prstGeom prst="rect">
            <a:avLst/>
          </a:prstGeom>
          <a:blipFill>
            <a:blip r:embed="rId13" cstate="print"/>
            <a:stretch>
              <a:fillRect/>
            </a:stretch>
          </a:blipFill>
        </p:spPr>
        <p:txBody>
          <a:bodyPr wrap="square" lIns="0" tIns="0" rIns="0" bIns="0" rtlCol="0"/>
          <a:lstStyle/>
          <a:p>
            <a:endParaRPr/>
          </a:p>
        </p:txBody>
      </p:sp>
      <p:sp>
        <p:nvSpPr>
          <p:cNvPr id="29" name="object 29"/>
          <p:cNvSpPr/>
          <p:nvPr/>
        </p:nvSpPr>
        <p:spPr>
          <a:xfrm>
            <a:off x="7010400" y="5105400"/>
            <a:ext cx="1143000" cy="533400"/>
          </a:xfrm>
          <a:custGeom>
            <a:avLst/>
            <a:gdLst/>
            <a:ahLst/>
            <a:cxnLst/>
            <a:rect l="l" t="t" r="r" b="b"/>
            <a:pathLst>
              <a:path w="1143000" h="533400">
                <a:moveTo>
                  <a:pt x="1097152" y="0"/>
                </a:moveTo>
                <a:lnTo>
                  <a:pt x="45847" y="0"/>
                </a:lnTo>
                <a:lnTo>
                  <a:pt x="28021" y="3609"/>
                </a:lnTo>
                <a:lnTo>
                  <a:pt x="13446" y="13446"/>
                </a:lnTo>
                <a:lnTo>
                  <a:pt x="3609" y="28021"/>
                </a:lnTo>
                <a:lnTo>
                  <a:pt x="0" y="45847"/>
                </a:lnTo>
                <a:lnTo>
                  <a:pt x="0" y="487553"/>
                </a:lnTo>
                <a:lnTo>
                  <a:pt x="3609" y="505400"/>
                </a:lnTo>
                <a:lnTo>
                  <a:pt x="13446" y="519972"/>
                </a:lnTo>
                <a:lnTo>
                  <a:pt x="28021" y="529797"/>
                </a:lnTo>
                <a:lnTo>
                  <a:pt x="45847" y="533400"/>
                </a:lnTo>
                <a:lnTo>
                  <a:pt x="1097152" y="533400"/>
                </a:lnTo>
                <a:lnTo>
                  <a:pt x="1114978" y="529797"/>
                </a:lnTo>
                <a:lnTo>
                  <a:pt x="1129553" y="519972"/>
                </a:lnTo>
                <a:lnTo>
                  <a:pt x="1139390" y="505400"/>
                </a:lnTo>
                <a:lnTo>
                  <a:pt x="1143000" y="487553"/>
                </a:lnTo>
                <a:lnTo>
                  <a:pt x="1143000" y="45847"/>
                </a:lnTo>
                <a:lnTo>
                  <a:pt x="1139390" y="28021"/>
                </a:lnTo>
                <a:lnTo>
                  <a:pt x="1129553" y="13446"/>
                </a:lnTo>
                <a:lnTo>
                  <a:pt x="1114978" y="3609"/>
                </a:lnTo>
                <a:lnTo>
                  <a:pt x="1097152" y="0"/>
                </a:lnTo>
                <a:close/>
              </a:path>
            </a:pathLst>
          </a:custGeom>
          <a:solidFill>
            <a:srgbClr val="ECECEC"/>
          </a:solidFill>
        </p:spPr>
        <p:txBody>
          <a:bodyPr wrap="square" lIns="0" tIns="0" rIns="0" bIns="0" rtlCol="0"/>
          <a:lstStyle/>
          <a:p>
            <a:endParaRPr/>
          </a:p>
        </p:txBody>
      </p:sp>
      <p:sp>
        <p:nvSpPr>
          <p:cNvPr id="30" name="object 30"/>
          <p:cNvSpPr/>
          <p:nvPr/>
        </p:nvSpPr>
        <p:spPr>
          <a:xfrm>
            <a:off x="7010400" y="5105400"/>
            <a:ext cx="1143000" cy="533400"/>
          </a:xfrm>
          <a:prstGeom prst="rect">
            <a:avLst/>
          </a:prstGeom>
          <a:blipFill>
            <a:blip r:embed="rId14" cstate="print"/>
            <a:stretch>
              <a:fillRect/>
            </a:stretch>
          </a:blipFill>
        </p:spPr>
        <p:txBody>
          <a:bodyPr wrap="square" lIns="0" tIns="0" rIns="0" bIns="0" rtlCol="0"/>
          <a:lstStyle/>
          <a:p>
            <a:endParaRPr/>
          </a:p>
        </p:txBody>
      </p:sp>
      <p:sp>
        <p:nvSpPr>
          <p:cNvPr id="31" name="object 31"/>
          <p:cNvSpPr/>
          <p:nvPr/>
        </p:nvSpPr>
        <p:spPr>
          <a:xfrm>
            <a:off x="7452359" y="6161532"/>
            <a:ext cx="1173479" cy="487680"/>
          </a:xfrm>
          <a:prstGeom prst="rect">
            <a:avLst/>
          </a:prstGeom>
          <a:blipFill>
            <a:blip r:embed="rId15" cstate="print"/>
            <a:stretch>
              <a:fillRect/>
            </a:stretch>
          </a:blipFill>
        </p:spPr>
        <p:txBody>
          <a:bodyPr wrap="square" lIns="0" tIns="0" rIns="0" bIns="0" rtlCol="0"/>
          <a:lstStyle/>
          <a:p>
            <a:endParaRPr/>
          </a:p>
        </p:txBody>
      </p:sp>
      <p:sp>
        <p:nvSpPr>
          <p:cNvPr id="32" name="object 32"/>
          <p:cNvSpPr/>
          <p:nvPr/>
        </p:nvSpPr>
        <p:spPr>
          <a:xfrm>
            <a:off x="7467600" y="5715000"/>
            <a:ext cx="1143000" cy="457200"/>
          </a:xfrm>
          <a:custGeom>
            <a:avLst/>
            <a:gdLst/>
            <a:ahLst/>
            <a:cxnLst/>
            <a:rect l="l" t="t" r="r" b="b"/>
            <a:pathLst>
              <a:path w="1143000" h="457200">
                <a:moveTo>
                  <a:pt x="1103756" y="0"/>
                </a:moveTo>
                <a:lnTo>
                  <a:pt x="39243" y="0"/>
                </a:lnTo>
                <a:lnTo>
                  <a:pt x="24002" y="3087"/>
                </a:lnTo>
                <a:lnTo>
                  <a:pt x="11525" y="11507"/>
                </a:lnTo>
                <a:lnTo>
                  <a:pt x="3095" y="23997"/>
                </a:lnTo>
                <a:lnTo>
                  <a:pt x="0" y="39293"/>
                </a:lnTo>
                <a:lnTo>
                  <a:pt x="0" y="417906"/>
                </a:lnTo>
                <a:lnTo>
                  <a:pt x="3095" y="433202"/>
                </a:lnTo>
                <a:lnTo>
                  <a:pt x="11525" y="445692"/>
                </a:lnTo>
                <a:lnTo>
                  <a:pt x="24002" y="454112"/>
                </a:lnTo>
                <a:lnTo>
                  <a:pt x="39243" y="457200"/>
                </a:lnTo>
                <a:lnTo>
                  <a:pt x="1103756" y="457200"/>
                </a:lnTo>
                <a:lnTo>
                  <a:pt x="1118997" y="454112"/>
                </a:lnTo>
                <a:lnTo>
                  <a:pt x="1131474" y="445692"/>
                </a:lnTo>
                <a:lnTo>
                  <a:pt x="1139904" y="433202"/>
                </a:lnTo>
                <a:lnTo>
                  <a:pt x="1143000" y="417906"/>
                </a:lnTo>
                <a:lnTo>
                  <a:pt x="1143000" y="39293"/>
                </a:lnTo>
                <a:lnTo>
                  <a:pt x="1139904" y="23997"/>
                </a:lnTo>
                <a:lnTo>
                  <a:pt x="1131474" y="11507"/>
                </a:lnTo>
                <a:lnTo>
                  <a:pt x="1118997" y="3087"/>
                </a:lnTo>
                <a:lnTo>
                  <a:pt x="1103756" y="0"/>
                </a:lnTo>
                <a:close/>
              </a:path>
            </a:pathLst>
          </a:custGeom>
          <a:solidFill>
            <a:srgbClr val="ECECEC"/>
          </a:solidFill>
        </p:spPr>
        <p:txBody>
          <a:bodyPr wrap="square" lIns="0" tIns="0" rIns="0" bIns="0" rtlCol="0"/>
          <a:lstStyle/>
          <a:p>
            <a:endParaRPr/>
          </a:p>
        </p:txBody>
      </p:sp>
      <p:sp>
        <p:nvSpPr>
          <p:cNvPr id="33" name="object 33"/>
          <p:cNvSpPr/>
          <p:nvPr/>
        </p:nvSpPr>
        <p:spPr>
          <a:xfrm>
            <a:off x="7467600" y="5715000"/>
            <a:ext cx="1143000" cy="457200"/>
          </a:xfrm>
          <a:prstGeom prst="rect">
            <a:avLst/>
          </a:prstGeom>
          <a:blipFill>
            <a:blip r:embed="rId16" cstate="print"/>
            <a:stretch>
              <a:fillRect/>
            </a:stretch>
          </a:blipFill>
        </p:spPr>
        <p:txBody>
          <a:bodyPr wrap="square" lIns="0" tIns="0" rIns="0" bIns="0" rtlCol="0"/>
          <a:lstStyle/>
          <a:p>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962" y="381761"/>
            <a:ext cx="8229600" cy="685800"/>
          </a:xfrm>
          <a:custGeom>
            <a:avLst/>
            <a:gdLst/>
            <a:ahLst/>
            <a:cxnLst/>
            <a:rect l="l" t="t" r="r" b="b"/>
            <a:pathLst>
              <a:path w="8229600" h="685800">
                <a:moveTo>
                  <a:pt x="0" y="685800"/>
                </a:moveTo>
                <a:lnTo>
                  <a:pt x="8229600" y="685800"/>
                </a:lnTo>
                <a:lnTo>
                  <a:pt x="8229600" y="0"/>
                </a:lnTo>
                <a:lnTo>
                  <a:pt x="0" y="0"/>
                </a:lnTo>
                <a:lnTo>
                  <a:pt x="0" y="685800"/>
                </a:lnTo>
                <a:close/>
              </a:path>
            </a:pathLst>
          </a:custGeom>
          <a:solidFill>
            <a:srgbClr val="FFFFFF"/>
          </a:solidFill>
        </p:spPr>
        <p:txBody>
          <a:bodyPr wrap="square" lIns="0" tIns="0" rIns="0" bIns="0" rtlCol="0"/>
          <a:lstStyle/>
          <a:p>
            <a:endParaRPr/>
          </a:p>
        </p:txBody>
      </p:sp>
      <p:sp>
        <p:nvSpPr>
          <p:cNvPr id="3" name="object 3"/>
          <p:cNvSpPr/>
          <p:nvPr/>
        </p:nvSpPr>
        <p:spPr>
          <a:xfrm>
            <a:off x="457962" y="381761"/>
            <a:ext cx="8229600" cy="685800"/>
          </a:xfrm>
          <a:custGeom>
            <a:avLst/>
            <a:gdLst/>
            <a:ahLst/>
            <a:cxnLst/>
            <a:rect l="l" t="t" r="r" b="b"/>
            <a:pathLst>
              <a:path w="8229600" h="685800">
                <a:moveTo>
                  <a:pt x="0" y="685800"/>
                </a:moveTo>
                <a:lnTo>
                  <a:pt x="8229600" y="685800"/>
                </a:lnTo>
                <a:lnTo>
                  <a:pt x="8229600" y="0"/>
                </a:lnTo>
                <a:lnTo>
                  <a:pt x="0" y="0"/>
                </a:lnTo>
                <a:lnTo>
                  <a:pt x="0" y="685800"/>
                </a:lnTo>
                <a:close/>
              </a:path>
            </a:pathLst>
          </a:custGeom>
          <a:ln w="25908">
            <a:solidFill>
              <a:srgbClr val="0082D2"/>
            </a:solidFill>
          </a:ln>
        </p:spPr>
        <p:txBody>
          <a:bodyPr wrap="square" lIns="0" tIns="0" rIns="0" bIns="0" rtlCol="0"/>
          <a:lstStyle/>
          <a:p>
            <a:endParaRPr/>
          </a:p>
        </p:txBody>
      </p:sp>
      <p:sp>
        <p:nvSpPr>
          <p:cNvPr id="4" name="object 4"/>
          <p:cNvSpPr/>
          <p:nvPr/>
        </p:nvSpPr>
        <p:spPr>
          <a:xfrm>
            <a:off x="1263396" y="541019"/>
            <a:ext cx="3331464" cy="429767"/>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57962" y="1143761"/>
            <a:ext cx="8229600" cy="5486400"/>
          </a:xfrm>
          <a:custGeom>
            <a:avLst/>
            <a:gdLst/>
            <a:ahLst/>
            <a:cxnLst/>
            <a:rect l="l" t="t" r="r" b="b"/>
            <a:pathLst>
              <a:path w="8229600" h="5486400">
                <a:moveTo>
                  <a:pt x="0" y="5486400"/>
                </a:moveTo>
                <a:lnTo>
                  <a:pt x="8229600" y="5486400"/>
                </a:lnTo>
                <a:lnTo>
                  <a:pt x="8229600" y="0"/>
                </a:lnTo>
                <a:lnTo>
                  <a:pt x="0" y="0"/>
                </a:lnTo>
                <a:lnTo>
                  <a:pt x="0" y="5486400"/>
                </a:lnTo>
                <a:close/>
              </a:path>
            </a:pathLst>
          </a:custGeom>
          <a:solidFill>
            <a:srgbClr val="FFFFFF"/>
          </a:solidFill>
        </p:spPr>
        <p:txBody>
          <a:bodyPr wrap="square" lIns="0" tIns="0" rIns="0" bIns="0" rtlCol="0"/>
          <a:lstStyle/>
          <a:p>
            <a:endParaRPr/>
          </a:p>
        </p:txBody>
      </p:sp>
      <p:sp>
        <p:nvSpPr>
          <p:cNvPr id="6" name="object 6"/>
          <p:cNvSpPr/>
          <p:nvPr/>
        </p:nvSpPr>
        <p:spPr>
          <a:xfrm>
            <a:off x="457962" y="1143761"/>
            <a:ext cx="8229600" cy="5486400"/>
          </a:xfrm>
          <a:custGeom>
            <a:avLst/>
            <a:gdLst/>
            <a:ahLst/>
            <a:cxnLst/>
            <a:rect l="l" t="t" r="r" b="b"/>
            <a:pathLst>
              <a:path w="8229600" h="5486400">
                <a:moveTo>
                  <a:pt x="0" y="5486400"/>
                </a:moveTo>
                <a:lnTo>
                  <a:pt x="8229600" y="5486400"/>
                </a:lnTo>
                <a:lnTo>
                  <a:pt x="8229600" y="0"/>
                </a:lnTo>
                <a:lnTo>
                  <a:pt x="0" y="0"/>
                </a:lnTo>
                <a:lnTo>
                  <a:pt x="0" y="5486400"/>
                </a:lnTo>
                <a:close/>
              </a:path>
            </a:pathLst>
          </a:custGeom>
          <a:ln w="25908">
            <a:solidFill>
              <a:srgbClr val="0082D2"/>
            </a:solidFill>
          </a:ln>
        </p:spPr>
        <p:txBody>
          <a:bodyPr wrap="square" lIns="0" tIns="0" rIns="0" bIns="0" rtlCol="0"/>
          <a:lstStyle/>
          <a:p>
            <a:endParaRPr/>
          </a:p>
        </p:txBody>
      </p:sp>
      <p:sp>
        <p:nvSpPr>
          <p:cNvPr id="7" name="object 7"/>
          <p:cNvSpPr txBox="1"/>
          <p:nvPr/>
        </p:nvSpPr>
        <p:spPr>
          <a:xfrm>
            <a:off x="644144" y="1356105"/>
            <a:ext cx="7965440" cy="4689475"/>
          </a:xfrm>
          <a:prstGeom prst="rect">
            <a:avLst/>
          </a:prstGeom>
        </p:spPr>
        <p:txBody>
          <a:bodyPr vert="horz" wrap="square" lIns="0" tIns="12065" rIns="0" bIns="0" rtlCol="0">
            <a:spAutoFit/>
          </a:bodyPr>
          <a:lstStyle/>
          <a:p>
            <a:pPr marL="12700" marR="5080" algn="just">
              <a:lnSpc>
                <a:spcPct val="100000"/>
              </a:lnSpc>
              <a:spcBef>
                <a:spcPts val="95"/>
              </a:spcBef>
            </a:pPr>
            <a:r>
              <a:rPr sz="2200" spc="-5" dirty="0">
                <a:solidFill>
                  <a:srgbClr val="003300"/>
                </a:solidFill>
                <a:latin typeface="Times New Roman"/>
                <a:cs typeface="Times New Roman"/>
              </a:rPr>
              <a:t>The </a:t>
            </a:r>
            <a:r>
              <a:rPr sz="2200" b="1" spc="-5" dirty="0">
                <a:solidFill>
                  <a:srgbClr val="003300"/>
                </a:solidFill>
                <a:latin typeface="Times New Roman"/>
                <a:cs typeface="Times New Roman"/>
              </a:rPr>
              <a:t>ESI Scheme </a:t>
            </a:r>
            <a:r>
              <a:rPr sz="2200" spc="-5" dirty="0">
                <a:solidFill>
                  <a:srgbClr val="003300"/>
                </a:solidFill>
                <a:latin typeface="Times New Roman"/>
                <a:cs typeface="Times New Roman"/>
              </a:rPr>
              <a:t>provides full range </a:t>
            </a:r>
            <a:r>
              <a:rPr sz="2200" dirty="0">
                <a:solidFill>
                  <a:srgbClr val="003300"/>
                </a:solidFill>
                <a:latin typeface="Times New Roman"/>
                <a:cs typeface="Times New Roman"/>
              </a:rPr>
              <a:t>of </a:t>
            </a:r>
            <a:r>
              <a:rPr sz="2200" b="1" spc="-5" dirty="0">
                <a:solidFill>
                  <a:srgbClr val="003300"/>
                </a:solidFill>
                <a:latin typeface="Times New Roman"/>
                <a:cs typeface="Times New Roman"/>
              </a:rPr>
              <a:t>Medical Care </a:t>
            </a:r>
            <a:r>
              <a:rPr sz="2200" spc="-5" dirty="0">
                <a:solidFill>
                  <a:srgbClr val="003300"/>
                </a:solidFill>
                <a:latin typeface="Times New Roman"/>
                <a:cs typeface="Times New Roman"/>
              </a:rPr>
              <a:t>to all </a:t>
            </a:r>
            <a:r>
              <a:rPr sz="2200" spc="-10" dirty="0">
                <a:solidFill>
                  <a:srgbClr val="003300"/>
                </a:solidFill>
                <a:latin typeface="Times New Roman"/>
                <a:cs typeface="Times New Roman"/>
              </a:rPr>
              <a:t>Insured  </a:t>
            </a:r>
            <a:r>
              <a:rPr sz="2200" spc="-5" dirty="0">
                <a:solidFill>
                  <a:srgbClr val="003300"/>
                </a:solidFill>
                <a:latin typeface="Times New Roman"/>
                <a:cs typeface="Times New Roman"/>
              </a:rPr>
              <a:t>person </a:t>
            </a:r>
            <a:r>
              <a:rPr sz="2200" spc="-10" dirty="0">
                <a:solidFill>
                  <a:srgbClr val="003300"/>
                </a:solidFill>
                <a:latin typeface="Times New Roman"/>
                <a:cs typeface="Times New Roman"/>
              </a:rPr>
              <a:t>and </a:t>
            </a:r>
            <a:r>
              <a:rPr sz="2200" spc="-5" dirty="0">
                <a:solidFill>
                  <a:srgbClr val="003300"/>
                </a:solidFill>
                <a:latin typeface="Times New Roman"/>
                <a:cs typeface="Times New Roman"/>
              </a:rPr>
              <a:t>thier family, through a network </a:t>
            </a:r>
            <a:r>
              <a:rPr sz="2200" dirty="0">
                <a:solidFill>
                  <a:srgbClr val="003300"/>
                </a:solidFill>
                <a:latin typeface="Times New Roman"/>
                <a:cs typeface="Times New Roman"/>
              </a:rPr>
              <a:t>of ESI Dispensaries,  </a:t>
            </a:r>
            <a:r>
              <a:rPr sz="2200" spc="-5" dirty="0">
                <a:solidFill>
                  <a:srgbClr val="003300"/>
                </a:solidFill>
                <a:latin typeface="Times New Roman"/>
                <a:cs typeface="Times New Roman"/>
              </a:rPr>
              <a:t>Hospitals &amp; Panel Clinics, Diagnostic Centers &amp; Super</a:t>
            </a:r>
            <a:r>
              <a:rPr sz="2200" spc="70" dirty="0">
                <a:solidFill>
                  <a:srgbClr val="003300"/>
                </a:solidFill>
                <a:latin typeface="Times New Roman"/>
                <a:cs typeface="Times New Roman"/>
              </a:rPr>
              <a:t> </a:t>
            </a:r>
            <a:r>
              <a:rPr sz="2200" dirty="0">
                <a:solidFill>
                  <a:srgbClr val="003300"/>
                </a:solidFill>
                <a:latin typeface="Times New Roman"/>
                <a:cs typeface="Times New Roman"/>
              </a:rPr>
              <a:t>Speciality.</a:t>
            </a:r>
            <a:endParaRPr sz="2200">
              <a:latin typeface="Times New Roman"/>
              <a:cs typeface="Times New Roman"/>
            </a:endParaRPr>
          </a:p>
          <a:p>
            <a:pPr marL="12700" marR="7620" algn="just">
              <a:lnSpc>
                <a:spcPct val="100000"/>
              </a:lnSpc>
              <a:spcBef>
                <a:spcPts val="1680"/>
              </a:spcBef>
            </a:pPr>
            <a:r>
              <a:rPr sz="2200" b="1" spc="-5" dirty="0">
                <a:solidFill>
                  <a:srgbClr val="003300"/>
                </a:solidFill>
                <a:latin typeface="Times New Roman"/>
                <a:cs typeface="Times New Roman"/>
              </a:rPr>
              <a:t>Super-Speciality treatment such as:- </a:t>
            </a:r>
            <a:r>
              <a:rPr sz="2200" spc="-5" dirty="0">
                <a:solidFill>
                  <a:srgbClr val="003300"/>
                </a:solidFill>
                <a:latin typeface="Times New Roman"/>
                <a:cs typeface="Times New Roman"/>
              </a:rPr>
              <a:t>Open Heart </a:t>
            </a:r>
            <a:r>
              <a:rPr sz="2200" dirty="0">
                <a:solidFill>
                  <a:srgbClr val="003300"/>
                </a:solidFill>
                <a:latin typeface="Times New Roman"/>
                <a:cs typeface="Times New Roman"/>
              </a:rPr>
              <a:t>Surgery,</a:t>
            </a:r>
            <a:r>
              <a:rPr sz="2200" spc="335" dirty="0">
                <a:solidFill>
                  <a:srgbClr val="003300"/>
                </a:solidFill>
                <a:latin typeface="Times New Roman"/>
                <a:cs typeface="Times New Roman"/>
              </a:rPr>
              <a:t> </a:t>
            </a:r>
            <a:r>
              <a:rPr sz="2200" spc="-10" dirty="0">
                <a:solidFill>
                  <a:srgbClr val="003300"/>
                </a:solidFill>
                <a:latin typeface="Times New Roman"/>
                <a:cs typeface="Times New Roman"/>
              </a:rPr>
              <a:t>Neuro  </a:t>
            </a:r>
            <a:r>
              <a:rPr sz="2200" dirty="0">
                <a:solidFill>
                  <a:srgbClr val="003300"/>
                </a:solidFill>
                <a:latin typeface="Times New Roman"/>
                <a:cs typeface="Times New Roman"/>
              </a:rPr>
              <a:t>Surgery, </a:t>
            </a:r>
            <a:r>
              <a:rPr sz="2200" spc="-5" dirty="0">
                <a:solidFill>
                  <a:srgbClr val="003300"/>
                </a:solidFill>
                <a:latin typeface="Times New Roman"/>
                <a:cs typeface="Times New Roman"/>
              </a:rPr>
              <a:t>Bone Marrow </a:t>
            </a:r>
            <a:r>
              <a:rPr sz="2200" dirty="0">
                <a:solidFill>
                  <a:srgbClr val="003300"/>
                </a:solidFill>
                <a:latin typeface="Times New Roman"/>
                <a:cs typeface="Times New Roman"/>
              </a:rPr>
              <a:t>Transplant, </a:t>
            </a:r>
            <a:r>
              <a:rPr sz="2200" spc="-5" dirty="0">
                <a:solidFill>
                  <a:srgbClr val="003300"/>
                </a:solidFill>
                <a:latin typeface="Times New Roman"/>
                <a:cs typeface="Times New Roman"/>
              </a:rPr>
              <a:t>Kidney Transplant </a:t>
            </a:r>
            <a:r>
              <a:rPr sz="2200" dirty="0">
                <a:solidFill>
                  <a:srgbClr val="003300"/>
                </a:solidFill>
                <a:latin typeface="Times New Roman"/>
                <a:cs typeface="Times New Roman"/>
              </a:rPr>
              <a:t>or </a:t>
            </a:r>
            <a:r>
              <a:rPr sz="2200" spc="-5" dirty="0">
                <a:solidFill>
                  <a:srgbClr val="003300"/>
                </a:solidFill>
                <a:latin typeface="Times New Roman"/>
                <a:cs typeface="Times New Roman"/>
              </a:rPr>
              <a:t>specialized  investigations like CAT scan, MRI, Angiography</a:t>
            </a:r>
            <a:r>
              <a:rPr sz="2200" spc="40" dirty="0">
                <a:solidFill>
                  <a:srgbClr val="003300"/>
                </a:solidFill>
                <a:latin typeface="Times New Roman"/>
                <a:cs typeface="Times New Roman"/>
              </a:rPr>
              <a:t> </a:t>
            </a:r>
            <a:r>
              <a:rPr sz="2200" spc="-5" dirty="0">
                <a:solidFill>
                  <a:srgbClr val="003300"/>
                </a:solidFill>
                <a:latin typeface="Times New Roman"/>
                <a:cs typeface="Times New Roman"/>
              </a:rPr>
              <a:t>etc.</a:t>
            </a:r>
            <a:endParaRPr sz="2200">
              <a:latin typeface="Times New Roman"/>
              <a:cs typeface="Times New Roman"/>
            </a:endParaRPr>
          </a:p>
          <a:p>
            <a:pPr marL="12700" marR="6350" algn="just">
              <a:lnSpc>
                <a:spcPct val="100000"/>
              </a:lnSpc>
              <a:spcBef>
                <a:spcPts val="1685"/>
              </a:spcBef>
            </a:pPr>
            <a:r>
              <a:rPr sz="2200" b="1" spc="-5" dirty="0">
                <a:solidFill>
                  <a:srgbClr val="003300"/>
                </a:solidFill>
                <a:latin typeface="Times New Roman"/>
                <a:cs typeface="Times New Roman"/>
              </a:rPr>
              <a:t>Eligibility for MB:- </a:t>
            </a:r>
            <a:r>
              <a:rPr sz="2200" spc="-10" dirty="0">
                <a:solidFill>
                  <a:srgbClr val="003300"/>
                </a:solidFill>
                <a:latin typeface="Times New Roman"/>
                <a:cs typeface="Times New Roman"/>
              </a:rPr>
              <a:t>An </a:t>
            </a:r>
            <a:r>
              <a:rPr sz="2200" spc="-5" dirty="0">
                <a:solidFill>
                  <a:srgbClr val="003300"/>
                </a:solidFill>
                <a:latin typeface="Times New Roman"/>
                <a:cs typeface="Times New Roman"/>
              </a:rPr>
              <a:t>employee who is covered under the Scheme  for the first time is </a:t>
            </a:r>
            <a:r>
              <a:rPr sz="2200" dirty="0">
                <a:solidFill>
                  <a:srgbClr val="003300"/>
                </a:solidFill>
                <a:latin typeface="Times New Roman"/>
                <a:cs typeface="Times New Roman"/>
              </a:rPr>
              <a:t>eligible </a:t>
            </a:r>
            <a:r>
              <a:rPr sz="2200" spc="-5" dirty="0">
                <a:solidFill>
                  <a:srgbClr val="003300"/>
                </a:solidFill>
                <a:latin typeface="Times New Roman"/>
                <a:cs typeface="Times New Roman"/>
              </a:rPr>
              <a:t>for medical care for a period </a:t>
            </a:r>
            <a:r>
              <a:rPr sz="2200" dirty="0">
                <a:solidFill>
                  <a:srgbClr val="003300"/>
                </a:solidFill>
                <a:latin typeface="Times New Roman"/>
                <a:cs typeface="Times New Roman"/>
              </a:rPr>
              <a:t>of </a:t>
            </a:r>
            <a:r>
              <a:rPr sz="2200" spc="-5" dirty="0">
                <a:solidFill>
                  <a:srgbClr val="003300"/>
                </a:solidFill>
                <a:latin typeface="Times New Roman"/>
                <a:cs typeface="Times New Roman"/>
              </a:rPr>
              <a:t>three </a:t>
            </a:r>
            <a:r>
              <a:rPr sz="2200" spc="540" dirty="0">
                <a:solidFill>
                  <a:srgbClr val="003300"/>
                </a:solidFill>
                <a:latin typeface="Times New Roman"/>
                <a:cs typeface="Times New Roman"/>
              </a:rPr>
              <a:t> </a:t>
            </a:r>
            <a:r>
              <a:rPr sz="2200" spc="-5" dirty="0">
                <a:solidFill>
                  <a:srgbClr val="003300"/>
                </a:solidFill>
                <a:latin typeface="Times New Roman"/>
                <a:cs typeface="Times New Roman"/>
              </a:rPr>
              <a:t>months. If employee contributes atleast for </a:t>
            </a:r>
            <a:r>
              <a:rPr sz="2200" dirty="0">
                <a:solidFill>
                  <a:srgbClr val="003300"/>
                </a:solidFill>
                <a:latin typeface="Times New Roman"/>
                <a:cs typeface="Times New Roman"/>
              </a:rPr>
              <a:t>78 days </a:t>
            </a:r>
            <a:r>
              <a:rPr sz="2200" spc="-5" dirty="0">
                <a:solidFill>
                  <a:srgbClr val="003300"/>
                </a:solidFill>
                <a:latin typeface="Times New Roman"/>
                <a:cs typeface="Times New Roman"/>
              </a:rPr>
              <a:t>in a contribution  period the eligibility is </a:t>
            </a:r>
            <a:r>
              <a:rPr sz="2200" spc="-10" dirty="0">
                <a:solidFill>
                  <a:srgbClr val="003300"/>
                </a:solidFill>
                <a:latin typeface="Times New Roman"/>
                <a:cs typeface="Times New Roman"/>
              </a:rPr>
              <a:t>there </a:t>
            </a:r>
            <a:r>
              <a:rPr sz="2200" spc="-5" dirty="0">
                <a:solidFill>
                  <a:srgbClr val="003300"/>
                </a:solidFill>
                <a:latin typeface="Times New Roman"/>
                <a:cs typeface="Times New Roman"/>
              </a:rPr>
              <a:t>upto the end </a:t>
            </a:r>
            <a:r>
              <a:rPr sz="2200" dirty="0">
                <a:solidFill>
                  <a:srgbClr val="003300"/>
                </a:solidFill>
                <a:latin typeface="Times New Roman"/>
                <a:cs typeface="Times New Roman"/>
              </a:rPr>
              <a:t>of </a:t>
            </a:r>
            <a:r>
              <a:rPr sz="2200" spc="-5" dirty="0">
                <a:solidFill>
                  <a:srgbClr val="003300"/>
                </a:solidFill>
                <a:latin typeface="Times New Roman"/>
                <a:cs typeface="Times New Roman"/>
              </a:rPr>
              <a:t>the corresponding benefit  </a:t>
            </a:r>
            <a:r>
              <a:rPr sz="2200" dirty="0">
                <a:solidFill>
                  <a:srgbClr val="003300"/>
                </a:solidFill>
                <a:latin typeface="Times New Roman"/>
                <a:cs typeface="Times New Roman"/>
              </a:rPr>
              <a:t>period.</a:t>
            </a:r>
            <a:endParaRPr sz="2200">
              <a:latin typeface="Times New Roman"/>
              <a:cs typeface="Times New Roman"/>
            </a:endParaRPr>
          </a:p>
          <a:p>
            <a:pPr marL="12700" algn="just">
              <a:lnSpc>
                <a:spcPct val="100000"/>
              </a:lnSpc>
              <a:spcBef>
                <a:spcPts val="1680"/>
              </a:spcBef>
            </a:pPr>
            <a:r>
              <a:rPr sz="2200" spc="-5" dirty="0">
                <a:solidFill>
                  <a:srgbClr val="003300"/>
                </a:solidFill>
                <a:latin typeface="Times New Roman"/>
                <a:cs typeface="Times New Roman"/>
              </a:rPr>
              <a:t>Claim form under ESI </a:t>
            </a:r>
            <a:r>
              <a:rPr sz="2200" dirty="0">
                <a:solidFill>
                  <a:srgbClr val="003300"/>
                </a:solidFill>
                <a:latin typeface="Times New Roman"/>
                <a:cs typeface="Times New Roman"/>
              </a:rPr>
              <a:t>Act:- </a:t>
            </a:r>
            <a:r>
              <a:rPr sz="2200" b="1" spc="-5" dirty="0">
                <a:solidFill>
                  <a:srgbClr val="003300"/>
                </a:solidFill>
                <a:latin typeface="Times New Roman"/>
                <a:cs typeface="Times New Roman"/>
              </a:rPr>
              <a:t>Form -</a:t>
            </a:r>
            <a:r>
              <a:rPr sz="2200" b="1" spc="60" dirty="0">
                <a:solidFill>
                  <a:srgbClr val="003300"/>
                </a:solidFill>
                <a:latin typeface="Times New Roman"/>
                <a:cs typeface="Times New Roman"/>
              </a:rPr>
              <a:t> </a:t>
            </a:r>
            <a:r>
              <a:rPr sz="2200" b="1" dirty="0">
                <a:solidFill>
                  <a:srgbClr val="003300"/>
                </a:solidFill>
                <a:latin typeface="Times New Roman"/>
                <a:cs typeface="Times New Roman"/>
              </a:rPr>
              <a:t>09</a:t>
            </a:r>
            <a:endParaRPr sz="2200">
              <a:latin typeface="Times New Roman"/>
              <a:cs typeface="Times New Roman"/>
            </a:endParaRPr>
          </a:p>
        </p:txBody>
      </p:sp>
      <p:sp>
        <p:nvSpPr>
          <p:cNvPr id="8" name="object 8"/>
          <p:cNvSpPr/>
          <p:nvPr/>
        </p:nvSpPr>
        <p:spPr>
          <a:xfrm>
            <a:off x="6537959" y="1056132"/>
            <a:ext cx="2164079" cy="716279"/>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6553200" y="381000"/>
            <a:ext cx="2133600" cy="685800"/>
          </a:xfrm>
          <a:custGeom>
            <a:avLst/>
            <a:gdLst/>
            <a:ahLst/>
            <a:cxnLst/>
            <a:rect l="l" t="t" r="r" b="b"/>
            <a:pathLst>
              <a:path w="2133600" h="685800">
                <a:moveTo>
                  <a:pt x="2074672" y="0"/>
                </a:moveTo>
                <a:lnTo>
                  <a:pt x="58927" y="0"/>
                </a:lnTo>
                <a:lnTo>
                  <a:pt x="36004" y="4635"/>
                </a:lnTo>
                <a:lnTo>
                  <a:pt x="17272" y="17272"/>
                </a:lnTo>
                <a:lnTo>
                  <a:pt x="4635" y="36004"/>
                </a:lnTo>
                <a:lnTo>
                  <a:pt x="0" y="58927"/>
                </a:lnTo>
                <a:lnTo>
                  <a:pt x="0" y="626872"/>
                </a:lnTo>
                <a:lnTo>
                  <a:pt x="4635" y="649795"/>
                </a:lnTo>
                <a:lnTo>
                  <a:pt x="17272" y="668528"/>
                </a:lnTo>
                <a:lnTo>
                  <a:pt x="36004" y="681164"/>
                </a:lnTo>
                <a:lnTo>
                  <a:pt x="58927" y="685800"/>
                </a:lnTo>
                <a:lnTo>
                  <a:pt x="2074672" y="685800"/>
                </a:lnTo>
                <a:lnTo>
                  <a:pt x="2097595" y="681164"/>
                </a:lnTo>
                <a:lnTo>
                  <a:pt x="2116328" y="668528"/>
                </a:lnTo>
                <a:lnTo>
                  <a:pt x="2128964" y="649795"/>
                </a:lnTo>
                <a:lnTo>
                  <a:pt x="2133600" y="626872"/>
                </a:lnTo>
                <a:lnTo>
                  <a:pt x="2133600" y="58927"/>
                </a:lnTo>
                <a:lnTo>
                  <a:pt x="2128964" y="36004"/>
                </a:lnTo>
                <a:lnTo>
                  <a:pt x="2116328" y="17272"/>
                </a:lnTo>
                <a:lnTo>
                  <a:pt x="2097595" y="4635"/>
                </a:lnTo>
                <a:lnTo>
                  <a:pt x="2074672" y="0"/>
                </a:lnTo>
                <a:close/>
              </a:path>
            </a:pathLst>
          </a:custGeom>
          <a:solidFill>
            <a:srgbClr val="ECECEC"/>
          </a:solidFill>
        </p:spPr>
        <p:txBody>
          <a:bodyPr wrap="square" lIns="0" tIns="0" rIns="0" bIns="0" rtlCol="0"/>
          <a:lstStyle/>
          <a:p>
            <a:endParaRPr/>
          </a:p>
        </p:txBody>
      </p:sp>
      <p:sp>
        <p:nvSpPr>
          <p:cNvPr id="10" name="object 10"/>
          <p:cNvSpPr/>
          <p:nvPr/>
        </p:nvSpPr>
        <p:spPr>
          <a:xfrm>
            <a:off x="6553200" y="381000"/>
            <a:ext cx="2133600" cy="685800"/>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533400" y="457200"/>
            <a:ext cx="685800" cy="533400"/>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6080759" y="6466330"/>
            <a:ext cx="2545080" cy="391668"/>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6096000" y="5562600"/>
            <a:ext cx="2514600" cy="914400"/>
          </a:xfrm>
          <a:custGeom>
            <a:avLst/>
            <a:gdLst/>
            <a:ahLst/>
            <a:cxnLst/>
            <a:rect l="l" t="t" r="r" b="b"/>
            <a:pathLst>
              <a:path w="2514600" h="914400">
                <a:moveTo>
                  <a:pt x="2435986" y="0"/>
                </a:moveTo>
                <a:lnTo>
                  <a:pt x="78612" y="0"/>
                </a:lnTo>
                <a:lnTo>
                  <a:pt x="48005" y="6174"/>
                </a:lnTo>
                <a:lnTo>
                  <a:pt x="23018" y="23015"/>
                </a:lnTo>
                <a:lnTo>
                  <a:pt x="6175" y="47995"/>
                </a:lnTo>
                <a:lnTo>
                  <a:pt x="0" y="78587"/>
                </a:lnTo>
                <a:lnTo>
                  <a:pt x="0" y="835812"/>
                </a:lnTo>
                <a:lnTo>
                  <a:pt x="6175" y="866404"/>
                </a:lnTo>
                <a:lnTo>
                  <a:pt x="23018" y="891384"/>
                </a:lnTo>
                <a:lnTo>
                  <a:pt x="48005" y="908225"/>
                </a:lnTo>
                <a:lnTo>
                  <a:pt x="78612" y="914400"/>
                </a:lnTo>
                <a:lnTo>
                  <a:pt x="2435986" y="914400"/>
                </a:lnTo>
                <a:lnTo>
                  <a:pt x="2466594" y="908225"/>
                </a:lnTo>
                <a:lnTo>
                  <a:pt x="2491581" y="891384"/>
                </a:lnTo>
                <a:lnTo>
                  <a:pt x="2508424" y="866404"/>
                </a:lnTo>
                <a:lnTo>
                  <a:pt x="2514600" y="835812"/>
                </a:lnTo>
                <a:lnTo>
                  <a:pt x="2514600" y="78587"/>
                </a:lnTo>
                <a:lnTo>
                  <a:pt x="2508424" y="47995"/>
                </a:lnTo>
                <a:lnTo>
                  <a:pt x="2491581" y="23015"/>
                </a:lnTo>
                <a:lnTo>
                  <a:pt x="2466594" y="6174"/>
                </a:lnTo>
                <a:lnTo>
                  <a:pt x="2435986" y="0"/>
                </a:lnTo>
                <a:close/>
              </a:path>
            </a:pathLst>
          </a:custGeom>
          <a:solidFill>
            <a:srgbClr val="ECECEC"/>
          </a:solidFill>
        </p:spPr>
        <p:txBody>
          <a:bodyPr wrap="square" lIns="0" tIns="0" rIns="0" bIns="0" rtlCol="0"/>
          <a:lstStyle/>
          <a:p>
            <a:endParaRPr/>
          </a:p>
        </p:txBody>
      </p:sp>
      <p:sp>
        <p:nvSpPr>
          <p:cNvPr id="14" name="object 14"/>
          <p:cNvSpPr/>
          <p:nvPr/>
        </p:nvSpPr>
        <p:spPr>
          <a:xfrm>
            <a:off x="6096000" y="5562600"/>
            <a:ext cx="2514600" cy="914400"/>
          </a:xfrm>
          <a:prstGeom prst="rect">
            <a:avLst/>
          </a:prstGeom>
          <a:blipFill>
            <a:blip r:embed="rId7" cstate="print"/>
            <a:stretch>
              <a:fillRect/>
            </a:stretch>
          </a:blipFill>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TotalTime>
  <Words>1844</Words>
  <Application>Microsoft Office PowerPoint</Application>
  <PresentationFormat>On-screen Show (4:3)</PresentationFormat>
  <Paragraphs>122</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Calibri</vt:lpstr>
      <vt:lpstr>Palatino Linotype</vt:lpstr>
      <vt:lpstr>Times New Roman</vt:lpstr>
      <vt:lpstr>Wingdings</vt:lpstr>
      <vt:lpstr>Office Theme</vt:lpstr>
      <vt:lpstr>PowerPoint Presentation</vt:lpstr>
      <vt:lpstr>To provide for certain benefits to Employees in case of  Sickness, Maternity and Employment Injury and to make provisions for Related Matters.</vt:lpstr>
      <vt:lpstr>PowerPoint Presentation</vt:lpstr>
      <vt:lpstr>PowerPoint Presentation</vt:lpstr>
      <vt:lpstr>PowerPoint Presentation</vt:lpstr>
      <vt:lpstr>Employee’s ESI  Contribution (1.75% Of Gross Salary)</vt:lpstr>
      <vt:lpstr>PowerPoint Presentation</vt:lpstr>
      <vt:lpstr>PowerPoint Presentation</vt:lpstr>
      <vt:lpstr>PowerPoint Presentation</vt:lpstr>
      <vt:lpstr>Sickness Benefits represents periodical cash payments made to an IP during  the period of certified sickness occurring in a benefit period when IP requires  medical treatment and attendance with abstention from work on medical  grounds.</vt:lpstr>
      <vt:lpstr>Maternity Benefit consists of periodical cash payments in case of confinement or  miscarriage or sickness arising out of pregnancy, confinement, premature birth of  child or miscarriage, to an insured woman as certified by a duly appointed medical  officer or mid wife.</vt:lpstr>
      <vt:lpstr>PowerPoint Presentation</vt:lpstr>
      <vt:lpstr>Dependents benefit is paid as family pension to the dependants  of a deceased insured person in the event of death due to  employment injury or occupational disease and is equivalent to  about 70% of the wages.</vt:lpstr>
      <vt:lpstr>Funeral expenses are in the nature of a lump sum payment of Rs. 10000/- (revised from  @ 5000/- w.e.f:- April 2011) made to defray the expenditure on the funeral of deceased  insured person. The amount is paid either to the eldest surviving member of the family  or, in his absence, to the person who actually incurs the expenditure on the funeral.</vt:lpstr>
      <vt:lpstr>Complete the Registration process with in 15 days after the Act  becomes applicable. Submit Form - 01 to the Regional office or apply  through Online to get the unique Registration No. under this Act.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Shweta Lalwani</dc:creator>
  <cp:lastModifiedBy>Shweta Lalwani</cp:lastModifiedBy>
  <cp:revision>6</cp:revision>
  <dcterms:created xsi:type="dcterms:W3CDTF">2020-05-03T07:20:03Z</dcterms:created>
  <dcterms:modified xsi:type="dcterms:W3CDTF">2020-05-03T07:40:53Z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2014-06-22T00:00:00Z</vt:filetime>
  </property>
  <property fmtid="{D5CDD505-2E9C-101B-9397-08002B2CF9AE}" pid="3" name="Creator">
    <vt:lpwstr>Microsoft® PowerPoint® 2013</vt:lpwstr>
  </property>
  <property fmtid="{D5CDD505-2E9C-101B-9397-08002B2CF9AE}" pid="4" name="LastSaved">
    <vt:filetime>2020-05-03T00:00:00Z</vt:filetime>
  </property>
</Properties>
</file>