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3068" y="146304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4592" y="14706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9464" y="5837456"/>
                </a:lnTo>
                <a:lnTo>
                  <a:pt x="8805273" y="5883929"/>
                </a:lnTo>
                <a:lnTo>
                  <a:pt x="8798388" y="5929573"/>
                </a:lnTo>
                <a:lnTo>
                  <a:pt x="8788890" y="5974306"/>
                </a:lnTo>
                <a:lnTo>
                  <a:pt x="8776859" y="6018048"/>
                </a:lnTo>
                <a:lnTo>
                  <a:pt x="8762377" y="6060717"/>
                </a:lnTo>
                <a:lnTo>
                  <a:pt x="8745525" y="6102233"/>
                </a:lnTo>
                <a:lnTo>
                  <a:pt x="8726385" y="6142514"/>
                </a:lnTo>
                <a:lnTo>
                  <a:pt x="8705036" y="6181478"/>
                </a:lnTo>
                <a:lnTo>
                  <a:pt x="8681560" y="6219047"/>
                </a:lnTo>
                <a:lnTo>
                  <a:pt x="8656039" y="6255137"/>
                </a:lnTo>
                <a:lnTo>
                  <a:pt x="8628553" y="6289667"/>
                </a:lnTo>
                <a:lnTo>
                  <a:pt x="8599184" y="6322558"/>
                </a:lnTo>
                <a:lnTo>
                  <a:pt x="8568012" y="6353728"/>
                </a:lnTo>
                <a:lnTo>
                  <a:pt x="8535120" y="6383095"/>
                </a:lnTo>
                <a:lnTo>
                  <a:pt x="8500587" y="6410578"/>
                </a:lnTo>
                <a:lnTo>
                  <a:pt x="8464495" y="6436098"/>
                </a:lnTo>
                <a:lnTo>
                  <a:pt x="8426925" y="6459571"/>
                </a:lnTo>
                <a:lnTo>
                  <a:pt x="8387958" y="6480918"/>
                </a:lnTo>
                <a:lnTo>
                  <a:pt x="8347675" y="6500058"/>
                </a:lnTo>
                <a:lnTo>
                  <a:pt x="8306158" y="6516908"/>
                </a:lnTo>
                <a:lnTo>
                  <a:pt x="8263488" y="6531388"/>
                </a:lnTo>
                <a:lnTo>
                  <a:pt x="8219745" y="6543418"/>
                </a:lnTo>
                <a:lnTo>
                  <a:pt x="8175010" y="6552915"/>
                </a:lnTo>
                <a:lnTo>
                  <a:pt x="8129366" y="6559800"/>
                </a:lnTo>
                <a:lnTo>
                  <a:pt x="8082892" y="6563990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3068" y="146304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4592" y="14706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9464" y="5837456"/>
                </a:lnTo>
                <a:lnTo>
                  <a:pt x="8805273" y="5883929"/>
                </a:lnTo>
                <a:lnTo>
                  <a:pt x="8798388" y="5929573"/>
                </a:lnTo>
                <a:lnTo>
                  <a:pt x="8788890" y="5974306"/>
                </a:lnTo>
                <a:lnTo>
                  <a:pt x="8776859" y="6018048"/>
                </a:lnTo>
                <a:lnTo>
                  <a:pt x="8762377" y="6060717"/>
                </a:lnTo>
                <a:lnTo>
                  <a:pt x="8745525" y="6102233"/>
                </a:lnTo>
                <a:lnTo>
                  <a:pt x="8726385" y="6142514"/>
                </a:lnTo>
                <a:lnTo>
                  <a:pt x="8705036" y="6181478"/>
                </a:lnTo>
                <a:lnTo>
                  <a:pt x="8681560" y="6219047"/>
                </a:lnTo>
                <a:lnTo>
                  <a:pt x="8656039" y="6255137"/>
                </a:lnTo>
                <a:lnTo>
                  <a:pt x="8628553" y="6289667"/>
                </a:lnTo>
                <a:lnTo>
                  <a:pt x="8599184" y="6322558"/>
                </a:lnTo>
                <a:lnTo>
                  <a:pt x="8568012" y="6353728"/>
                </a:lnTo>
                <a:lnTo>
                  <a:pt x="8535120" y="6383095"/>
                </a:lnTo>
                <a:lnTo>
                  <a:pt x="8500587" y="6410578"/>
                </a:lnTo>
                <a:lnTo>
                  <a:pt x="8464495" y="6436098"/>
                </a:lnTo>
                <a:lnTo>
                  <a:pt x="8426925" y="6459571"/>
                </a:lnTo>
                <a:lnTo>
                  <a:pt x="8387958" y="6480918"/>
                </a:lnTo>
                <a:lnTo>
                  <a:pt x="8347675" y="6500058"/>
                </a:lnTo>
                <a:lnTo>
                  <a:pt x="8306158" y="6516908"/>
                </a:lnTo>
                <a:lnTo>
                  <a:pt x="8263488" y="6531388"/>
                </a:lnTo>
                <a:lnTo>
                  <a:pt x="8219745" y="6543418"/>
                </a:lnTo>
                <a:lnTo>
                  <a:pt x="8175010" y="6552915"/>
                </a:lnTo>
                <a:lnTo>
                  <a:pt x="8129366" y="6559800"/>
                </a:lnTo>
                <a:lnTo>
                  <a:pt x="8082892" y="6563990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24175" y="438150"/>
            <a:ext cx="3333750" cy="981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3068" y="146304"/>
            <a:ext cx="8813292" cy="6568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4592" y="14706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9464" y="5837456"/>
                </a:lnTo>
                <a:lnTo>
                  <a:pt x="8805273" y="5883929"/>
                </a:lnTo>
                <a:lnTo>
                  <a:pt x="8798388" y="5929573"/>
                </a:lnTo>
                <a:lnTo>
                  <a:pt x="8788890" y="5974306"/>
                </a:lnTo>
                <a:lnTo>
                  <a:pt x="8776859" y="6018048"/>
                </a:lnTo>
                <a:lnTo>
                  <a:pt x="8762377" y="6060717"/>
                </a:lnTo>
                <a:lnTo>
                  <a:pt x="8745525" y="6102233"/>
                </a:lnTo>
                <a:lnTo>
                  <a:pt x="8726385" y="6142514"/>
                </a:lnTo>
                <a:lnTo>
                  <a:pt x="8705036" y="6181478"/>
                </a:lnTo>
                <a:lnTo>
                  <a:pt x="8681560" y="6219047"/>
                </a:lnTo>
                <a:lnTo>
                  <a:pt x="8656039" y="6255137"/>
                </a:lnTo>
                <a:lnTo>
                  <a:pt x="8628553" y="6289667"/>
                </a:lnTo>
                <a:lnTo>
                  <a:pt x="8599184" y="6322558"/>
                </a:lnTo>
                <a:lnTo>
                  <a:pt x="8568012" y="6353728"/>
                </a:lnTo>
                <a:lnTo>
                  <a:pt x="8535120" y="6383095"/>
                </a:lnTo>
                <a:lnTo>
                  <a:pt x="8500587" y="6410578"/>
                </a:lnTo>
                <a:lnTo>
                  <a:pt x="8464495" y="6436098"/>
                </a:lnTo>
                <a:lnTo>
                  <a:pt x="8426925" y="6459571"/>
                </a:lnTo>
                <a:lnTo>
                  <a:pt x="8387958" y="6480918"/>
                </a:lnTo>
                <a:lnTo>
                  <a:pt x="8347675" y="6500058"/>
                </a:lnTo>
                <a:lnTo>
                  <a:pt x="8306158" y="6516908"/>
                </a:lnTo>
                <a:lnTo>
                  <a:pt x="8263488" y="6531388"/>
                </a:lnTo>
                <a:lnTo>
                  <a:pt x="8219745" y="6543418"/>
                </a:lnTo>
                <a:lnTo>
                  <a:pt x="8175010" y="6552915"/>
                </a:lnTo>
                <a:lnTo>
                  <a:pt x="8129366" y="6559800"/>
                </a:lnTo>
                <a:lnTo>
                  <a:pt x="8082892" y="6563990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4807" y="1873072"/>
            <a:ext cx="383438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519552"/>
            <a:ext cx="8072119" cy="3075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44779"/>
            <a:ext cx="8817864" cy="250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592" y="146304"/>
            <a:ext cx="8815070" cy="2505710"/>
          </a:xfrm>
          <a:custGeom>
            <a:avLst/>
            <a:gdLst/>
            <a:ahLst/>
            <a:cxnLst/>
            <a:rect l="l" t="t" r="r" b="b"/>
            <a:pathLst>
              <a:path w="8815070" h="2505710">
                <a:moveTo>
                  <a:pt x="295821" y="0"/>
                </a:moveTo>
                <a:lnTo>
                  <a:pt x="8814816" y="0"/>
                </a:lnTo>
                <a:lnTo>
                  <a:pt x="8814816" y="2209673"/>
                </a:lnTo>
                <a:lnTo>
                  <a:pt x="8810943" y="2257642"/>
                </a:lnTo>
                <a:lnTo>
                  <a:pt x="8799733" y="2303150"/>
                </a:lnTo>
                <a:lnTo>
                  <a:pt x="8781794" y="2345587"/>
                </a:lnTo>
                <a:lnTo>
                  <a:pt x="8757737" y="2384343"/>
                </a:lnTo>
                <a:lnTo>
                  <a:pt x="8728170" y="2418810"/>
                </a:lnTo>
                <a:lnTo>
                  <a:pt x="8693703" y="2448377"/>
                </a:lnTo>
                <a:lnTo>
                  <a:pt x="8654947" y="2472434"/>
                </a:lnTo>
                <a:lnTo>
                  <a:pt x="8612510" y="2490373"/>
                </a:lnTo>
                <a:lnTo>
                  <a:pt x="8567002" y="2501583"/>
                </a:lnTo>
                <a:lnTo>
                  <a:pt x="8519033" y="2505456"/>
                </a:lnTo>
                <a:lnTo>
                  <a:pt x="0" y="2505456"/>
                </a:lnTo>
                <a:lnTo>
                  <a:pt x="0" y="295783"/>
                </a:lnTo>
                <a:lnTo>
                  <a:pt x="3871" y="247813"/>
                </a:lnTo>
                <a:lnTo>
                  <a:pt x="15081" y="202305"/>
                </a:lnTo>
                <a:lnTo>
                  <a:pt x="33019" y="159868"/>
                </a:lnTo>
                <a:lnTo>
                  <a:pt x="57077" y="121112"/>
                </a:lnTo>
                <a:lnTo>
                  <a:pt x="86645" y="86645"/>
                </a:lnTo>
                <a:lnTo>
                  <a:pt x="121115" y="57078"/>
                </a:lnTo>
                <a:lnTo>
                  <a:pt x="159876" y="33021"/>
                </a:lnTo>
                <a:lnTo>
                  <a:pt x="202320" y="15082"/>
                </a:lnTo>
                <a:lnTo>
                  <a:pt x="247838" y="3872"/>
                </a:lnTo>
                <a:lnTo>
                  <a:pt x="295821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6950" y="857250"/>
            <a:ext cx="6791325" cy="176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3166872"/>
            <a:ext cx="3200400" cy="3229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025" y="438150"/>
            <a:ext cx="726757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474978"/>
            <a:ext cx="80086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9444"/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Nomination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Please ensure that </a:t>
            </a:r>
            <a:r>
              <a:rPr sz="1800" spc="-10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all </a:t>
            </a:r>
            <a:r>
              <a:rPr sz="1800" spc="-10" dirty="0">
                <a:latin typeface="Arial"/>
                <a:cs typeface="Arial"/>
              </a:rPr>
              <a:t>employees </a:t>
            </a:r>
            <a:r>
              <a:rPr sz="1800" spc="-5" dirty="0">
                <a:latin typeface="Arial"/>
                <a:cs typeface="Arial"/>
              </a:rPr>
              <a:t>have given Nomination  under </a:t>
            </a:r>
            <a:r>
              <a:rPr sz="1800" spc="-10" dirty="0">
                <a:latin typeface="Arial"/>
                <a:cs typeface="Arial"/>
              </a:rPr>
              <a:t>payment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Gratuity </a:t>
            </a:r>
            <a:r>
              <a:rPr sz="1800" dirty="0">
                <a:latin typeface="Arial"/>
                <a:cs typeface="Arial"/>
              </a:rPr>
              <a:t>Act. If </a:t>
            </a:r>
            <a:r>
              <a:rPr sz="1800" spc="-5" dirty="0">
                <a:latin typeface="Arial"/>
                <a:cs typeface="Arial"/>
              </a:rPr>
              <a:t>not, circulate nomination </a:t>
            </a:r>
            <a:r>
              <a:rPr sz="1800" dirty="0">
                <a:latin typeface="Arial"/>
                <a:cs typeface="Arial"/>
              </a:rPr>
              <a:t>form to </a:t>
            </a:r>
            <a:r>
              <a:rPr sz="1800" spc="-5" dirty="0">
                <a:latin typeface="Arial"/>
                <a:cs typeface="Arial"/>
              </a:rPr>
              <a:t>all  </a:t>
            </a:r>
            <a:r>
              <a:rPr sz="1800" spc="-10" dirty="0">
                <a:latin typeface="Arial"/>
                <a:cs typeface="Arial"/>
              </a:rPr>
              <a:t>employees, </a:t>
            </a:r>
            <a:r>
              <a:rPr sz="1800" dirty="0">
                <a:latin typeface="Arial"/>
                <a:cs typeface="Arial"/>
              </a:rPr>
              <a:t>ask </a:t>
            </a:r>
            <a:r>
              <a:rPr sz="1800" spc="-5" dirty="0">
                <a:latin typeface="Arial"/>
                <a:cs typeface="Arial"/>
              </a:rPr>
              <a:t>them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fill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and submit </a:t>
            </a:r>
            <a:r>
              <a:rPr sz="1800" dirty="0">
                <a:latin typeface="Arial"/>
                <a:cs typeface="Arial"/>
              </a:rPr>
              <a:t>it. Give </a:t>
            </a:r>
            <a:r>
              <a:rPr sz="1800" spc="-5" dirty="0">
                <a:latin typeface="Arial"/>
                <a:cs typeface="Arial"/>
              </a:rPr>
              <a:t>them one copy back.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 very essential.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also mandatory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all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nomination </a:t>
            </a:r>
            <a:r>
              <a:rPr sz="1800" dirty="0">
                <a:latin typeface="Arial"/>
                <a:cs typeface="Arial"/>
              </a:rPr>
              <a:t>form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safe  </a:t>
            </a:r>
            <a:r>
              <a:rPr sz="1800" spc="-25" dirty="0">
                <a:latin typeface="Arial"/>
                <a:cs typeface="Arial"/>
              </a:rPr>
              <a:t>custody. </a:t>
            </a:r>
            <a:r>
              <a:rPr sz="1800" spc="-5" dirty="0">
                <a:latin typeface="Arial"/>
                <a:cs typeface="Arial"/>
              </a:rPr>
              <a:t>Please keep them in </a:t>
            </a:r>
            <a:r>
              <a:rPr sz="1800" spc="-10" dirty="0">
                <a:latin typeface="Arial"/>
                <a:cs typeface="Arial"/>
              </a:rPr>
              <a:t>employee's </a:t>
            </a:r>
            <a:r>
              <a:rPr sz="1800" spc="-5" dirty="0">
                <a:latin typeface="Arial"/>
                <a:cs typeface="Arial"/>
              </a:rPr>
              <a:t>HR file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any other place </a:t>
            </a:r>
            <a:r>
              <a:rPr sz="1800" dirty="0">
                <a:latin typeface="Arial"/>
                <a:cs typeface="Arial"/>
              </a:rPr>
              <a:t>from  </a:t>
            </a:r>
            <a:r>
              <a:rPr sz="1800" spc="-1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can be produced as and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required.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8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1A276"/>
              </a:buClr>
              <a:buFont typeface="Arial"/>
              <a:buAutoNum type="arabicPeriod" startAt="5"/>
            </a:pPr>
            <a:endParaRPr sz="1850">
              <a:latin typeface="Times New Roman"/>
              <a:cs typeface="Times New Roman"/>
            </a:endParaRPr>
          </a:p>
          <a:p>
            <a:pPr marL="355600" marR="245110" indent="-342900" algn="just">
              <a:lnSpc>
                <a:spcPct val="100000"/>
              </a:lnSpc>
              <a:buClr>
                <a:srgbClr val="71A276"/>
              </a:buClr>
              <a:buSzPct val="69444"/>
              <a:buAutoNum type="arabicPeriod" startAt="5"/>
              <a:tabLst>
                <a:tab pos="355600" algn="l"/>
              </a:tabLst>
            </a:pP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Informing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employee and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controlling authority about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gratuity amount  payable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Gratuity </a:t>
            </a:r>
            <a:r>
              <a:rPr sz="1800" spc="-10" dirty="0">
                <a:latin typeface="Arial"/>
                <a:cs typeface="Arial"/>
              </a:rPr>
              <a:t>amount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payable,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calculation should  be </a:t>
            </a:r>
            <a:r>
              <a:rPr sz="1800" spc="-10" dirty="0">
                <a:latin typeface="Arial"/>
                <a:cs typeface="Arial"/>
              </a:rPr>
              <a:t>shown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employee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Controlling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Authority.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5376" y="3270186"/>
            <a:ext cx="458787" cy="37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375" y="0"/>
            <a:ext cx="78962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5"/>
            <a:ext cx="798703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45085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Person eligible has to make an application to employer within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  days when it fell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due;</a:t>
            </a:r>
            <a:endParaRPr sz="2000">
              <a:latin typeface="Arial"/>
              <a:cs typeface="Arial"/>
            </a:endParaRPr>
          </a:p>
          <a:p>
            <a:pPr marL="304800" marR="57785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In case of death, legal heir should make an application within 1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year  </a:t>
            </a:r>
            <a:r>
              <a:rPr sz="2000" dirty="0">
                <a:latin typeface="Arial"/>
                <a:cs typeface="Arial"/>
              </a:rPr>
              <a:t>from the gratuity become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payable;</a:t>
            </a:r>
            <a:endParaRPr sz="20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As soon as gratuity become payable, employer must determine the  gratuity even before application is made and must send the notice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the person to whom it is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applicable;</a:t>
            </a:r>
            <a:endParaRPr sz="20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Within 15 days of receiving of application, employer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shall:</a:t>
            </a:r>
            <a:endParaRPr sz="2000">
              <a:latin typeface="Arial"/>
              <a:cs typeface="Arial"/>
            </a:endParaRPr>
          </a:p>
          <a:p>
            <a:pPr marL="584200" lvl="1" indent="-154940">
              <a:lnSpc>
                <a:spcPct val="100000"/>
              </a:lnSpc>
              <a:buChar char="-"/>
              <a:tabLst>
                <a:tab pos="584835" algn="l"/>
              </a:tabLst>
            </a:pPr>
            <a:r>
              <a:rPr sz="2000" dirty="0">
                <a:latin typeface="Arial"/>
                <a:cs typeface="Arial"/>
              </a:rPr>
              <a:t>If claim is admissible, send notice within 30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584200" lvl="1" indent="-154940">
              <a:lnSpc>
                <a:spcPct val="100000"/>
              </a:lnSpc>
              <a:buChar char="-"/>
              <a:tabLst>
                <a:tab pos="584835" algn="l"/>
              </a:tabLst>
            </a:pPr>
            <a:r>
              <a:rPr sz="2000" dirty="0">
                <a:latin typeface="Arial"/>
                <a:cs typeface="Arial"/>
              </a:rPr>
              <a:t>If claim is inadmissible, send notice on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‘M’</a:t>
            </a:r>
            <a:endParaRPr sz="2000">
              <a:latin typeface="Arial"/>
              <a:cs typeface="Arial"/>
            </a:endParaRPr>
          </a:p>
          <a:p>
            <a:pPr marL="579755" lvl="1" indent="-150495">
              <a:lnSpc>
                <a:spcPct val="100000"/>
              </a:lnSpc>
              <a:buChar char="-"/>
              <a:tabLst>
                <a:tab pos="580390" algn="l"/>
              </a:tabLst>
            </a:pPr>
            <a:r>
              <a:rPr sz="2000" spc="-1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be paid within 30 days from the date it becomes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applicable</a:t>
            </a:r>
            <a:endParaRPr sz="2000">
              <a:latin typeface="Arial"/>
              <a:cs typeface="Arial"/>
            </a:endParaRPr>
          </a:p>
          <a:p>
            <a:pPr marL="304800" marR="21590" lvl="1" indent="124460">
              <a:lnSpc>
                <a:spcPct val="100000"/>
              </a:lnSpc>
              <a:buChar char="-"/>
              <a:tabLst>
                <a:tab pos="584835" algn="l"/>
              </a:tabLst>
            </a:pPr>
            <a:r>
              <a:rPr sz="2000" dirty="0">
                <a:latin typeface="Arial"/>
                <a:cs typeface="Arial"/>
              </a:rPr>
              <a:t>If not paid within 30 days, simple interest from the payable date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paid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date</a:t>
            </a:r>
            <a:endParaRPr sz="20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No interest if delay is due to employees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fault.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0" y="4267200"/>
            <a:ext cx="363537" cy="4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38150"/>
            <a:ext cx="785812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930653"/>
            <a:ext cx="774890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i="1" spc="-10" dirty="0">
                <a:latin typeface="Arial"/>
                <a:cs typeface="Arial"/>
              </a:rPr>
              <a:t>Submit </a:t>
            </a:r>
            <a:r>
              <a:rPr sz="2400" i="1" spc="-5" dirty="0">
                <a:latin typeface="Arial"/>
                <a:cs typeface="Arial"/>
              </a:rPr>
              <a:t>Application in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form I </a:t>
            </a:r>
            <a:r>
              <a:rPr sz="2400" i="1" spc="-5" dirty="0">
                <a:latin typeface="Arial"/>
                <a:cs typeface="Arial"/>
              </a:rPr>
              <a:t>by employee or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Application  in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form J </a:t>
            </a:r>
            <a:r>
              <a:rPr sz="2400" i="1" spc="-5" dirty="0">
                <a:latin typeface="Arial"/>
                <a:cs typeface="Arial"/>
              </a:rPr>
              <a:t>by </a:t>
            </a:r>
            <a:r>
              <a:rPr sz="2400" i="1" spc="-10" dirty="0">
                <a:latin typeface="Arial"/>
                <a:cs typeface="Arial"/>
              </a:rPr>
              <a:t>nominee </a:t>
            </a:r>
            <a:r>
              <a:rPr sz="2400" i="1" dirty="0">
                <a:latin typeface="Arial"/>
                <a:cs typeface="Arial"/>
              </a:rPr>
              <a:t>(If </a:t>
            </a:r>
            <a:r>
              <a:rPr sz="2400" i="1" spc="-5" dirty="0">
                <a:latin typeface="Arial"/>
                <a:cs typeface="Arial"/>
              </a:rPr>
              <a:t>employee is not alive) or  Application in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form K </a:t>
            </a:r>
            <a:r>
              <a:rPr sz="2400" i="1" spc="-5" dirty="0">
                <a:latin typeface="Arial"/>
                <a:cs typeface="Arial"/>
              </a:rPr>
              <a:t>by legal heir (if employee is not  alive).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1A276"/>
              </a:buClr>
              <a:buFont typeface="Wingdings 2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304800" marR="24765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b="1" i="1" spc="-5" dirty="0">
                <a:latin typeface="Arial"/>
                <a:cs typeface="Arial"/>
              </a:rPr>
              <a:t>Submit </a:t>
            </a:r>
            <a:r>
              <a:rPr sz="2400" b="1" i="1" dirty="0">
                <a:latin typeface="Arial"/>
                <a:cs typeface="Arial"/>
              </a:rPr>
              <a:t>the </a:t>
            </a:r>
            <a:r>
              <a:rPr sz="2400" b="1" i="1" spc="-5" dirty="0">
                <a:latin typeface="Arial"/>
                <a:cs typeface="Arial"/>
              </a:rPr>
              <a:t>application </a:t>
            </a:r>
            <a:r>
              <a:rPr sz="2400" b="1" i="1" dirty="0">
                <a:latin typeface="Arial"/>
                <a:cs typeface="Arial"/>
              </a:rPr>
              <a:t>to the </a:t>
            </a:r>
            <a:r>
              <a:rPr sz="2400" b="1" i="1" spc="-5" dirty="0">
                <a:latin typeface="Arial"/>
                <a:cs typeface="Arial"/>
              </a:rPr>
              <a:t>employer </a:t>
            </a:r>
            <a:r>
              <a:rPr sz="2400" b="1" i="1" dirty="0">
                <a:latin typeface="Arial"/>
                <a:cs typeface="Arial"/>
              </a:rPr>
              <a:t>within 30  </a:t>
            </a:r>
            <a:r>
              <a:rPr sz="2400" b="1" i="1" spc="-5" dirty="0">
                <a:latin typeface="Arial"/>
                <a:cs typeface="Arial"/>
              </a:rPr>
              <a:t>days from the date </a:t>
            </a:r>
            <a:r>
              <a:rPr sz="2400" b="1" i="1" dirty="0">
                <a:latin typeface="Arial"/>
                <a:cs typeface="Arial"/>
              </a:rPr>
              <a:t>of it </a:t>
            </a:r>
            <a:r>
              <a:rPr sz="2400" b="1" i="1" spc="-5" dirty="0">
                <a:latin typeface="Arial"/>
                <a:cs typeface="Arial"/>
              </a:rPr>
              <a:t>becomes payable. The  employer shall pay </a:t>
            </a:r>
            <a:r>
              <a:rPr sz="2400" b="1" i="1" dirty="0">
                <a:latin typeface="Arial"/>
                <a:cs typeface="Arial"/>
              </a:rPr>
              <a:t>the gratuity within </a:t>
            </a:r>
            <a:r>
              <a:rPr sz="2400" b="1" i="1" spc="-5" dirty="0">
                <a:latin typeface="Arial"/>
                <a:cs typeface="Arial"/>
              </a:rPr>
              <a:t>30 days</a:t>
            </a:r>
            <a:r>
              <a:rPr sz="2400" b="1" i="1" spc="-5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from  the receipt </a:t>
            </a:r>
            <a:r>
              <a:rPr sz="2400" b="1" i="1" dirty="0">
                <a:latin typeface="Arial"/>
                <a:cs typeface="Arial"/>
              </a:rPr>
              <a:t>of </a:t>
            </a:r>
            <a:r>
              <a:rPr sz="2400" b="1" i="1" spc="-5" dirty="0">
                <a:latin typeface="Arial"/>
                <a:cs typeface="Arial"/>
              </a:rPr>
              <a:t>the </a:t>
            </a:r>
            <a:r>
              <a:rPr sz="2400" b="1" i="1" dirty="0">
                <a:latin typeface="Arial"/>
                <a:cs typeface="Arial"/>
              </a:rPr>
              <a:t>application. For </a:t>
            </a:r>
            <a:r>
              <a:rPr sz="2400" b="1" i="1" spc="-5" dirty="0">
                <a:latin typeface="Arial"/>
                <a:cs typeface="Arial"/>
              </a:rPr>
              <a:t>belated payment  </a:t>
            </a:r>
            <a:r>
              <a:rPr sz="2400" b="1" i="1" dirty="0">
                <a:latin typeface="Arial"/>
                <a:cs typeface="Arial"/>
              </a:rPr>
              <a:t>the </a:t>
            </a:r>
            <a:r>
              <a:rPr sz="2400" b="1" i="1" spc="-5" dirty="0">
                <a:latin typeface="Arial"/>
                <a:cs typeface="Arial"/>
              </a:rPr>
              <a:t>employer </a:t>
            </a:r>
            <a:r>
              <a:rPr sz="2400" b="1" i="1" dirty="0">
                <a:latin typeface="Arial"/>
                <a:cs typeface="Arial"/>
              </a:rPr>
              <a:t>is liable to </a:t>
            </a:r>
            <a:r>
              <a:rPr sz="2400" b="1" i="1" spc="-5" dirty="0">
                <a:latin typeface="Arial"/>
                <a:cs typeface="Arial"/>
              </a:rPr>
              <a:t>pay </a:t>
            </a:r>
            <a:r>
              <a:rPr sz="2400" b="1" i="1" dirty="0">
                <a:latin typeface="Arial"/>
                <a:cs typeface="Arial"/>
              </a:rPr>
              <a:t>10% simple interest  </a:t>
            </a:r>
            <a:r>
              <a:rPr sz="2400" b="1" i="1" spc="-5" dirty="0">
                <a:latin typeface="Arial"/>
                <a:cs typeface="Arial"/>
              </a:rPr>
              <a:t>also.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3124200"/>
            <a:ext cx="53022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124200"/>
            <a:ext cx="588962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3124200"/>
            <a:ext cx="6096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0250" y="438150"/>
            <a:ext cx="519112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5"/>
            <a:ext cx="786638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In case of any disputes </a:t>
            </a:r>
            <a:r>
              <a:rPr sz="2000" spc="-45" dirty="0">
                <a:latin typeface="Arial"/>
                <a:cs typeface="Arial"/>
              </a:rPr>
              <a:t>w.r.t </a:t>
            </a:r>
            <a:r>
              <a:rPr sz="2000" spc="-20" dirty="0">
                <a:latin typeface="Arial"/>
                <a:cs typeface="Arial"/>
              </a:rPr>
              <a:t>gratuity, </a:t>
            </a:r>
            <a:r>
              <a:rPr sz="2000" dirty="0">
                <a:latin typeface="Arial"/>
                <a:cs typeface="Arial"/>
              </a:rPr>
              <a:t>the amount must be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deposited  with the controlling authority and application must be made to  authority for direction within 90 days of occurrence in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71A276"/>
              </a:buClr>
              <a:buFont typeface="Wingdings 2"/>
              <a:buChar char=""/>
            </a:pPr>
            <a:endParaRPr sz="2050">
              <a:latin typeface="Times New Roman"/>
              <a:cs typeface="Times New Roman"/>
            </a:endParaRPr>
          </a:p>
          <a:p>
            <a:pPr marL="304800" marR="681355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Controlling authority shall make inquiries and if claim is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  admissible, direct payment is made to the person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entitled;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A276"/>
              </a:buClr>
              <a:buFont typeface="Wingdings 2"/>
              <a:buChar char=""/>
            </a:pPr>
            <a:endParaRPr sz="2050">
              <a:latin typeface="Times New Roman"/>
              <a:cs typeface="Times New Roman"/>
            </a:endParaRPr>
          </a:p>
          <a:p>
            <a:pPr marL="304800" marR="222885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Such issue of direct payment to employer within 30 days from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date of receipt of the same by the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employer;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4648200"/>
            <a:ext cx="2571750" cy="177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0250" y="438150"/>
            <a:ext cx="519112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67382"/>
            <a:ext cx="7842884" cy="4055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Font typeface="Wingdings 2"/>
              <a:buChar char="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Appeal: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Times New Roman"/>
              <a:cs typeface="Times New Roman"/>
            </a:endParaRPr>
          </a:p>
          <a:p>
            <a:pPr marL="304800" marR="14604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The appeal is made by the person who is aggrieved by the order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controlling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authority;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71A276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Limitation- 60 days from the date of receipt of order which is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further  extended to 60 days more on </a:t>
            </a:r>
            <a:r>
              <a:rPr sz="2000" spc="-5" dirty="0">
                <a:latin typeface="Arial"/>
                <a:cs typeface="Arial"/>
              </a:rPr>
              <a:t>sufficient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causes;</a:t>
            </a:r>
            <a:endParaRPr sz="20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Gujarat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vs. 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Dr.R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 30 August,</a:t>
            </a:r>
            <a:r>
              <a:rPr sz="2000" b="1" u="heavy" spc="-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2011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304800" marR="95250" indent="-292735">
              <a:lnSpc>
                <a:spcPct val="10000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Appeal is not maintainable if certificate of claiming gratuity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amount  issued by controlling authority is not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maintainable.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161925"/>
            <a:ext cx="6143625" cy="1238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67382"/>
            <a:ext cx="7910830" cy="3872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Font typeface="Wingdings 2"/>
              <a:buChar char=""/>
              <a:tabLst>
                <a:tab pos="305435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act </a:t>
            </a:r>
            <a:r>
              <a:rPr sz="3200" spc="-5" dirty="0">
                <a:latin typeface="Arial"/>
                <a:cs typeface="Arial"/>
              </a:rPr>
              <a:t>deal </a:t>
            </a:r>
            <a:r>
              <a:rPr sz="3200" dirty="0">
                <a:latin typeface="Arial"/>
                <a:cs typeface="Arial"/>
              </a:rPr>
              <a:t>with issue in 2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parts:</a:t>
            </a:r>
            <a:endParaRPr sz="3200">
              <a:latin typeface="Arial"/>
              <a:cs typeface="Arial"/>
            </a:endParaRPr>
          </a:p>
          <a:p>
            <a:pPr marL="304800" marR="108585" indent="-292735">
              <a:lnSpc>
                <a:spcPct val="100000"/>
              </a:lnSpc>
              <a:spcBef>
                <a:spcPts val="35"/>
              </a:spcBef>
              <a:buClr>
                <a:srgbClr val="71A276"/>
              </a:buClr>
              <a:buSzPct val="70000"/>
              <a:buFont typeface="Wingdings"/>
              <a:buChar char="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4(6)(a): </a:t>
            </a:r>
            <a:r>
              <a:rPr sz="2000" dirty="0">
                <a:latin typeface="Arial"/>
                <a:cs typeface="Arial"/>
              </a:rPr>
              <a:t>employee whose service have been terminated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  the act of willful omission or negligence causing any damages or  loss or destruction of property belonging to </a:t>
            </a:r>
            <a:r>
              <a:rPr sz="2000" spc="-10" dirty="0">
                <a:latin typeface="Arial"/>
                <a:cs typeface="Arial"/>
              </a:rPr>
              <a:t>employer, </a:t>
            </a:r>
            <a:r>
              <a:rPr sz="2000" dirty="0">
                <a:latin typeface="Arial"/>
                <a:cs typeface="Arial"/>
              </a:rPr>
              <a:t>gratuity shall  be forfeited extent of damages. In absence of proof of extent of  damage, the right of forfeiture is not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A276"/>
              </a:buClr>
              <a:buFont typeface="Wingdings"/>
              <a:buChar char=""/>
            </a:pPr>
            <a:endParaRPr sz="205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"/>
              <a:buChar char="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4(6)(b): </a:t>
            </a:r>
            <a:r>
              <a:rPr sz="2000" dirty="0">
                <a:latin typeface="Arial"/>
                <a:cs typeface="Arial"/>
              </a:rPr>
              <a:t>employee have been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terminated: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71A276"/>
              </a:buClr>
              <a:buSzPct val="70000"/>
              <a:buAutoNum type="alphaLcParenR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For riotous or disorderly conduct or any act of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violence.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lr>
                <a:srgbClr val="71A276"/>
              </a:buClr>
              <a:buSzPct val="70000"/>
              <a:buAutoNum type="alphaLcParenR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For act which constitute </a:t>
            </a:r>
            <a:r>
              <a:rPr sz="2000" spc="-5" dirty="0">
                <a:latin typeface="Arial"/>
                <a:cs typeface="Arial"/>
              </a:rPr>
              <a:t>offence </a:t>
            </a:r>
            <a:r>
              <a:rPr sz="2000" dirty="0">
                <a:latin typeface="Arial"/>
                <a:cs typeface="Arial"/>
              </a:rPr>
              <a:t>involving moral turpitude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provided  that such </a:t>
            </a:r>
            <a:r>
              <a:rPr sz="2000" spc="-5" dirty="0">
                <a:latin typeface="Arial"/>
                <a:cs typeface="Arial"/>
              </a:rPr>
              <a:t>offence </a:t>
            </a:r>
            <a:r>
              <a:rPr sz="2000" dirty="0">
                <a:latin typeface="Arial"/>
                <a:cs typeface="Arial"/>
              </a:rPr>
              <a:t>committed by them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course of his  employment.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0675" y="438150"/>
            <a:ext cx="600075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5"/>
            <a:ext cx="78276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If the amount of gratuity payable under this act is not paid by the  </a:t>
            </a:r>
            <a:r>
              <a:rPr sz="2000" spc="-10" dirty="0">
                <a:latin typeface="Arial"/>
                <a:cs typeface="Arial"/>
              </a:rPr>
              <a:t>employer, </a:t>
            </a:r>
            <a:r>
              <a:rPr sz="2000" dirty="0">
                <a:latin typeface="Arial"/>
                <a:cs typeface="Arial"/>
              </a:rPr>
              <a:t>within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prescribed </a:t>
            </a:r>
            <a:r>
              <a:rPr sz="2000" spc="-5" dirty="0">
                <a:latin typeface="Arial"/>
                <a:cs typeface="Arial"/>
              </a:rPr>
              <a:t>time, </a:t>
            </a:r>
            <a:r>
              <a:rPr sz="2000" dirty="0">
                <a:latin typeface="Arial"/>
                <a:cs typeface="Arial"/>
              </a:rPr>
              <a:t>to the person entitled thereto;  the controlling authority shall, on application made to it, issue a  certificate for that amount to the </a:t>
            </a:r>
            <a:r>
              <a:rPr sz="2000" spc="-10" dirty="0">
                <a:latin typeface="Arial"/>
                <a:cs typeface="Arial"/>
              </a:rPr>
              <a:t>collector, </a:t>
            </a:r>
            <a:r>
              <a:rPr sz="2000" dirty="0">
                <a:latin typeface="Arial"/>
                <a:cs typeface="Arial"/>
              </a:rPr>
              <a:t>who shall recover the  same, together with compound interest thereon as such rate as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central </a:t>
            </a:r>
            <a:r>
              <a:rPr sz="2000" spc="-5" dirty="0">
                <a:latin typeface="Arial"/>
                <a:cs typeface="Arial"/>
              </a:rPr>
              <a:t>govt. </a:t>
            </a:r>
            <a:r>
              <a:rPr sz="2000" spc="-20" dirty="0">
                <a:latin typeface="Arial"/>
                <a:cs typeface="Arial"/>
              </a:rPr>
              <a:t>specify, </a:t>
            </a:r>
            <a:r>
              <a:rPr sz="2000" dirty="0">
                <a:latin typeface="Arial"/>
                <a:cs typeface="Arial"/>
              </a:rPr>
              <a:t>from the date of expiry of prescribed </a:t>
            </a:r>
            <a:r>
              <a:rPr sz="2000" spc="-5" dirty="0">
                <a:latin typeface="Arial"/>
                <a:cs typeface="Arial"/>
              </a:rPr>
              <a:t>time, </a:t>
            </a:r>
            <a:r>
              <a:rPr sz="2000" dirty="0">
                <a:latin typeface="Arial"/>
                <a:cs typeface="Arial"/>
              </a:rPr>
              <a:t>as  arrear of land revenue and pay the same to the person entitles  thereto.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A276"/>
              </a:buClr>
              <a:buFont typeface="Wingdings 2"/>
              <a:buChar char=""/>
            </a:pPr>
            <a:endParaRPr sz="2050">
              <a:latin typeface="Times New Roman"/>
              <a:cs typeface="Times New Roman"/>
            </a:endParaRPr>
          </a:p>
          <a:p>
            <a:pPr marL="304800" marR="64769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Provided that controlling authority shall, before issuing 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  under this sec. give the employer a reasonable opportunity of  showing cause against the issue of such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A276"/>
              </a:buClr>
              <a:buFont typeface="Wingdings 2"/>
              <a:buChar char=""/>
            </a:pPr>
            <a:endParaRPr sz="2050">
              <a:latin typeface="Times New Roman"/>
              <a:cs typeface="Times New Roman"/>
            </a:endParaRPr>
          </a:p>
          <a:p>
            <a:pPr marL="304800" marR="676910" indent="-292735">
              <a:lnSpc>
                <a:spcPct val="100000"/>
              </a:lnSpc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  <a:tab pos="3939540" algn="l"/>
              </a:tabLst>
            </a:pPr>
            <a:r>
              <a:rPr sz="2000" dirty="0">
                <a:latin typeface="Arial"/>
                <a:cs typeface="Arial"/>
              </a:rPr>
              <a:t>The amount 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payable	shall , in no case exceed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amount of gratuity payable under this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88" y="1784985"/>
            <a:ext cx="3883660" cy="1576705"/>
          </a:xfrm>
          <a:prstGeom prst="rect">
            <a:avLst/>
          </a:prstGeom>
          <a:solidFill>
            <a:srgbClr val="71A276"/>
          </a:solidFill>
        </p:spPr>
        <p:txBody>
          <a:bodyPr vert="horz" wrap="square" lIns="0" tIns="268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15"/>
              </a:spcBef>
            </a:pPr>
            <a:r>
              <a:rPr sz="5900" b="0" u="none" spc="-15" dirty="0">
                <a:latin typeface="Arial"/>
                <a:cs typeface="Arial"/>
              </a:rPr>
              <a:t>offences</a:t>
            </a:r>
            <a:endParaRPr sz="5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38" y="3342259"/>
            <a:ext cx="3845560" cy="2672715"/>
          </a:xfrm>
          <a:custGeom>
            <a:avLst/>
            <a:gdLst/>
            <a:ahLst/>
            <a:cxnLst/>
            <a:rect l="l" t="t" r="r" b="b"/>
            <a:pathLst>
              <a:path w="3845560" h="2672715">
                <a:moveTo>
                  <a:pt x="0" y="2672206"/>
                </a:moveTo>
                <a:lnTo>
                  <a:pt x="3845560" y="2672206"/>
                </a:lnTo>
                <a:lnTo>
                  <a:pt x="3845560" y="0"/>
                </a:lnTo>
                <a:lnTo>
                  <a:pt x="0" y="0"/>
                </a:lnTo>
                <a:lnTo>
                  <a:pt x="0" y="2672206"/>
                </a:lnTo>
                <a:close/>
              </a:path>
            </a:pathLst>
          </a:custGeom>
          <a:solidFill>
            <a:srgbClr val="D4DFD5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38" y="3342259"/>
            <a:ext cx="3845560" cy="2672715"/>
          </a:xfrm>
          <a:custGeom>
            <a:avLst/>
            <a:gdLst/>
            <a:ahLst/>
            <a:cxnLst/>
            <a:rect l="l" t="t" r="r" b="b"/>
            <a:pathLst>
              <a:path w="3845560" h="2672715">
                <a:moveTo>
                  <a:pt x="0" y="2672206"/>
                </a:moveTo>
                <a:lnTo>
                  <a:pt x="3845560" y="2672206"/>
                </a:lnTo>
                <a:lnTo>
                  <a:pt x="3845560" y="0"/>
                </a:lnTo>
                <a:lnTo>
                  <a:pt x="0" y="0"/>
                </a:lnTo>
                <a:lnTo>
                  <a:pt x="0" y="2672206"/>
                </a:lnTo>
                <a:close/>
              </a:path>
            </a:pathLst>
          </a:custGeom>
          <a:ln w="38100">
            <a:solidFill>
              <a:srgbClr val="D4D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188" y="3404692"/>
            <a:ext cx="3883660" cy="175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indent="-229870">
              <a:lnSpc>
                <a:spcPts val="2680"/>
              </a:lnSpc>
              <a:spcBef>
                <a:spcPts val="100"/>
              </a:spcBef>
              <a:buChar char="•"/>
              <a:tabLst>
                <a:tab pos="376555" algn="l"/>
              </a:tabLst>
            </a:pPr>
            <a:r>
              <a:rPr sz="2400" spc="-5" dirty="0">
                <a:latin typeface="Arial"/>
                <a:cs typeface="Arial"/>
              </a:rPr>
              <a:t>False </a:t>
            </a:r>
            <a:r>
              <a:rPr sz="2400" dirty="0">
                <a:latin typeface="Arial"/>
                <a:cs typeface="Arial"/>
              </a:rPr>
              <a:t>statement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75920">
              <a:lnSpc>
                <a:spcPts val="2680"/>
              </a:lnSpc>
            </a:pPr>
            <a:r>
              <a:rPr sz="2400" spc="-5" dirty="0">
                <a:latin typeface="Arial"/>
                <a:cs typeface="Arial"/>
              </a:rPr>
              <a:t>avoid </a:t>
            </a:r>
            <a:r>
              <a:rPr sz="2400" dirty="0">
                <a:latin typeface="Arial"/>
                <a:cs typeface="Arial"/>
              </a:rPr>
              <a:t>payment</a:t>
            </a:r>
            <a:endParaRPr sz="2400">
              <a:latin typeface="Arial"/>
              <a:cs typeface="Arial"/>
            </a:endParaRPr>
          </a:p>
          <a:p>
            <a:pPr marL="375920" marR="738505" indent="-229235">
              <a:lnSpc>
                <a:spcPts val="2480"/>
              </a:lnSpc>
              <a:spcBef>
                <a:spcPts val="430"/>
              </a:spcBef>
              <a:buChar char="•"/>
              <a:tabLst>
                <a:tab pos="376555" algn="l"/>
              </a:tabLst>
            </a:pPr>
            <a:r>
              <a:rPr sz="2400" spc="-5" dirty="0">
                <a:latin typeface="Arial"/>
                <a:cs typeface="Arial"/>
              </a:rPr>
              <a:t>Default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complying  with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</a:t>
            </a:r>
            <a:endParaRPr sz="2400">
              <a:latin typeface="Arial"/>
              <a:cs typeface="Arial"/>
            </a:endParaRPr>
          </a:p>
          <a:p>
            <a:pPr marL="375920" indent="-229870">
              <a:lnSpc>
                <a:spcPct val="100000"/>
              </a:lnSpc>
              <a:buChar char="•"/>
              <a:tabLst>
                <a:tab pos="376555" algn="l"/>
              </a:tabLst>
            </a:pPr>
            <a:r>
              <a:rPr sz="2400" spc="-5" dirty="0">
                <a:latin typeface="Arial"/>
                <a:cs typeface="Arial"/>
              </a:rPr>
              <a:t>Non-payment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gratuity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2190" y="1784985"/>
            <a:ext cx="3883660" cy="1576705"/>
          </a:xfrm>
          <a:prstGeom prst="rect">
            <a:avLst/>
          </a:prstGeom>
          <a:solidFill>
            <a:srgbClr val="71A276"/>
          </a:solidFill>
        </p:spPr>
        <p:txBody>
          <a:bodyPr vert="horz" wrap="square" lIns="0" tIns="26860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2115"/>
              </a:spcBef>
            </a:pPr>
            <a:r>
              <a:rPr sz="5900" dirty="0">
                <a:solidFill>
                  <a:srgbClr val="FFFFFF"/>
                </a:solidFill>
                <a:latin typeface="Arial"/>
                <a:cs typeface="Arial"/>
              </a:rPr>
              <a:t>penalties</a:t>
            </a:r>
            <a:endParaRPr sz="5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1240" y="3342259"/>
            <a:ext cx="3845560" cy="2672715"/>
          </a:xfrm>
          <a:custGeom>
            <a:avLst/>
            <a:gdLst/>
            <a:ahLst/>
            <a:cxnLst/>
            <a:rect l="l" t="t" r="r" b="b"/>
            <a:pathLst>
              <a:path w="3845559" h="2672715">
                <a:moveTo>
                  <a:pt x="0" y="2672206"/>
                </a:moveTo>
                <a:lnTo>
                  <a:pt x="3845560" y="2672206"/>
                </a:lnTo>
                <a:lnTo>
                  <a:pt x="3845560" y="0"/>
                </a:lnTo>
                <a:lnTo>
                  <a:pt x="0" y="0"/>
                </a:lnTo>
                <a:lnTo>
                  <a:pt x="0" y="2672206"/>
                </a:lnTo>
                <a:close/>
              </a:path>
            </a:pathLst>
          </a:custGeom>
          <a:solidFill>
            <a:srgbClr val="D4DFD5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1240" y="3342259"/>
            <a:ext cx="3845560" cy="2672715"/>
          </a:xfrm>
          <a:custGeom>
            <a:avLst/>
            <a:gdLst/>
            <a:ahLst/>
            <a:cxnLst/>
            <a:rect l="l" t="t" r="r" b="b"/>
            <a:pathLst>
              <a:path w="3845559" h="2672715">
                <a:moveTo>
                  <a:pt x="0" y="2672206"/>
                </a:moveTo>
                <a:lnTo>
                  <a:pt x="3845560" y="2672206"/>
                </a:lnTo>
                <a:lnTo>
                  <a:pt x="3845560" y="0"/>
                </a:lnTo>
                <a:lnTo>
                  <a:pt x="0" y="0"/>
                </a:lnTo>
                <a:lnTo>
                  <a:pt x="0" y="2672206"/>
                </a:lnTo>
                <a:close/>
              </a:path>
            </a:pathLst>
          </a:custGeom>
          <a:ln w="38100">
            <a:solidFill>
              <a:srgbClr val="D4D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2190" y="3404692"/>
            <a:ext cx="3883660" cy="238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marR="186055" indent="-376555">
              <a:lnSpc>
                <a:spcPts val="2680"/>
              </a:lnSpc>
              <a:spcBef>
                <a:spcPts val="100"/>
              </a:spcBef>
              <a:buChar char="•"/>
              <a:tabLst>
                <a:tab pos="376555" algn="l"/>
              </a:tabLst>
            </a:pPr>
            <a:r>
              <a:rPr sz="2400" dirty="0">
                <a:latin typeface="Arial"/>
                <a:cs typeface="Arial"/>
              </a:rPr>
              <a:t>6 months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imprisonment</a:t>
            </a:r>
            <a:endParaRPr sz="2400">
              <a:latin typeface="Arial"/>
              <a:cs typeface="Arial"/>
            </a:endParaRPr>
          </a:p>
          <a:p>
            <a:pPr marR="260985" algn="ctr">
              <a:lnSpc>
                <a:spcPts val="2680"/>
              </a:lnSpc>
            </a:pP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Rs. </a:t>
            </a:r>
            <a:r>
              <a:rPr sz="2400" spc="-5" dirty="0">
                <a:latin typeface="Arial"/>
                <a:cs typeface="Arial"/>
              </a:rPr>
              <a:t>10,000 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both</a:t>
            </a:r>
            <a:endParaRPr sz="2400">
              <a:latin typeface="Arial"/>
              <a:cs typeface="Arial"/>
            </a:endParaRPr>
          </a:p>
          <a:p>
            <a:pPr marL="375920" marR="774700" indent="-228600">
              <a:lnSpc>
                <a:spcPts val="2480"/>
              </a:lnSpc>
              <a:spcBef>
                <a:spcPts val="430"/>
              </a:spcBef>
              <a:buChar char="•"/>
              <a:tabLst>
                <a:tab pos="376555" algn="l"/>
              </a:tabLst>
            </a:pPr>
            <a:r>
              <a:rPr sz="2400" spc="-5" dirty="0">
                <a:latin typeface="Arial"/>
                <a:cs typeface="Arial"/>
              </a:rPr>
              <a:t>3months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 year  imprisonment 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Rs.  20,000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both</a:t>
            </a:r>
            <a:endParaRPr sz="2400">
              <a:latin typeface="Arial"/>
              <a:cs typeface="Arial"/>
            </a:endParaRPr>
          </a:p>
          <a:p>
            <a:pPr marL="375920" marR="823594" indent="-228600">
              <a:lnSpc>
                <a:spcPts val="2480"/>
              </a:lnSpc>
              <a:spcBef>
                <a:spcPts val="420"/>
              </a:spcBef>
              <a:buChar char="•"/>
              <a:tabLst>
                <a:tab pos="376555" algn="l"/>
              </a:tabLst>
            </a:pPr>
            <a:r>
              <a:rPr sz="2400" spc="-5" dirty="0">
                <a:latin typeface="Arial"/>
                <a:cs typeface="Arial"/>
              </a:rPr>
              <a:t>6 </a:t>
            </a:r>
            <a:r>
              <a:rPr sz="2400" dirty="0">
                <a:latin typeface="Arial"/>
                <a:cs typeface="Arial"/>
              </a:rPr>
              <a:t>months to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  imprisonment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7200" y="3581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3581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4343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4343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200" y="52578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200" y="52578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6325" y="0"/>
            <a:ext cx="71723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35378"/>
            <a:ext cx="8014334" cy="483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5" dirty="0">
                <a:latin typeface="Arial"/>
                <a:cs typeface="Arial"/>
              </a:rPr>
              <a:t>Employer </a:t>
            </a:r>
            <a:r>
              <a:rPr sz="2400" dirty="0">
                <a:latin typeface="Arial"/>
                <a:cs typeface="Arial"/>
              </a:rPr>
              <a:t>duty to </a:t>
            </a:r>
            <a:r>
              <a:rPr sz="2400" spc="-5" dirty="0">
                <a:latin typeface="Arial"/>
                <a:cs typeface="Arial"/>
              </a:rPr>
              <a:t>determine and pay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gratuity: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304800" marR="509270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7(2): </a:t>
            </a:r>
            <a:r>
              <a:rPr sz="2000" dirty="0">
                <a:latin typeface="Arial"/>
                <a:cs typeface="Arial"/>
              </a:rPr>
              <a:t>lays down as soon as gratuity become payable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employer shall, whether an application has been made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304800" marR="508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not, determine the amount of gratuity and give notice in writing to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person to whom gratuity is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payable.</a:t>
            </a:r>
            <a:endParaRPr sz="2000">
              <a:latin typeface="Arial"/>
              <a:cs typeface="Arial"/>
            </a:endParaRPr>
          </a:p>
          <a:p>
            <a:pPr marL="304800" indent="-292735">
              <a:lnSpc>
                <a:spcPts val="2280"/>
              </a:lnSpc>
              <a:spcBef>
                <a:spcPts val="1889"/>
              </a:spcBef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7(3): </a:t>
            </a:r>
            <a:r>
              <a:rPr sz="2000" dirty="0">
                <a:latin typeface="Arial"/>
                <a:cs typeface="Arial"/>
              </a:rPr>
              <a:t>employer shall pay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gratuity within 30 days from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048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date it become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payable.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304800" marR="378460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7(3A): </a:t>
            </a:r>
            <a:r>
              <a:rPr sz="2000" dirty="0">
                <a:latin typeface="Arial"/>
                <a:cs typeface="Arial"/>
              </a:rPr>
              <a:t>under sub section, if gratuity is not paid within  specified period then gratuity becomes payable along with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simple  interest at the rate of 10%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p.a.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1A276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04800" marR="561340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 7(4(e): </a:t>
            </a:r>
            <a:r>
              <a:rPr sz="2000" dirty="0">
                <a:latin typeface="Arial"/>
                <a:cs typeface="Arial"/>
              </a:rPr>
              <a:t>if the disputes relates to the amount of gratuity  payable , the employer shall deposit the amount with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controlling  authority such amount as he admits to be payable by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325" y="533400"/>
            <a:ext cx="8562975" cy="88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35378"/>
            <a:ext cx="7745730" cy="456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5" dirty="0">
                <a:latin typeface="Arial"/>
                <a:cs typeface="Arial"/>
              </a:rPr>
              <a:t>Application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payment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gratuity: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304800" marR="189865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  <a:tab pos="18827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7(1):	</a:t>
            </a:r>
            <a:r>
              <a:rPr sz="2000" dirty="0">
                <a:latin typeface="Arial"/>
                <a:cs typeface="Arial"/>
              </a:rPr>
              <a:t>person eligible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spc="-20" dirty="0">
                <a:latin typeface="Arial"/>
                <a:cs typeface="Arial"/>
              </a:rPr>
              <a:t>gratuity, </a:t>
            </a:r>
            <a:r>
              <a:rPr sz="2000" dirty="0">
                <a:latin typeface="Arial"/>
                <a:cs typeface="Arial"/>
              </a:rPr>
              <a:t>to act on his behalf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  send a </a:t>
            </a:r>
            <a:r>
              <a:rPr sz="2000" spc="-5" dirty="0">
                <a:latin typeface="Arial"/>
                <a:cs typeface="Arial"/>
              </a:rPr>
              <a:t>written </a:t>
            </a:r>
            <a:r>
              <a:rPr sz="2000" dirty="0">
                <a:latin typeface="Arial"/>
                <a:cs typeface="Arial"/>
              </a:rPr>
              <a:t>application on this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behalf.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1A276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04800" marR="12700" indent="-292735">
              <a:lnSpc>
                <a:spcPct val="9010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Rule 7: </a:t>
            </a:r>
            <a:r>
              <a:rPr sz="2000" dirty="0">
                <a:latin typeface="Arial"/>
                <a:cs typeface="Arial"/>
              </a:rPr>
              <a:t>the payment of gratuity rules, 1972 provides that the  application shall be ordinarily made within 30days from the date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gratuity becomes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payable.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304800" marR="5080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In case of superannuation or retirement of employee is known,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employee may apply before 30 days of superannuation or  retirement.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1A276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04800" marR="349250" indent="-292735">
              <a:lnSpc>
                <a:spcPts val="2160"/>
              </a:lnSpc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Rule 7(2):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nominee of employee is eligible for gratuity in case  death of employee shall apply within 30 days from the date it  becomes payable 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5" y="438150"/>
            <a:ext cx="6229350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18614"/>
            <a:ext cx="4673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latin typeface="Arial"/>
                <a:cs typeface="Arial"/>
              </a:rPr>
              <a:t>It </a:t>
            </a:r>
            <a:r>
              <a:rPr sz="3200" b="0" u="none" spc="-5" dirty="0">
                <a:latin typeface="Arial"/>
                <a:cs typeface="Arial"/>
              </a:rPr>
              <a:t>depends </a:t>
            </a:r>
            <a:r>
              <a:rPr sz="3200" b="0" u="none" spc="-10" dirty="0">
                <a:latin typeface="Arial"/>
                <a:cs typeface="Arial"/>
              </a:rPr>
              <a:t>on </a:t>
            </a:r>
            <a:r>
              <a:rPr sz="3200" b="0" u="none" dirty="0">
                <a:latin typeface="Arial"/>
                <a:cs typeface="Arial"/>
              </a:rPr>
              <a:t>two</a:t>
            </a:r>
            <a:r>
              <a:rPr sz="3200" b="0" u="none" spc="-85" dirty="0">
                <a:latin typeface="Arial"/>
                <a:cs typeface="Arial"/>
              </a:rPr>
              <a:t> </a:t>
            </a:r>
            <a:r>
              <a:rPr sz="3200" b="0" u="none" dirty="0">
                <a:latin typeface="Arial"/>
                <a:cs typeface="Arial"/>
              </a:rPr>
              <a:t>factors: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519552"/>
            <a:ext cx="8026400" cy="30753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marR="307975" indent="-292735">
              <a:lnSpc>
                <a:spcPts val="2160"/>
              </a:lnSpc>
              <a:spcBef>
                <a:spcPts val="375"/>
              </a:spcBef>
              <a:buClr>
                <a:srgbClr val="71A276"/>
              </a:buClr>
              <a:buSzPct val="70000"/>
              <a:buFont typeface="Wingdings"/>
              <a:buChar char=""/>
              <a:tabLst>
                <a:tab pos="304800" algn="l"/>
                <a:tab pos="3054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First, he should be employed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establishment in which the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  applies according to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sec.1(3):</a:t>
            </a:r>
            <a:endParaRPr sz="2000">
              <a:latin typeface="Arial"/>
              <a:cs typeface="Arial"/>
            </a:endParaRPr>
          </a:p>
          <a:p>
            <a:pPr marL="654050" lvl="1" indent="-224790">
              <a:lnSpc>
                <a:spcPct val="100000"/>
              </a:lnSpc>
              <a:spcBef>
                <a:spcPts val="1890"/>
              </a:spcBef>
              <a:buChar char="-"/>
              <a:tabLst>
                <a:tab pos="654050" algn="l"/>
                <a:tab pos="654685" algn="l"/>
              </a:tabLst>
            </a:pPr>
            <a:r>
              <a:rPr sz="2000" dirty="0">
                <a:latin typeface="Arial"/>
                <a:cs typeface="Arial"/>
              </a:rPr>
              <a:t>Every </a:t>
            </a:r>
            <a:r>
              <a:rPr sz="2000" spc="-20" dirty="0">
                <a:latin typeface="Arial"/>
                <a:cs typeface="Arial"/>
              </a:rPr>
              <a:t>factory, </a:t>
            </a:r>
            <a:r>
              <a:rPr sz="2000" dirty="0">
                <a:latin typeface="Arial"/>
                <a:cs typeface="Arial"/>
              </a:rPr>
              <a:t>Mine, oilfield, plantation, port and railway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company;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1900">
              <a:latin typeface="Times New Roman"/>
              <a:cs typeface="Times New Roman"/>
            </a:endParaRPr>
          </a:p>
          <a:p>
            <a:pPr marL="527685" marR="242570" lvl="1" indent="-98425">
              <a:lnSpc>
                <a:spcPts val="2160"/>
              </a:lnSpc>
              <a:spcBef>
                <a:spcPts val="5"/>
              </a:spcBef>
              <a:buChar char="-"/>
              <a:tabLst>
                <a:tab pos="654050" algn="l"/>
                <a:tab pos="654685" algn="l"/>
              </a:tabLst>
            </a:pPr>
            <a:r>
              <a:rPr sz="2000" dirty="0">
                <a:latin typeface="Arial"/>
                <a:cs typeface="Arial"/>
              </a:rPr>
              <a:t>Every industry or establishment within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meaning of </a:t>
            </a:r>
            <a:r>
              <a:rPr sz="2000" spc="-25" dirty="0">
                <a:latin typeface="Arial"/>
                <a:cs typeface="Arial"/>
              </a:rPr>
              <a:t>law, </a:t>
            </a:r>
            <a:r>
              <a:rPr sz="2000" dirty="0">
                <a:latin typeface="Arial"/>
                <a:cs typeface="Arial"/>
              </a:rPr>
              <a:t>in  relation of shops and establishment of state, in which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 or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000" dirty="0">
                <a:latin typeface="Arial"/>
                <a:cs typeface="Arial"/>
              </a:rPr>
              <a:t> people employed or were employed or people on any day of  preceding 12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months;</a:t>
            </a:r>
            <a:endParaRPr sz="2000">
              <a:latin typeface="Arial"/>
              <a:cs typeface="Arial"/>
            </a:endParaRPr>
          </a:p>
          <a:p>
            <a:pPr marL="640715" lvl="1" indent="-211454">
              <a:lnSpc>
                <a:spcPct val="100000"/>
              </a:lnSpc>
              <a:spcBef>
                <a:spcPts val="1890"/>
              </a:spcBef>
              <a:buChar char="-"/>
              <a:tabLst>
                <a:tab pos="641350" algn="l"/>
              </a:tabLst>
            </a:pPr>
            <a:r>
              <a:rPr sz="2000" spc="-5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per the notification of central govt. in </a:t>
            </a:r>
            <a:r>
              <a:rPr sz="2000" spc="-5" dirty="0">
                <a:latin typeface="Arial"/>
                <a:cs typeface="Arial"/>
              </a:rPr>
              <a:t>this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behalf.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5"/>
            <a:ext cx="9144000" cy="539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2325" y="438150"/>
            <a:ext cx="246697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2160854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675585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3190189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3704881"/>
            <a:ext cx="2743200" cy="718185"/>
          </a:xfrm>
          <a:custGeom>
            <a:avLst/>
            <a:gdLst/>
            <a:ahLst/>
            <a:cxnLst/>
            <a:rect l="l" t="t" r="r" b="b"/>
            <a:pathLst>
              <a:path w="2743200" h="718185">
                <a:moveTo>
                  <a:pt x="0" y="717638"/>
                </a:moveTo>
                <a:lnTo>
                  <a:pt x="2743200" y="717638"/>
                </a:lnTo>
                <a:lnTo>
                  <a:pt x="2743200" y="0"/>
                </a:lnTo>
                <a:lnTo>
                  <a:pt x="0" y="0"/>
                </a:lnTo>
                <a:lnTo>
                  <a:pt x="0" y="717638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4422470"/>
            <a:ext cx="2743200" cy="1025525"/>
          </a:xfrm>
          <a:custGeom>
            <a:avLst/>
            <a:gdLst/>
            <a:ahLst/>
            <a:cxnLst/>
            <a:rect l="l" t="t" r="r" b="b"/>
            <a:pathLst>
              <a:path w="2743200" h="1025525">
                <a:moveTo>
                  <a:pt x="0" y="1025194"/>
                </a:moveTo>
                <a:lnTo>
                  <a:pt x="2743200" y="1025194"/>
                </a:lnTo>
                <a:lnTo>
                  <a:pt x="2743200" y="0"/>
                </a:lnTo>
                <a:lnTo>
                  <a:pt x="0" y="0"/>
                </a:lnTo>
                <a:lnTo>
                  <a:pt x="0" y="1025194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5447690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600" y="5962345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0850" y="1639951"/>
          <a:ext cx="8229600" cy="4830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6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Attachment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of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Opening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---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of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Closure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for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excluding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husband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family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59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withdrawal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 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excluding  husband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family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172200" y="2209800"/>
            <a:ext cx="9144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3200400"/>
            <a:ext cx="9144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3733800"/>
            <a:ext cx="91440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600" y="4495800"/>
            <a:ext cx="91440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600" y="5486400"/>
            <a:ext cx="914400" cy="1119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2325" y="438150"/>
            <a:ext cx="2466975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24025"/>
            <a:ext cx="1752600" cy="538480"/>
          </a:xfrm>
          <a:custGeom>
            <a:avLst/>
            <a:gdLst/>
            <a:ahLst/>
            <a:cxnLst/>
            <a:rect l="l" t="t" r="r" b="b"/>
            <a:pathLst>
              <a:path w="1752600" h="538480">
                <a:moveTo>
                  <a:pt x="0" y="538073"/>
                </a:moveTo>
                <a:lnTo>
                  <a:pt x="1752600" y="538073"/>
                </a:lnTo>
                <a:lnTo>
                  <a:pt x="17526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1524025"/>
            <a:ext cx="3733800" cy="538480"/>
          </a:xfrm>
          <a:custGeom>
            <a:avLst/>
            <a:gdLst/>
            <a:ahLst/>
            <a:cxnLst/>
            <a:rect l="l" t="t" r="r" b="b"/>
            <a:pathLst>
              <a:path w="3733800" h="538480">
                <a:moveTo>
                  <a:pt x="0" y="538073"/>
                </a:moveTo>
                <a:lnTo>
                  <a:pt x="3733800" y="538073"/>
                </a:lnTo>
                <a:lnTo>
                  <a:pt x="37338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1524025"/>
            <a:ext cx="2743200" cy="538480"/>
          </a:xfrm>
          <a:custGeom>
            <a:avLst/>
            <a:gdLst/>
            <a:ahLst/>
            <a:cxnLst/>
            <a:rect l="l" t="t" r="r" b="b"/>
            <a:pathLst>
              <a:path w="2743200" h="538480">
                <a:moveTo>
                  <a:pt x="0" y="538073"/>
                </a:moveTo>
                <a:lnTo>
                  <a:pt x="2743200" y="538073"/>
                </a:lnTo>
                <a:lnTo>
                  <a:pt x="27432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062124"/>
            <a:ext cx="1752600" cy="538480"/>
          </a:xfrm>
          <a:custGeom>
            <a:avLst/>
            <a:gdLst/>
            <a:ahLst/>
            <a:cxnLst/>
            <a:rect l="l" t="t" r="r" b="b"/>
            <a:pathLst>
              <a:path w="1752600" h="538480">
                <a:moveTo>
                  <a:pt x="0" y="538073"/>
                </a:moveTo>
                <a:lnTo>
                  <a:pt x="1752600" y="538073"/>
                </a:lnTo>
                <a:lnTo>
                  <a:pt x="17526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2062124"/>
            <a:ext cx="3733800" cy="538480"/>
          </a:xfrm>
          <a:custGeom>
            <a:avLst/>
            <a:gdLst/>
            <a:ahLst/>
            <a:cxnLst/>
            <a:rect l="l" t="t" r="r" b="b"/>
            <a:pathLst>
              <a:path w="3733800" h="538480">
                <a:moveTo>
                  <a:pt x="0" y="538073"/>
                </a:moveTo>
                <a:lnTo>
                  <a:pt x="3733800" y="538073"/>
                </a:lnTo>
                <a:lnTo>
                  <a:pt x="37338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2062124"/>
            <a:ext cx="2743200" cy="538480"/>
          </a:xfrm>
          <a:custGeom>
            <a:avLst/>
            <a:gdLst/>
            <a:ahLst/>
            <a:cxnLst/>
            <a:rect l="l" t="t" r="r" b="b"/>
            <a:pathLst>
              <a:path w="2743200" h="538480">
                <a:moveTo>
                  <a:pt x="0" y="538073"/>
                </a:moveTo>
                <a:lnTo>
                  <a:pt x="2743200" y="538073"/>
                </a:lnTo>
                <a:lnTo>
                  <a:pt x="27432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600159"/>
            <a:ext cx="1752600" cy="669290"/>
          </a:xfrm>
          <a:custGeom>
            <a:avLst/>
            <a:gdLst/>
            <a:ahLst/>
            <a:cxnLst/>
            <a:rect l="l" t="t" r="r" b="b"/>
            <a:pathLst>
              <a:path w="1752600" h="669289">
                <a:moveTo>
                  <a:pt x="0" y="669201"/>
                </a:moveTo>
                <a:lnTo>
                  <a:pt x="1752600" y="669201"/>
                </a:lnTo>
                <a:lnTo>
                  <a:pt x="17526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800" y="2600159"/>
            <a:ext cx="3733800" cy="669290"/>
          </a:xfrm>
          <a:custGeom>
            <a:avLst/>
            <a:gdLst/>
            <a:ahLst/>
            <a:cxnLst/>
            <a:rect l="l" t="t" r="r" b="b"/>
            <a:pathLst>
              <a:path w="3733800" h="669289">
                <a:moveTo>
                  <a:pt x="0" y="669201"/>
                </a:moveTo>
                <a:lnTo>
                  <a:pt x="3733800" y="669201"/>
                </a:lnTo>
                <a:lnTo>
                  <a:pt x="37338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600" y="2600159"/>
            <a:ext cx="2743200" cy="669290"/>
          </a:xfrm>
          <a:custGeom>
            <a:avLst/>
            <a:gdLst/>
            <a:ahLst/>
            <a:cxnLst/>
            <a:rect l="l" t="t" r="r" b="b"/>
            <a:pathLst>
              <a:path w="2743200" h="669289">
                <a:moveTo>
                  <a:pt x="0" y="669201"/>
                </a:moveTo>
                <a:lnTo>
                  <a:pt x="2743200" y="669201"/>
                </a:lnTo>
                <a:lnTo>
                  <a:pt x="27432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269322"/>
            <a:ext cx="1752600" cy="669290"/>
          </a:xfrm>
          <a:custGeom>
            <a:avLst/>
            <a:gdLst/>
            <a:ahLst/>
            <a:cxnLst/>
            <a:rect l="l" t="t" r="r" b="b"/>
            <a:pathLst>
              <a:path w="1752600" h="669289">
                <a:moveTo>
                  <a:pt x="0" y="669201"/>
                </a:moveTo>
                <a:lnTo>
                  <a:pt x="1752600" y="669201"/>
                </a:lnTo>
                <a:lnTo>
                  <a:pt x="17526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69322"/>
            <a:ext cx="3733800" cy="669290"/>
          </a:xfrm>
          <a:custGeom>
            <a:avLst/>
            <a:gdLst/>
            <a:ahLst/>
            <a:cxnLst/>
            <a:rect l="l" t="t" r="r" b="b"/>
            <a:pathLst>
              <a:path w="3733800" h="669289">
                <a:moveTo>
                  <a:pt x="0" y="669201"/>
                </a:moveTo>
                <a:lnTo>
                  <a:pt x="3733800" y="669201"/>
                </a:lnTo>
                <a:lnTo>
                  <a:pt x="37338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3269322"/>
            <a:ext cx="2743200" cy="669290"/>
          </a:xfrm>
          <a:custGeom>
            <a:avLst/>
            <a:gdLst/>
            <a:ahLst/>
            <a:cxnLst/>
            <a:rect l="l" t="t" r="r" b="b"/>
            <a:pathLst>
              <a:path w="2743200" h="669289">
                <a:moveTo>
                  <a:pt x="0" y="669201"/>
                </a:moveTo>
                <a:lnTo>
                  <a:pt x="2743200" y="669201"/>
                </a:lnTo>
                <a:lnTo>
                  <a:pt x="27432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3938549"/>
            <a:ext cx="1752600" cy="750570"/>
          </a:xfrm>
          <a:custGeom>
            <a:avLst/>
            <a:gdLst/>
            <a:ahLst/>
            <a:cxnLst/>
            <a:rect l="l" t="t" r="r" b="b"/>
            <a:pathLst>
              <a:path w="1752600" h="750570">
                <a:moveTo>
                  <a:pt x="0" y="750290"/>
                </a:moveTo>
                <a:lnTo>
                  <a:pt x="1752600" y="750290"/>
                </a:lnTo>
                <a:lnTo>
                  <a:pt x="1752600" y="0"/>
                </a:lnTo>
                <a:lnTo>
                  <a:pt x="0" y="0"/>
                </a:lnTo>
                <a:lnTo>
                  <a:pt x="0" y="750290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3938549"/>
            <a:ext cx="3733800" cy="750570"/>
          </a:xfrm>
          <a:custGeom>
            <a:avLst/>
            <a:gdLst/>
            <a:ahLst/>
            <a:cxnLst/>
            <a:rect l="l" t="t" r="r" b="b"/>
            <a:pathLst>
              <a:path w="3733800" h="750570">
                <a:moveTo>
                  <a:pt x="0" y="750290"/>
                </a:moveTo>
                <a:lnTo>
                  <a:pt x="3733800" y="750290"/>
                </a:lnTo>
                <a:lnTo>
                  <a:pt x="3733800" y="0"/>
                </a:lnTo>
                <a:lnTo>
                  <a:pt x="0" y="0"/>
                </a:lnTo>
                <a:lnTo>
                  <a:pt x="0" y="750290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3938549"/>
            <a:ext cx="2743200" cy="750570"/>
          </a:xfrm>
          <a:custGeom>
            <a:avLst/>
            <a:gdLst/>
            <a:ahLst/>
            <a:cxnLst/>
            <a:rect l="l" t="t" r="r" b="b"/>
            <a:pathLst>
              <a:path w="2743200" h="750570">
                <a:moveTo>
                  <a:pt x="0" y="750290"/>
                </a:moveTo>
                <a:lnTo>
                  <a:pt x="2743200" y="750290"/>
                </a:lnTo>
                <a:lnTo>
                  <a:pt x="2743200" y="0"/>
                </a:lnTo>
                <a:lnTo>
                  <a:pt x="0" y="0"/>
                </a:lnTo>
                <a:lnTo>
                  <a:pt x="0" y="750290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688789"/>
            <a:ext cx="1752600" cy="611505"/>
          </a:xfrm>
          <a:custGeom>
            <a:avLst/>
            <a:gdLst/>
            <a:ahLst/>
            <a:cxnLst/>
            <a:rect l="l" t="t" r="r" b="b"/>
            <a:pathLst>
              <a:path w="1752600" h="611504">
                <a:moveTo>
                  <a:pt x="0" y="611047"/>
                </a:moveTo>
                <a:lnTo>
                  <a:pt x="1752600" y="611047"/>
                </a:lnTo>
                <a:lnTo>
                  <a:pt x="1752600" y="0"/>
                </a:lnTo>
                <a:lnTo>
                  <a:pt x="0" y="0"/>
                </a:lnTo>
                <a:lnTo>
                  <a:pt x="0" y="611047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800" y="4688789"/>
            <a:ext cx="3733800" cy="611505"/>
          </a:xfrm>
          <a:custGeom>
            <a:avLst/>
            <a:gdLst/>
            <a:ahLst/>
            <a:cxnLst/>
            <a:rect l="l" t="t" r="r" b="b"/>
            <a:pathLst>
              <a:path w="3733800" h="611504">
                <a:moveTo>
                  <a:pt x="0" y="611047"/>
                </a:moveTo>
                <a:lnTo>
                  <a:pt x="3733800" y="611047"/>
                </a:lnTo>
                <a:lnTo>
                  <a:pt x="3733800" y="0"/>
                </a:lnTo>
                <a:lnTo>
                  <a:pt x="0" y="0"/>
                </a:lnTo>
                <a:lnTo>
                  <a:pt x="0" y="611047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688789"/>
            <a:ext cx="2743200" cy="611505"/>
          </a:xfrm>
          <a:custGeom>
            <a:avLst/>
            <a:gdLst/>
            <a:ahLst/>
            <a:cxnLst/>
            <a:rect l="l" t="t" r="r" b="b"/>
            <a:pathLst>
              <a:path w="2743200" h="611504">
                <a:moveTo>
                  <a:pt x="0" y="611047"/>
                </a:moveTo>
                <a:lnTo>
                  <a:pt x="2743200" y="611047"/>
                </a:lnTo>
                <a:lnTo>
                  <a:pt x="2743200" y="0"/>
                </a:lnTo>
                <a:lnTo>
                  <a:pt x="0" y="0"/>
                </a:lnTo>
                <a:lnTo>
                  <a:pt x="0" y="611047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299887"/>
            <a:ext cx="1752600" cy="669290"/>
          </a:xfrm>
          <a:custGeom>
            <a:avLst/>
            <a:gdLst/>
            <a:ahLst/>
            <a:cxnLst/>
            <a:rect l="l" t="t" r="r" b="b"/>
            <a:pathLst>
              <a:path w="1752600" h="669289">
                <a:moveTo>
                  <a:pt x="0" y="669201"/>
                </a:moveTo>
                <a:lnTo>
                  <a:pt x="1752600" y="669201"/>
                </a:lnTo>
                <a:lnTo>
                  <a:pt x="17526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9800" y="5299887"/>
            <a:ext cx="3733800" cy="669290"/>
          </a:xfrm>
          <a:custGeom>
            <a:avLst/>
            <a:gdLst/>
            <a:ahLst/>
            <a:cxnLst/>
            <a:rect l="l" t="t" r="r" b="b"/>
            <a:pathLst>
              <a:path w="3733800" h="669289">
                <a:moveTo>
                  <a:pt x="0" y="669201"/>
                </a:moveTo>
                <a:lnTo>
                  <a:pt x="3733800" y="669201"/>
                </a:lnTo>
                <a:lnTo>
                  <a:pt x="37338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5299887"/>
            <a:ext cx="2743200" cy="669290"/>
          </a:xfrm>
          <a:custGeom>
            <a:avLst/>
            <a:gdLst/>
            <a:ahLst/>
            <a:cxnLst/>
            <a:rect l="l" t="t" r="r" b="b"/>
            <a:pathLst>
              <a:path w="2743200" h="669289">
                <a:moveTo>
                  <a:pt x="0" y="669201"/>
                </a:moveTo>
                <a:lnTo>
                  <a:pt x="2743200" y="669201"/>
                </a:lnTo>
                <a:lnTo>
                  <a:pt x="2743200" y="0"/>
                </a:lnTo>
                <a:lnTo>
                  <a:pt x="0" y="0"/>
                </a:lnTo>
                <a:lnTo>
                  <a:pt x="0" y="669201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5969088"/>
            <a:ext cx="1752600" cy="538480"/>
          </a:xfrm>
          <a:custGeom>
            <a:avLst/>
            <a:gdLst/>
            <a:ahLst/>
            <a:cxnLst/>
            <a:rect l="l" t="t" r="r" b="b"/>
            <a:pathLst>
              <a:path w="1752600" h="538479">
                <a:moveTo>
                  <a:pt x="0" y="538073"/>
                </a:moveTo>
                <a:lnTo>
                  <a:pt x="1752600" y="538073"/>
                </a:lnTo>
                <a:lnTo>
                  <a:pt x="17526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9800" y="5969088"/>
            <a:ext cx="3733800" cy="538480"/>
          </a:xfrm>
          <a:custGeom>
            <a:avLst/>
            <a:gdLst/>
            <a:ahLst/>
            <a:cxnLst/>
            <a:rect l="l" t="t" r="r" b="b"/>
            <a:pathLst>
              <a:path w="3733800" h="538479">
                <a:moveTo>
                  <a:pt x="0" y="538073"/>
                </a:moveTo>
                <a:lnTo>
                  <a:pt x="3733800" y="538073"/>
                </a:lnTo>
                <a:lnTo>
                  <a:pt x="37338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43600" y="5969088"/>
            <a:ext cx="2743200" cy="538480"/>
          </a:xfrm>
          <a:custGeom>
            <a:avLst/>
            <a:gdLst/>
            <a:ahLst/>
            <a:cxnLst/>
            <a:rect l="l" t="t" r="r" b="b"/>
            <a:pathLst>
              <a:path w="2743200" h="538479">
                <a:moveTo>
                  <a:pt x="0" y="538073"/>
                </a:moveTo>
                <a:lnTo>
                  <a:pt x="2743200" y="538073"/>
                </a:lnTo>
                <a:lnTo>
                  <a:pt x="2743200" y="0"/>
                </a:lnTo>
                <a:lnTo>
                  <a:pt x="0" y="0"/>
                </a:lnTo>
                <a:lnTo>
                  <a:pt x="0" y="538073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9800" y="1517650"/>
            <a:ext cx="0" cy="4996180"/>
          </a:xfrm>
          <a:custGeom>
            <a:avLst/>
            <a:gdLst/>
            <a:ahLst/>
            <a:cxnLst/>
            <a:rect l="l" t="t" r="r" b="b"/>
            <a:pathLst>
              <a:path h="4996180">
                <a:moveTo>
                  <a:pt x="0" y="0"/>
                </a:moveTo>
                <a:lnTo>
                  <a:pt x="0" y="49958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3600" y="1517650"/>
            <a:ext cx="0" cy="4996180"/>
          </a:xfrm>
          <a:custGeom>
            <a:avLst/>
            <a:gdLst/>
            <a:ahLst/>
            <a:cxnLst/>
            <a:rect l="l" t="t" r="r" b="b"/>
            <a:pathLst>
              <a:path h="4996180">
                <a:moveTo>
                  <a:pt x="0" y="0"/>
                </a:moveTo>
                <a:lnTo>
                  <a:pt x="0" y="49958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850" y="2062098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850" y="2600198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850" y="326936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850" y="3938523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850" y="468884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0850" y="529983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850" y="5969088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1517650"/>
            <a:ext cx="0" cy="4996180"/>
          </a:xfrm>
          <a:custGeom>
            <a:avLst/>
            <a:gdLst/>
            <a:ahLst/>
            <a:cxnLst/>
            <a:rect l="l" t="t" r="r" b="b"/>
            <a:pathLst>
              <a:path h="4996180">
                <a:moveTo>
                  <a:pt x="0" y="0"/>
                </a:moveTo>
                <a:lnTo>
                  <a:pt x="0" y="49958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86800" y="1517650"/>
            <a:ext cx="0" cy="4996180"/>
          </a:xfrm>
          <a:custGeom>
            <a:avLst/>
            <a:gdLst/>
            <a:ahLst/>
            <a:cxnLst/>
            <a:rect l="l" t="t" r="r" b="b"/>
            <a:pathLst>
              <a:path h="4996180">
                <a:moveTo>
                  <a:pt x="0" y="0"/>
                </a:moveTo>
                <a:lnTo>
                  <a:pt x="0" y="49958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0850" y="15240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0850" y="6507162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35202" y="1551178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5858" y="1551178"/>
            <a:ext cx="1281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677659" y="1551178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spc="-10" dirty="0"/>
              <a:t>Attachment</a:t>
            </a:r>
            <a:endParaRPr sz="1800"/>
          </a:p>
        </p:txBody>
      </p:sp>
      <p:sp>
        <p:nvSpPr>
          <p:cNvPr id="43" name="object 43"/>
          <p:cNvSpPr txBox="1"/>
          <p:nvPr/>
        </p:nvSpPr>
        <p:spPr>
          <a:xfrm>
            <a:off x="940714" y="2089530"/>
            <a:ext cx="78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94813" y="2089530"/>
            <a:ext cx="276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Modification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Nomination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1006" y="2627452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23185" y="2627452"/>
            <a:ext cx="2906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Application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gratuity by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employee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5098" y="3296792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87192" y="3296792"/>
            <a:ext cx="2779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3135" marR="5080" indent="-94106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Application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gratuity by a  nominee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4806" y="3966209"/>
            <a:ext cx="83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14397" y="3966209"/>
            <a:ext cx="3323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2565" marR="5080" indent="-1460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Application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gratuity by a legal  heir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9002" y="4716602"/>
            <a:ext cx="748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74417" y="4716602"/>
            <a:ext cx="3007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Notice for </a:t>
            </a:r>
            <a:r>
              <a:rPr sz="1800" spc="-10" dirty="0">
                <a:latin typeface="Arial"/>
                <a:cs typeface="Arial"/>
              </a:rPr>
              <a:t>payment </a:t>
            </a:r>
            <a:r>
              <a:rPr sz="1800" spc="-5" dirty="0">
                <a:latin typeface="Arial"/>
                <a:cs typeface="Arial"/>
              </a:rPr>
              <a:t>of gratuity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26998" y="5328030"/>
            <a:ext cx="812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79573" y="5328030"/>
            <a:ext cx="279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890" marR="5080" indent="-10128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Notice rejecting </a:t>
            </a:r>
            <a:r>
              <a:rPr sz="1800" spc="-10" dirty="0">
                <a:latin typeface="Arial"/>
                <a:cs typeface="Arial"/>
              </a:rPr>
              <a:t>payment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gratuity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40714" y="5997346"/>
            <a:ext cx="78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Form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77692" y="5997346"/>
            <a:ext cx="2397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Application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934200" y="2133600"/>
            <a:ext cx="9144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1800" y="26670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8000" y="3276600"/>
            <a:ext cx="914400" cy="140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1800" y="47244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0" y="53340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0" y="59436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2325" y="438150"/>
            <a:ext cx="246697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2160904"/>
            <a:ext cx="2743200" cy="640080"/>
          </a:xfrm>
          <a:custGeom>
            <a:avLst/>
            <a:gdLst/>
            <a:ahLst/>
            <a:cxnLst/>
            <a:rect l="l" t="t" r="r" b="b"/>
            <a:pathLst>
              <a:path w="2743200" h="640080">
                <a:moveTo>
                  <a:pt x="0" y="640079"/>
                </a:moveTo>
                <a:lnTo>
                  <a:pt x="2743200" y="640079"/>
                </a:lnTo>
                <a:lnTo>
                  <a:pt x="274320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800972"/>
            <a:ext cx="2743200" cy="400050"/>
          </a:xfrm>
          <a:custGeom>
            <a:avLst/>
            <a:gdLst/>
            <a:ahLst/>
            <a:cxnLst/>
            <a:rect l="l" t="t" r="r" b="b"/>
            <a:pathLst>
              <a:path w="2743200" h="400050">
                <a:moveTo>
                  <a:pt x="0" y="399427"/>
                </a:moveTo>
                <a:lnTo>
                  <a:pt x="2743200" y="399427"/>
                </a:lnTo>
                <a:lnTo>
                  <a:pt x="2743200" y="0"/>
                </a:lnTo>
                <a:lnTo>
                  <a:pt x="0" y="0"/>
                </a:lnTo>
                <a:lnTo>
                  <a:pt x="0" y="399427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5059629"/>
            <a:ext cx="2743200" cy="514984"/>
          </a:xfrm>
          <a:custGeom>
            <a:avLst/>
            <a:gdLst/>
            <a:ahLst/>
            <a:cxnLst/>
            <a:rect l="l" t="t" r="r" b="b"/>
            <a:pathLst>
              <a:path w="2743200" h="514985">
                <a:moveTo>
                  <a:pt x="0" y="514654"/>
                </a:moveTo>
                <a:lnTo>
                  <a:pt x="2743200" y="514654"/>
                </a:lnTo>
                <a:lnTo>
                  <a:pt x="2743200" y="0"/>
                </a:lnTo>
                <a:lnTo>
                  <a:pt x="0" y="0"/>
                </a:lnTo>
                <a:lnTo>
                  <a:pt x="0" y="514654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5574334"/>
            <a:ext cx="2743200" cy="640080"/>
          </a:xfrm>
          <a:custGeom>
            <a:avLst/>
            <a:gdLst/>
            <a:ahLst/>
            <a:cxnLst/>
            <a:rect l="l" t="t" r="r" b="b"/>
            <a:pathLst>
              <a:path w="2743200" h="640079">
                <a:moveTo>
                  <a:pt x="0" y="640080"/>
                </a:moveTo>
                <a:lnTo>
                  <a:pt x="2743200" y="640080"/>
                </a:lnTo>
                <a:lnTo>
                  <a:pt x="274320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0850" y="1639951"/>
          <a:ext cx="8229600" cy="4568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6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Attachment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878840" marR="189865" indent="-681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appearance before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controlling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authority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4"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Summons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1390650" marR="293370" indent="-1091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Particulars of application under  Section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payment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Gratuity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170815" indent="165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Notice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payment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Gratuity as  determined by appellate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authority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603"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recovery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gratuity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marR="4876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1619250" marR="196850" indent="-14147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Display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abstract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act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and  rules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553200" y="22098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0" y="2743200"/>
            <a:ext cx="9144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3324225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3886200"/>
            <a:ext cx="914400" cy="140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53340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5943600"/>
            <a:ext cx="9144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940053"/>
            <a:ext cx="78486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265" indent="-58420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Font typeface="Wingdings"/>
              <a:buChar char=""/>
              <a:tabLst>
                <a:tab pos="596265" algn="l"/>
                <a:tab pos="596900" algn="l"/>
              </a:tabLst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Secondly,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 should be employee as per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sec.2(e):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27685" marR="49530" indent="425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Employees means any person (other than apprentice)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employed  on wages on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establishment to do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endParaRPr sz="2000">
              <a:latin typeface="Arial"/>
              <a:cs typeface="Arial"/>
            </a:endParaRPr>
          </a:p>
          <a:p>
            <a:pPr marL="527685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skilled, semiskilled, unskilled, manual or </a:t>
            </a:r>
            <a:r>
              <a:rPr sz="2000" spc="-10" dirty="0">
                <a:latin typeface="Arial"/>
                <a:cs typeface="Arial"/>
              </a:rPr>
              <a:t>supervisory, </a:t>
            </a:r>
            <a:r>
              <a:rPr sz="2000" dirty="0">
                <a:latin typeface="Arial"/>
                <a:cs typeface="Arial"/>
              </a:rPr>
              <a:t>technical or  clerical work. And now with new amendment,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definition has  been broad based as to include any person, employed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do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any  kind of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Thus the definition includes a teacher as an  employee under the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3962400"/>
            <a:ext cx="28956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438150"/>
            <a:ext cx="720090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0430"/>
            <a:ext cx="804735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9642"/>
              <a:buFont typeface="Wingdings 2"/>
              <a:buChar char=""/>
              <a:tabLst>
                <a:tab pos="382905" algn="l"/>
                <a:tab pos="383540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According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sec. 4(1) </a:t>
            </a:r>
            <a:r>
              <a:rPr sz="2800" spc="-5" dirty="0">
                <a:latin typeface="Arial"/>
                <a:cs typeface="Arial"/>
              </a:rPr>
              <a:t>of this act, Gratuity is paid  to employees </a:t>
            </a:r>
            <a:r>
              <a:rPr sz="2800" dirty="0">
                <a:latin typeface="Arial"/>
                <a:cs typeface="Arial"/>
              </a:rPr>
              <a:t>after rendering continuous service  </a:t>
            </a:r>
            <a:r>
              <a:rPr sz="2800" spc="-5" dirty="0">
                <a:latin typeface="Arial"/>
                <a:cs typeface="Arial"/>
              </a:rPr>
              <a:t>of 5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years:</a:t>
            </a:r>
            <a:endParaRPr sz="2800">
              <a:latin typeface="Arial"/>
              <a:cs typeface="Arial"/>
            </a:endParaRPr>
          </a:p>
          <a:p>
            <a:pPr marL="622300" lvl="1" indent="-217170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on his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superannuation;</a:t>
            </a:r>
            <a:endParaRPr sz="2800">
              <a:latin typeface="Arial"/>
              <a:cs typeface="Arial"/>
            </a:endParaRPr>
          </a:p>
          <a:p>
            <a:pPr marL="622300" lvl="1" indent="-217170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on his retirement or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termination;</a:t>
            </a:r>
            <a:endParaRPr sz="2800">
              <a:latin typeface="Arial"/>
              <a:cs typeface="Arial"/>
            </a:endParaRPr>
          </a:p>
          <a:p>
            <a:pPr marL="304800" marR="114300" lvl="1" indent="100330">
              <a:lnSpc>
                <a:spcPct val="100000"/>
              </a:lnSpc>
              <a:spcBef>
                <a:spcPts val="5"/>
              </a:spcBef>
              <a:buChar char="-"/>
              <a:tabLst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on his death or disablement due </a:t>
            </a:r>
            <a:r>
              <a:rPr sz="2800" dirty="0">
                <a:latin typeface="Arial"/>
                <a:cs typeface="Arial"/>
              </a:rPr>
              <a:t>to accident or  </a:t>
            </a:r>
            <a:r>
              <a:rPr sz="2800" spc="-5" dirty="0">
                <a:latin typeface="Arial"/>
                <a:cs typeface="Arial"/>
              </a:rPr>
              <a:t>disease.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0150" y="438150"/>
            <a:ext cx="678180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5"/>
            <a:ext cx="805942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Section 2(a)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Payment of Gratuity Act defines</a:t>
            </a:r>
            <a:r>
              <a:rPr sz="20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as:</a:t>
            </a:r>
            <a:endParaRPr sz="2000">
              <a:latin typeface="Arial"/>
              <a:cs typeface="Arial"/>
            </a:endParaRPr>
          </a:p>
          <a:p>
            <a:pPr marL="3048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 workman shall be said to be in continuous service for a period if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  is, for that period, in uninterrupted service, including service which  may be interrupted on account of sickness or authorized leave or an  accident or a strike, which is not illegal, or a </a:t>
            </a:r>
            <a:r>
              <a:rPr sz="2000" spc="5" dirty="0">
                <a:latin typeface="Arial"/>
                <a:cs typeface="Arial"/>
              </a:rPr>
              <a:t>lock-out </a:t>
            </a:r>
            <a:r>
              <a:rPr sz="2000" dirty="0">
                <a:latin typeface="Arial"/>
                <a:cs typeface="Arial"/>
              </a:rPr>
              <a:t>or on account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non-employment or discharge of such workman for 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period which  does not exceed three months </a:t>
            </a:r>
            <a:r>
              <a:rPr sz="2000" dirty="0">
                <a:latin typeface="Arial"/>
                <a:cs typeface="Arial"/>
              </a:rPr>
              <a:t>and during which period a substitute  has been employed in his place by the </a:t>
            </a:r>
            <a:r>
              <a:rPr sz="2000" spc="-10" dirty="0">
                <a:latin typeface="Arial"/>
                <a:cs typeface="Arial"/>
              </a:rPr>
              <a:t>employer, </a:t>
            </a:r>
            <a:r>
              <a:rPr sz="2000" dirty="0">
                <a:latin typeface="Arial"/>
                <a:cs typeface="Arial"/>
              </a:rPr>
              <a:t>or a cessation of  work which is not due to any fault on the part of the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workman.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04800" marR="45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This means it includes all approved leaves, legal strike, weekly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off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everything. It does not mean that you have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 present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office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 whole 365 days in a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" y="352425"/>
            <a:ext cx="8429625" cy="10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3478"/>
            <a:ext cx="806069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422909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9444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Madras High Court judgment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case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Mettur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Beardsell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Ltd.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V/s  Regional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Labor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Commissioner (central) Madras and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Others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In this  </a:t>
            </a:r>
            <a:r>
              <a:rPr sz="1800" spc="-5" dirty="0">
                <a:latin typeface="Arial"/>
                <a:cs typeface="Arial"/>
              </a:rPr>
              <a:t>judgment,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Madras High Court declared that if an </a:t>
            </a:r>
            <a:r>
              <a:rPr sz="1800" spc="-10" dirty="0">
                <a:latin typeface="Arial"/>
                <a:cs typeface="Arial"/>
              </a:rPr>
              <a:t>employee </a:t>
            </a:r>
            <a:r>
              <a:rPr sz="1800" spc="-5" dirty="0">
                <a:latin typeface="Arial"/>
                <a:cs typeface="Arial"/>
              </a:rPr>
              <a:t>has  completed 4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sz="1800" spc="-5" dirty="0">
                <a:latin typeface="Arial"/>
                <a:cs typeface="Arial"/>
              </a:rPr>
              <a:t>10 months and 18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service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break </a:t>
            </a:r>
            <a:r>
              <a:rPr sz="1800" dirty="0">
                <a:latin typeface="Arial"/>
                <a:cs typeface="Arial"/>
              </a:rPr>
              <a:t>i.e. </a:t>
            </a:r>
            <a:r>
              <a:rPr sz="1800" spc="-5" dirty="0">
                <a:latin typeface="Arial"/>
                <a:cs typeface="Arial"/>
              </a:rPr>
              <a:t>240  </a:t>
            </a:r>
            <a:r>
              <a:rPr sz="1800" spc="-10" dirty="0">
                <a:latin typeface="Arial"/>
                <a:cs typeface="Arial"/>
              </a:rPr>
              <a:t>days,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should be considered as completed 5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sz="1800" spc="-5" dirty="0">
                <a:latin typeface="Arial"/>
                <a:cs typeface="Arial"/>
              </a:rPr>
              <a:t>under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section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2(a), 2(b), </a:t>
            </a:r>
            <a:r>
              <a:rPr sz="1800" dirty="0">
                <a:latin typeface="Arial"/>
                <a:cs typeface="Arial"/>
              </a:rPr>
              <a:t>2(c) </a:t>
            </a:r>
            <a:r>
              <a:rPr sz="1800" spc="-5" dirty="0">
                <a:latin typeface="Arial"/>
                <a:cs typeface="Arial"/>
              </a:rPr>
              <a:t>and 2(e)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10" dirty="0">
                <a:latin typeface="Arial"/>
                <a:cs typeface="Arial"/>
              </a:rPr>
              <a:t>Payment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Gratuity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9444"/>
              <a:buFont typeface="Wingdings 2"/>
              <a:buChar char=""/>
              <a:tabLst>
                <a:tab pos="304800" algn="l"/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Even </a:t>
            </a:r>
            <a:r>
              <a:rPr sz="1800" spc="-10" dirty="0">
                <a:latin typeface="Arial"/>
                <a:cs typeface="Arial"/>
              </a:rPr>
              <a:t>honorable </a:t>
            </a:r>
            <a:r>
              <a:rPr sz="1800" spc="-5" dirty="0">
                <a:latin typeface="Arial"/>
                <a:cs typeface="Arial"/>
              </a:rPr>
              <a:t>Supreme Court of India had given similar </a:t>
            </a:r>
            <a:r>
              <a:rPr sz="1800" spc="-10" dirty="0">
                <a:latin typeface="Arial"/>
                <a:cs typeface="Arial"/>
              </a:rPr>
              <a:t>judgment. </a:t>
            </a:r>
            <a:r>
              <a:rPr sz="1800" spc="-5" dirty="0">
                <a:latin typeface="Arial"/>
                <a:cs typeface="Arial"/>
              </a:rPr>
              <a:t>by  virtue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judgment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Supreme Court rendered under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provisions </a:t>
            </a:r>
            <a:r>
              <a:rPr sz="1800" dirty="0">
                <a:latin typeface="Arial"/>
                <a:cs typeface="Arial"/>
              </a:rPr>
              <a:t>of  the </a:t>
            </a:r>
            <a:r>
              <a:rPr sz="1800" spc="-5" dirty="0">
                <a:latin typeface="Arial"/>
                <a:cs typeface="Arial"/>
              </a:rPr>
              <a:t>Industrial Dispute </a:t>
            </a:r>
            <a:r>
              <a:rPr sz="1800" dirty="0">
                <a:latin typeface="Arial"/>
                <a:cs typeface="Arial"/>
              </a:rPr>
              <a:t>Act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Surendra Kumar </a:t>
            </a:r>
            <a:r>
              <a:rPr sz="18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Verma </a:t>
            </a: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vs.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Central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Govt. 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Industrial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Tribunal,[(1980)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(4) S.C.C.433)],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enough that an </a:t>
            </a:r>
            <a:r>
              <a:rPr sz="1800" spc="-10" dirty="0">
                <a:latin typeface="Arial"/>
                <a:cs typeface="Arial"/>
              </a:rPr>
              <a:t>employee  </a:t>
            </a:r>
            <a:r>
              <a:rPr sz="1800" spc="-5" dirty="0">
                <a:latin typeface="Arial"/>
                <a:cs typeface="Arial"/>
              </a:rPr>
              <a:t>has a service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240 </a:t>
            </a:r>
            <a:r>
              <a:rPr sz="1800" spc="-15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preceding 12 months and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not necessary  that he should have completed one </a:t>
            </a:r>
            <a:r>
              <a:rPr sz="1800" spc="-10" dirty="0">
                <a:latin typeface="Arial"/>
                <a:cs typeface="Arial"/>
              </a:rPr>
              <a:t>whole </a:t>
            </a:r>
            <a:r>
              <a:rPr sz="1800" spc="-5" dirty="0">
                <a:latin typeface="Arial"/>
                <a:cs typeface="Arial"/>
              </a:rPr>
              <a:t>year’s service. </a:t>
            </a:r>
            <a:r>
              <a:rPr sz="1800" dirty="0">
                <a:latin typeface="Arial"/>
                <a:cs typeface="Arial"/>
              </a:rPr>
              <a:t>As the </a:t>
            </a:r>
            <a:r>
              <a:rPr sz="1800" spc="-5" dirty="0">
                <a:latin typeface="Arial"/>
                <a:cs typeface="Arial"/>
              </a:rPr>
              <a:t>definition of  continuous service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Industrial Dispute </a:t>
            </a:r>
            <a:r>
              <a:rPr sz="1800" dirty="0">
                <a:latin typeface="Arial"/>
                <a:cs typeface="Arial"/>
              </a:rPr>
              <a:t>Act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Payment </a:t>
            </a:r>
            <a:r>
              <a:rPr sz="1800" spc="-5" dirty="0">
                <a:latin typeface="Arial"/>
                <a:cs typeface="Arial"/>
              </a:rPr>
              <a:t>of Gratuity </a:t>
            </a:r>
            <a:r>
              <a:rPr sz="1800" dirty="0">
                <a:latin typeface="Arial"/>
                <a:cs typeface="Arial"/>
              </a:rPr>
              <a:t>Act </a:t>
            </a:r>
            <a:r>
              <a:rPr sz="1800" spc="-5" dirty="0">
                <a:latin typeface="Arial"/>
                <a:cs typeface="Arial"/>
              </a:rPr>
              <a:t>are  </a:t>
            </a:r>
            <a:r>
              <a:rPr sz="1800" spc="-10" dirty="0">
                <a:latin typeface="Arial"/>
                <a:cs typeface="Arial"/>
              </a:rPr>
              <a:t>synonymous, </a:t>
            </a:r>
            <a:r>
              <a:rPr sz="1800" spc="-5" dirty="0">
                <a:latin typeface="Arial"/>
                <a:cs typeface="Arial"/>
              </a:rPr>
              <a:t>the same principal can be adopted under </a:t>
            </a:r>
            <a:r>
              <a:rPr sz="1800" dirty="0">
                <a:latin typeface="Arial"/>
                <a:cs typeface="Arial"/>
              </a:rPr>
              <a:t>the act </a:t>
            </a:r>
            <a:r>
              <a:rPr sz="1800" spc="-5" dirty="0">
                <a:latin typeface="Arial"/>
                <a:cs typeface="Arial"/>
              </a:rPr>
              <a:t>also and  hence an </a:t>
            </a:r>
            <a:r>
              <a:rPr sz="1800" spc="-10" dirty="0">
                <a:latin typeface="Arial"/>
                <a:cs typeface="Arial"/>
              </a:rPr>
              <a:t>employee </a:t>
            </a:r>
            <a:r>
              <a:rPr sz="1800" spc="-5" dirty="0">
                <a:latin typeface="Arial"/>
                <a:cs typeface="Arial"/>
              </a:rPr>
              <a:t>rendering service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4 </a:t>
            </a:r>
            <a:r>
              <a:rPr sz="1800" spc="-15" dirty="0">
                <a:latin typeface="Arial"/>
                <a:cs typeface="Arial"/>
              </a:rPr>
              <a:t>year </a:t>
            </a:r>
            <a:r>
              <a:rPr sz="1800" spc="-5" dirty="0">
                <a:latin typeface="Arial"/>
                <a:cs typeface="Arial"/>
              </a:rPr>
              <a:t>10 months 18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is  considered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have completed 5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sz="1800" spc="-5" dirty="0">
                <a:latin typeface="Arial"/>
                <a:cs typeface="Arial"/>
              </a:rPr>
              <a:t>continuous service under sec.4(2)  and thereby is eligible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gratuity."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438150"/>
            <a:ext cx="8012683" cy="99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8614"/>
            <a:ext cx="625094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6559" indent="-403860">
              <a:lnSpc>
                <a:spcPts val="3650"/>
              </a:lnSpc>
              <a:spcBef>
                <a:spcPts val="105"/>
              </a:spcBef>
              <a:buClr>
                <a:srgbClr val="71A276"/>
              </a:buClr>
              <a:buSzPct val="70312"/>
              <a:buFont typeface="Wingdings 2"/>
              <a:buChar char=""/>
              <a:tabLst>
                <a:tab pos="415925" algn="l"/>
                <a:tab pos="416559" algn="l"/>
              </a:tabLst>
            </a:pPr>
            <a:r>
              <a:rPr sz="3200" spc="-5" dirty="0">
                <a:latin typeface="Arial"/>
                <a:cs typeface="Arial"/>
              </a:rPr>
              <a:t>normally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employees</a:t>
            </a:r>
            <a:endParaRPr sz="3200">
              <a:latin typeface="Arial"/>
              <a:cs typeface="Arial"/>
            </a:endParaRPr>
          </a:p>
          <a:p>
            <a:pPr marL="416559" indent="-403860">
              <a:lnSpc>
                <a:spcPts val="3650"/>
              </a:lnSpc>
              <a:buClr>
                <a:srgbClr val="71A276"/>
              </a:buClr>
              <a:buSzPct val="70312"/>
              <a:buFont typeface="Wingdings 2"/>
              <a:buChar char=""/>
              <a:tabLst>
                <a:tab pos="415925" algn="l"/>
                <a:tab pos="416559" algn="l"/>
              </a:tabLst>
            </a:pPr>
            <a:r>
              <a:rPr sz="3200" dirty="0">
                <a:latin typeface="Arial"/>
                <a:cs typeface="Arial"/>
              </a:rPr>
              <a:t>in case of </a:t>
            </a:r>
            <a:r>
              <a:rPr sz="3200" spc="-5" dirty="0">
                <a:latin typeface="Arial"/>
                <a:cs typeface="Arial"/>
              </a:rPr>
              <a:t>death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his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nominees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13809"/>
            <a:ext cx="7332980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04800" marR="5080" indent="-292735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latin typeface="Arial"/>
                <a:cs typeface="Arial"/>
              </a:rPr>
              <a:t>** in case of no </a:t>
            </a:r>
            <a:r>
              <a:rPr sz="3200" spc="-5" dirty="0">
                <a:latin typeface="Arial"/>
                <a:cs typeface="Arial"/>
              </a:rPr>
              <a:t>nomination has made,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been made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minor 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spc="-5" dirty="0">
                <a:latin typeface="Arial"/>
                <a:cs typeface="Arial"/>
              </a:rPr>
              <a:t>then controlling  authority </a:t>
            </a:r>
            <a:r>
              <a:rPr sz="3200" dirty="0">
                <a:latin typeface="Arial"/>
                <a:cs typeface="Arial"/>
              </a:rPr>
              <a:t>will </a:t>
            </a:r>
            <a:r>
              <a:rPr sz="3200" spc="-5" dirty="0">
                <a:latin typeface="Arial"/>
                <a:cs typeface="Arial"/>
              </a:rPr>
              <a:t>deposit this money </a:t>
            </a:r>
            <a:r>
              <a:rPr sz="3200" dirty="0">
                <a:latin typeface="Arial"/>
                <a:cs typeface="Arial"/>
              </a:rPr>
              <a:t>in the  </a:t>
            </a:r>
            <a:r>
              <a:rPr sz="3200" spc="-5" dirty="0">
                <a:latin typeface="Arial"/>
                <a:cs typeface="Arial"/>
              </a:rPr>
              <a:t>bank </a:t>
            </a:r>
            <a:r>
              <a:rPr sz="3200" dirty="0">
                <a:latin typeface="Arial"/>
                <a:cs typeface="Arial"/>
              </a:rPr>
              <a:t>account </a:t>
            </a:r>
            <a:r>
              <a:rPr sz="3200" spc="-5" dirty="0">
                <a:latin typeface="Arial"/>
                <a:cs typeface="Arial"/>
              </a:rPr>
              <a:t>for the benefits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minor  nominee/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nominees.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375" y="438150"/>
            <a:ext cx="775335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976755"/>
            <a:ext cx="1129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Gratuity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761" y="1671955"/>
            <a:ext cx="68091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monthly salary x 15 days x no. of years of service</a:t>
            </a:r>
            <a:r>
              <a:rPr sz="2000" u="heavy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completed</a:t>
            </a:r>
            <a:endParaRPr sz="2000">
              <a:latin typeface="Arial"/>
              <a:cs typeface="Arial"/>
            </a:endParaRPr>
          </a:p>
          <a:p>
            <a:pPr marR="64833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891408"/>
            <a:ext cx="790067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26670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000"/>
              <a:buChar char="•"/>
              <a:tabLst>
                <a:tab pos="304800" algn="l"/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Maximum </a:t>
            </a:r>
            <a:r>
              <a:rPr lang="en-US" sz="2000" dirty="0">
                <a:latin typeface="Arial"/>
                <a:cs typeface="Arial"/>
              </a:rPr>
              <a:t>gratuity</a:t>
            </a:r>
            <a:r>
              <a:rPr sz="2000" dirty="0">
                <a:latin typeface="Arial"/>
                <a:cs typeface="Arial"/>
              </a:rPr>
              <a:t> payable under the gratuity act is </a:t>
            </a:r>
            <a:r>
              <a:rPr sz="2000" spc="5" dirty="0">
                <a:latin typeface="Arial"/>
                <a:cs typeface="Arial"/>
              </a:rPr>
              <a:t>Rs.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lang="en-US" sz="2000" spc="-200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0,00,000/-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sec.4(3).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49554" indent="-237490">
              <a:lnSpc>
                <a:spcPct val="100000"/>
              </a:lnSpc>
              <a:spcBef>
                <a:spcPts val="5"/>
              </a:spcBef>
              <a:buChar char="*"/>
              <a:tabLst>
                <a:tab pos="249554" algn="l"/>
                <a:tab pos="25019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Mode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payment of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gratuity:</a:t>
            </a:r>
            <a:endParaRPr sz="2000" dirty="0">
              <a:latin typeface="Arial"/>
              <a:cs typeface="Arial"/>
            </a:endParaRPr>
          </a:p>
          <a:p>
            <a:pPr marL="443865" lvl="1" indent="-154940">
              <a:lnSpc>
                <a:spcPct val="100000"/>
              </a:lnSpc>
              <a:buChar char="-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in cash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</a:p>
          <a:p>
            <a:pPr marL="443865" lvl="1" indent="-154940">
              <a:lnSpc>
                <a:spcPct val="100000"/>
              </a:lnSpc>
              <a:buChar char="-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demand draft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</a:p>
          <a:p>
            <a:pPr marL="443865" lvl="1" indent="-154940">
              <a:lnSpc>
                <a:spcPct val="100000"/>
              </a:lnSpc>
              <a:buChar char="-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bank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cheque</a:t>
            </a:r>
          </a:p>
          <a:p>
            <a:pPr marL="304800" marR="5080" lvl="1" indent="-15240">
              <a:lnSpc>
                <a:spcPct val="100000"/>
              </a:lnSpc>
              <a:buChar char="-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payment by postal money order if amount is less than </a:t>
            </a:r>
            <a:r>
              <a:rPr sz="2000" spc="5" dirty="0">
                <a:latin typeface="Arial"/>
                <a:cs typeface="Arial"/>
              </a:rPr>
              <a:t>Rs. 1000/-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  employee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desires.</a:t>
            </a:r>
          </a:p>
        </p:txBody>
      </p:sp>
      <p:sp>
        <p:nvSpPr>
          <p:cNvPr id="8" name="object 8"/>
          <p:cNvSpPr/>
          <p:nvPr/>
        </p:nvSpPr>
        <p:spPr>
          <a:xfrm>
            <a:off x="6477000" y="3276600"/>
            <a:ext cx="1733550" cy="173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025" y="438150"/>
            <a:ext cx="726757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474978"/>
            <a:ext cx="789876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9444"/>
              <a:buAutoNum type="arabicPeriod"/>
              <a:tabLst>
                <a:tab pos="403860" algn="l"/>
                <a:tab pos="404495" algn="l"/>
              </a:tabLst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soon as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Gratuity </a:t>
            </a:r>
            <a:r>
              <a:rPr sz="1800" dirty="0">
                <a:latin typeface="Arial"/>
                <a:cs typeface="Arial"/>
              </a:rPr>
              <a:t>Act </a:t>
            </a:r>
            <a:r>
              <a:rPr sz="1800" spc="-5" dirty="0">
                <a:latin typeface="Arial"/>
                <a:cs typeface="Arial"/>
              </a:rPr>
              <a:t>become applicable,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should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</a:t>
            </a:r>
            <a:endParaRPr sz="1800" dirty="0">
              <a:latin typeface="Arial"/>
              <a:cs typeface="Arial"/>
            </a:endParaRPr>
          </a:p>
          <a:p>
            <a:pPr marL="355600" marR="1555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controlling authority </a:t>
            </a:r>
            <a:r>
              <a:rPr sz="1800" dirty="0">
                <a:latin typeface="Arial"/>
                <a:cs typeface="Arial"/>
              </a:rPr>
              <a:t>i.e. to The </a:t>
            </a:r>
            <a:r>
              <a:rPr sz="1800" spc="-5" dirty="0">
                <a:latin typeface="Arial"/>
                <a:cs typeface="Arial"/>
              </a:rPr>
              <a:t>Labor Commissioner </a:t>
            </a:r>
            <a:r>
              <a:rPr sz="1800" spc="-10" dirty="0">
                <a:latin typeface="Arial"/>
                <a:cs typeface="Arial"/>
              </a:rPr>
              <a:t>office </a:t>
            </a:r>
            <a:r>
              <a:rPr sz="1800" spc="-5" dirty="0">
                <a:latin typeface="Arial"/>
                <a:cs typeface="Arial"/>
              </a:rPr>
              <a:t>under  </a:t>
            </a:r>
            <a:r>
              <a:rPr sz="1800" spc="-15" dirty="0">
                <a:latin typeface="Arial"/>
                <a:cs typeface="Arial"/>
              </a:rPr>
              <a:t>whose </a:t>
            </a:r>
            <a:r>
              <a:rPr sz="1800" spc="-5" dirty="0">
                <a:latin typeface="Arial"/>
                <a:cs typeface="Arial"/>
              </a:rPr>
              <a:t>jurisdiction </a:t>
            </a:r>
            <a:r>
              <a:rPr sz="1800" spc="-10" dirty="0">
                <a:latin typeface="Arial"/>
                <a:cs typeface="Arial"/>
              </a:rPr>
              <a:t>your office </a:t>
            </a:r>
            <a:r>
              <a:rPr sz="1800" spc="-5" dirty="0">
                <a:latin typeface="Arial"/>
                <a:cs typeface="Arial"/>
              </a:rPr>
              <a:t>falls in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71A276"/>
              </a:buClr>
              <a:buSzPct val="69444"/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Any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changes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company's particular</a:t>
            </a:r>
            <a:r>
              <a:rPr sz="1800" b="1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Employer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submit a  Notice in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Form ‘B’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Controlling Authority </a:t>
            </a:r>
            <a:r>
              <a:rPr sz="1800" dirty="0">
                <a:latin typeface="Arial"/>
                <a:cs typeface="Arial"/>
              </a:rPr>
              <a:t>i.e. to </a:t>
            </a:r>
            <a:r>
              <a:rPr sz="1800" spc="-5" dirty="0">
                <a:latin typeface="Arial"/>
                <a:cs typeface="Arial"/>
              </a:rPr>
              <a:t>labor commissioner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 the </a:t>
            </a:r>
            <a:r>
              <a:rPr sz="1800" spc="-5" dirty="0">
                <a:latin typeface="Arial"/>
                <a:cs typeface="Arial"/>
              </a:rPr>
              <a:t>area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30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any change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name, address, </a:t>
            </a:r>
            <a:r>
              <a:rPr sz="1800" spc="-10" dirty="0">
                <a:latin typeface="Arial"/>
                <a:cs typeface="Arial"/>
              </a:rPr>
              <a:t>employer </a:t>
            </a:r>
            <a:r>
              <a:rPr sz="1800" spc="-5" dirty="0">
                <a:latin typeface="Arial"/>
                <a:cs typeface="Arial"/>
              </a:rPr>
              <a:t>or  nature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business.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Employer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means Directors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endParaRPr sz="1800" dirty="0">
              <a:latin typeface="Arial"/>
              <a:cs typeface="Arial"/>
            </a:endParaRPr>
          </a:p>
          <a:p>
            <a:pPr marL="355600" marR="255270" indent="-342900">
              <a:lnSpc>
                <a:spcPct val="100000"/>
              </a:lnSpc>
              <a:buClr>
                <a:srgbClr val="71A276"/>
              </a:buClr>
              <a:buSzPct val="69444"/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Display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extract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 rules/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display extract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Act  </a:t>
            </a:r>
            <a:r>
              <a:rPr sz="1800" spc="-10" dirty="0">
                <a:latin typeface="Arial"/>
                <a:cs typeface="Arial"/>
              </a:rPr>
              <a:t>near </a:t>
            </a:r>
            <a:r>
              <a:rPr sz="1800" spc="-5" dirty="0">
                <a:latin typeface="Arial"/>
                <a:cs typeface="Arial"/>
              </a:rPr>
              <a:t>the main entrance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25" dirty="0">
                <a:latin typeface="Arial"/>
                <a:cs typeface="Arial"/>
              </a:rPr>
              <a:t>company.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know </a:t>
            </a:r>
            <a:r>
              <a:rPr sz="1800" dirty="0">
                <a:latin typeface="Arial"/>
                <a:cs typeface="Arial"/>
              </a:rPr>
              <a:t>it is </a:t>
            </a:r>
            <a:r>
              <a:rPr sz="1800" spc="-10" dirty="0">
                <a:latin typeface="Arial"/>
                <a:cs typeface="Arial"/>
              </a:rPr>
              <a:t>difficult </a:t>
            </a:r>
            <a:r>
              <a:rPr sz="1800" dirty="0">
                <a:latin typeface="Arial"/>
                <a:cs typeface="Arial"/>
              </a:rPr>
              <a:t>for a </a:t>
            </a:r>
            <a:r>
              <a:rPr sz="1800" spc="-5" dirty="0">
                <a:latin typeface="Arial"/>
                <a:cs typeface="Arial"/>
              </a:rPr>
              <a:t>modern  organization specially MNC, please make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available on intranet </a:t>
            </a:r>
            <a:r>
              <a:rPr sz="1800" dirty="0">
                <a:latin typeface="Arial"/>
                <a:cs typeface="Arial"/>
              </a:rPr>
              <a:t>site, </a:t>
            </a:r>
            <a:r>
              <a:rPr sz="1800" spc="-5" dirty="0">
                <a:latin typeface="Arial"/>
                <a:cs typeface="Arial"/>
              </a:rPr>
              <a:t>so  </a:t>
            </a:r>
            <a:r>
              <a:rPr sz="1800" spc="-10" dirty="0">
                <a:latin typeface="Arial"/>
                <a:cs typeface="Arial"/>
              </a:rPr>
              <a:t>employee </a:t>
            </a:r>
            <a:r>
              <a:rPr sz="1800" spc="-5" dirty="0">
                <a:latin typeface="Arial"/>
                <a:cs typeface="Arial"/>
              </a:rPr>
              <a:t>can access </a:t>
            </a:r>
            <a:r>
              <a:rPr sz="1800" dirty="0">
                <a:latin typeface="Arial"/>
                <a:cs typeface="Arial"/>
              </a:rPr>
              <a:t>it. It </a:t>
            </a:r>
            <a:r>
              <a:rPr sz="1800" spc="-5" dirty="0">
                <a:latin typeface="Arial"/>
                <a:cs typeface="Arial"/>
              </a:rPr>
              <a:t>should be in English and in local language  understood by majority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employee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355600" marR="499109" indent="-34290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9444"/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Notice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closure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establishment</a:t>
            </a:r>
            <a:r>
              <a:rPr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15" dirty="0">
                <a:latin typeface="Arial"/>
                <a:cs typeface="Arial"/>
              </a:rPr>
              <a:t>wish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close </a:t>
            </a:r>
            <a:r>
              <a:rPr sz="1800" spc="-10" dirty="0">
                <a:latin typeface="Arial"/>
                <a:cs typeface="Arial"/>
              </a:rPr>
              <a:t>your  </a:t>
            </a:r>
            <a:r>
              <a:rPr sz="1800" spc="-5" dirty="0">
                <a:latin typeface="Arial"/>
                <a:cs typeface="Arial"/>
              </a:rPr>
              <a:t>organization, a notice under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form C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given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controlling  authority i.e. assistant commissioner of </a:t>
            </a:r>
            <a:r>
              <a:rPr sz="1800" spc="-10" dirty="0">
                <a:latin typeface="Arial"/>
                <a:cs typeface="Arial"/>
              </a:rPr>
              <a:t>labor/ </a:t>
            </a:r>
            <a:r>
              <a:rPr sz="1800" spc="-5" dirty="0">
                <a:latin typeface="Arial"/>
                <a:cs typeface="Arial"/>
              </a:rPr>
              <a:t>commissioner of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labor’s</a:t>
            </a:r>
            <a:endParaRPr sz="1800" dirty="0">
              <a:latin typeface="Arial"/>
              <a:cs typeface="Arial"/>
            </a:endParaRPr>
          </a:p>
          <a:p>
            <a:pPr marL="355600" marR="7747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office. </a:t>
            </a:r>
            <a:r>
              <a:rPr sz="1800" spc="-20" dirty="0">
                <a:latin typeface="Arial"/>
                <a:cs typeface="Arial"/>
              </a:rPr>
              <a:t>Basically,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provision is made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safeguarding </a:t>
            </a:r>
            <a:r>
              <a:rPr sz="1800" spc="-10" dirty="0">
                <a:latin typeface="Arial"/>
                <a:cs typeface="Arial"/>
              </a:rPr>
              <a:t>employees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ensure all those </a:t>
            </a:r>
            <a:r>
              <a:rPr sz="1800" spc="-20" dirty="0">
                <a:latin typeface="Arial"/>
                <a:cs typeface="Arial"/>
              </a:rPr>
              <a:t>who </a:t>
            </a:r>
            <a:r>
              <a:rPr sz="1800" spc="-5" dirty="0">
                <a:latin typeface="Arial"/>
                <a:cs typeface="Arial"/>
              </a:rPr>
              <a:t>are eligible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Gratuity gets their amount before  closure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company.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1984</Words>
  <Application>Microsoft Office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It depends on two factors: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offences</vt:lpstr>
      <vt:lpstr>PowerPoint Presentation</vt:lpstr>
      <vt:lpstr>PowerPoint Presentation</vt:lpstr>
      <vt:lpstr>PowerPoint Presentation</vt:lpstr>
      <vt:lpstr>PowerPoint Presentation</vt:lpstr>
      <vt:lpstr>Attachment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Lalwani</dc:creator>
  <cp:lastModifiedBy>Shweta Lalwani</cp:lastModifiedBy>
  <cp:revision>5</cp:revision>
  <dcterms:created xsi:type="dcterms:W3CDTF">2020-05-02T05:39:51Z</dcterms:created>
  <dcterms:modified xsi:type="dcterms:W3CDTF">2020-05-02T07:25:22Z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2020-05-02T00:00:00Z</vt:filetime>
  </property>
</Properties>
</file>