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6" r:id="rId2"/>
    <p:sldId id="283" r:id="rId3"/>
    <p:sldId id="280" r:id="rId4"/>
    <p:sldId id="259" r:id="rId5"/>
    <p:sldId id="267" r:id="rId6"/>
    <p:sldId id="260" r:id="rId7"/>
    <p:sldId id="261" r:id="rId8"/>
    <p:sldId id="262" r:id="rId9"/>
    <p:sldId id="263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8" r:id="rId20"/>
    <p:sldId id="278" r:id="rId21"/>
    <p:sldId id="279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FF00"/>
    <a:srgbClr val="0000FF"/>
    <a:srgbClr val="990000"/>
    <a:srgbClr val="66FFFF"/>
    <a:srgbClr val="FFFF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17" autoAdjust="0"/>
  </p:normalViewPr>
  <p:slideViewPr>
    <p:cSldViewPr snapToGrid="0"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EEBE68-4C3E-40A2-88F1-711C653D7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55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104DA2-C49C-4888-BBF1-782C1B2A9E3A}" type="slidenum">
              <a:rPr lang="en-US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46A270-EF1F-4C9E-A0DF-4096E4CC1B9D}" type="slidenum">
              <a:rPr lang="en-US"/>
              <a:pPr/>
              <a:t>4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AA6821-78B2-4934-8761-DD498719751D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CE953C-0287-4443-A518-CB2888E4AB7B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745558-9DC3-4AF8-8DEE-C8558EEC613C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A8B873-5CA7-433B-B79A-8A5683899521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rporate1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6400800" cy="1752600"/>
          </a:xfrm>
        </p:spPr>
        <p:txBody>
          <a:bodyPr/>
          <a:lstStyle>
            <a:lvl1pPr marL="0" indent="0">
              <a:buFont typeface="Wingdings 2" pitchFamily="18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5638800"/>
            <a:ext cx="16002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89DDE-07D7-4207-8D58-254B4214C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BE292-5BB5-4142-A7DC-D926FD79F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916E9-1CF6-4AFE-A7DE-0DB687028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FE1E0-D747-4F2A-9380-F1F4AF7A1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8BA3-0DE0-4AFB-8FD8-199EA32B4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3E7A-BAE8-4571-A7C9-CC47E14A2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C25E2-E852-4199-8715-19D109A5A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6AE6C-1248-450A-8AFF-27B4898B4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82009-6E87-4720-B498-6C144D227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5B045-74D4-46FE-8969-95FB0007A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2669A-5BD2-49FE-8DCC-C55CA9646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corporate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609E286-38E1-4EDB-A0FA-6D317429A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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2500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leadersh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Concern For Production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b="1" smtClean="0"/>
              <a:t>Means the attitudes of Superiors towards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Quality of Policy decisions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Procedure and Processes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Creativeness of Research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Work efficiency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Volume of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Concern for People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b="1" smtClean="0"/>
              <a:t>Degree of personal commitment towards -  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goal achievement, 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maintaining the self- esteem of workers,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 responsibility and 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satisfying inter-personal relations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47738"/>
            <a:ext cx="7772400" cy="4919662"/>
          </a:xfrm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sz="2100" b="1" smtClean="0"/>
              <a:t>The Managerial Grid model emphasized that both concerns should be integrated to achieve the objectives of the organization.</a:t>
            </a:r>
          </a:p>
          <a:p>
            <a:pPr eaLnBrk="1" hangingPunct="1"/>
            <a:r>
              <a:rPr lang="en-US" sz="2100" b="1" smtClean="0"/>
              <a:t>The Managerial Grid is built on two axis, one representing the ‘People’ and the other the ‘Task’.</a:t>
            </a:r>
          </a:p>
          <a:p>
            <a:pPr eaLnBrk="1" hangingPunct="1"/>
            <a:r>
              <a:rPr lang="en-US" sz="2100" b="1" smtClean="0"/>
              <a:t>Both horizontal and vertical axis are treated as a scale from 1 to 9 where,</a:t>
            </a:r>
          </a:p>
          <a:p>
            <a:pPr eaLnBrk="1" hangingPunct="1"/>
            <a:r>
              <a:rPr lang="en-US" sz="2100" b="1" smtClean="0"/>
              <a:t> ‘1’ represents the Least Involvement &amp; ‘9’ represents the most involvement</a:t>
            </a:r>
          </a:p>
          <a:p>
            <a:pPr eaLnBrk="1" hangingPunct="1"/>
            <a:r>
              <a:rPr lang="en-US" sz="2100" b="1" smtClean="0"/>
              <a:t>Blake and Mouton have identified 5 co-ordinates that reflect various styles of leader behavior.</a:t>
            </a:r>
          </a:p>
          <a:p>
            <a:pPr eaLnBrk="1" hangingPunct="1">
              <a:buFont typeface="Wingdings 2" pitchFamily="18" charset="2"/>
              <a:buNone/>
            </a:pPr>
            <a:endParaRPr lang="en-US" sz="21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5 co-ordinates</a:t>
            </a:r>
          </a:p>
        </p:txBody>
      </p:sp>
      <p:pic>
        <p:nvPicPr>
          <p:cNvPr id="14339" name="Picture 4" descr="LeadershipGri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4225" y="1600200"/>
            <a:ext cx="5751513" cy="44084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5263"/>
            <a:ext cx="7772400" cy="4402137"/>
          </a:xfrm>
          <a:solidFill>
            <a:srgbClr val="0033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b="1" smtClean="0"/>
              <a:t>TASK (9,1):- Max. concern for production and Min. concern for people.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endParaRPr lang="en-US" b="1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 2" pitchFamily="18" charset="2"/>
              <a:buNone/>
            </a:pPr>
            <a:r>
              <a:rPr lang="en-US" sz="2100" smtClean="0"/>
              <a:t>- Such leaders maximize production  by using authority and power to achieve control over subordinates.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 2" pitchFamily="18" charset="2"/>
              <a:buNone/>
            </a:pPr>
            <a:r>
              <a:rPr lang="en-US" sz="2100" smtClean="0"/>
              <a:t>-Minimum worker interference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Gives detailed instructions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Supervise closely to make sure their directives are properly carried out.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Requires unquestioning obedience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No attention on development and communication with the employees.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b="1" smtClean="0"/>
              <a:t> COUNTRY CLUB (1,9):- Max concern for People and Minimum concern for production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Involves Personal and Meaningful relationships with people.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Friendly atmosphere and high morale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Loosely structured work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b="1" smtClean="0"/>
              <a:t>IMPOVERISHED (1,1):- MIN. Concern for production and MIN. Concern for People.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Manager makes minimum efforts to get the work done.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Minimum standards of performance and minimum worker dedication.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He passes on the blame to others for failures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b="1" smtClean="0"/>
              <a:t>TEAM (9,9):- Max. Concern for production and Max. Concern for People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This style is ultimate in managerial efficiency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These are thoroughly dedicated people 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There is trustworthy, respectable atmosphere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This brings about the kind of team spirit that leads to high organization accomplishment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b="1" smtClean="0"/>
              <a:t>MIDDLE ROAD (5,5):-Moderate concern for people and Moderate concern for production.</a:t>
            </a:r>
          </a:p>
          <a:p>
            <a:pPr eaLnBrk="1" hangingPunct="1">
              <a:buFontTx/>
              <a:buChar char="-"/>
            </a:pPr>
            <a:r>
              <a:rPr lang="en-US" sz="2100" smtClean="0"/>
              <a:t>The ‘people’ dimension in work is as important as ‘production’ dimension</a:t>
            </a:r>
          </a:p>
          <a:p>
            <a:pPr eaLnBrk="1" hangingPunct="1">
              <a:buFontTx/>
              <a:buChar char="-"/>
            </a:pPr>
            <a:r>
              <a:rPr lang="en-US" sz="2100" smtClean="0"/>
              <a:t>This seeks a balance between the two</a:t>
            </a:r>
          </a:p>
          <a:p>
            <a:pPr eaLnBrk="1" hangingPunct="1">
              <a:buFontTx/>
              <a:buChar char="-"/>
            </a:pPr>
            <a:r>
              <a:rPr lang="en-US" sz="2100" smtClean="0"/>
              <a:t>Meetings are held to listen to the suggestion of subordinates and to create a sense of belonging.</a:t>
            </a:r>
          </a:p>
          <a:p>
            <a:pPr eaLnBrk="1" hangingPunct="1"/>
            <a:r>
              <a:rPr lang="en-US" sz="2100" b="1" smtClean="0"/>
              <a:t>Conclusion: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100" smtClean="0"/>
              <a:t>    Most desirable leadership behavior is 9,9 (Team)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grid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90575"/>
            <a:ext cx="779145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691" y="5346523"/>
            <a:ext cx="1512094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70784" y="5529863"/>
            <a:ext cx="537188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Georgia" panose="02040502050405020303" pitchFamily="18" charset="0"/>
              </a:rPr>
              <a:t>This work is licensed under a </a:t>
            </a:r>
            <a:r>
              <a:rPr lang="en-US" sz="1050" b="1" dirty="0">
                <a:latin typeface="Georgia" panose="02040502050405020303" pitchFamily="18" charset="0"/>
                <a:hlinkClick r:id="rId3"/>
              </a:rPr>
              <a:t>Creative Commons Attribution-</a:t>
            </a:r>
            <a:r>
              <a:rPr lang="en-US" sz="1050" b="1" dirty="0" err="1">
                <a:latin typeface="Georgia" panose="02040502050405020303" pitchFamily="18" charset="0"/>
                <a:hlinkClick r:id="rId3"/>
              </a:rPr>
              <a:t>ShareAlike</a:t>
            </a:r>
            <a:r>
              <a:rPr lang="en-US" sz="1050" b="1" dirty="0">
                <a:latin typeface="Georgia" panose="02040502050405020303" pitchFamily="18" charset="0"/>
                <a:hlinkClick r:id="rId3"/>
              </a:rPr>
              <a:t> 4.0 International License</a:t>
            </a:r>
            <a:r>
              <a:rPr lang="en-US" sz="1050" b="1" dirty="0">
                <a:latin typeface="Georgia" panose="02040502050405020303" pitchFamily="18" charset="0"/>
              </a:rPr>
              <a:t>.</a:t>
            </a:r>
            <a:r>
              <a:rPr lang="en-US" sz="1050" dirty="0"/>
              <a:t> This presentation is released under Creative Commons-A6ribute,on 4.0 License. You are free to use, distribute and modify it ,</a:t>
            </a:r>
          </a:p>
          <a:p>
            <a:r>
              <a:rPr lang="en-US" sz="1050" dirty="0"/>
              <a:t>including for commercial purposes, provided you acknowledge the source.</a:t>
            </a:r>
            <a:endParaRPr lang="en-US" sz="105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74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6861"/>
            <a:ext cx="7772400" cy="1143000"/>
          </a:xfrm>
          <a:solidFill>
            <a:srgbClr val="003399"/>
          </a:solidFill>
        </p:spPr>
        <p:txBody>
          <a:bodyPr/>
          <a:lstStyle/>
          <a:p>
            <a:pPr algn="ctr" eaLnBrk="1" hangingPunct="1"/>
            <a:r>
              <a:rPr lang="en-US" dirty="0" smtClean="0"/>
              <a:t>CONTINGENCY THEORIES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95463"/>
            <a:ext cx="7772400" cy="4284662"/>
          </a:xfrm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dirty="0" smtClean="0"/>
              <a:t>Situational Leadership theory (SLT) or Hersey and Blanchard Theory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Lead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9313" y="398463"/>
            <a:ext cx="7523162" cy="623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FIEDLER’S CONTINGENCY LEADERSHIP</a:t>
            </a:r>
            <a:br>
              <a:rPr lang="en-US" dirty="0" smtClean="0"/>
            </a:br>
            <a:r>
              <a:rPr lang="en-US" dirty="0" smtClean="0"/>
              <a:t>Least preferred co-worker scale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953500"/>
              </p:ext>
            </p:extLst>
          </p:nvPr>
        </p:nvGraphicFramePr>
        <p:xfrm>
          <a:off x="2391507" y="1770184"/>
          <a:ext cx="4325817" cy="4795072"/>
        </p:xfrm>
        <a:graphic>
          <a:graphicData uri="http://schemas.openxmlformats.org/drawingml/2006/table">
            <a:tbl>
              <a:tblPr/>
              <a:tblGrid>
                <a:gridCol w="1441939"/>
                <a:gridCol w="1441939"/>
                <a:gridCol w="1441939"/>
              </a:tblGrid>
              <a:tr h="299692"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Unfriendly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Friendly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Unpleasant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Pleasant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Rejecting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Accepting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Tense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Relaxed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Cold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Warm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Boring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Interesting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Backbiting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Loyal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Uncooperative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Cooperative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Hostile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Supportive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Guarded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Open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Insincere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Sincere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Unkind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Kind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Inconsiderate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Considerate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Untrustworthy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Trustworthy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Gloomy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Cheerful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Quarrelsome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Harmonious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099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06" y="542192"/>
            <a:ext cx="7834925" cy="587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23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Meaning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imesNewRoman"/>
              </a:rPr>
              <a:t>The ability to influence a group toward the achievement of a particular goal.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990000"/>
                </a:solidFill>
              </a:rPr>
              <a:t>THEORIES</a:t>
            </a:r>
          </a:p>
        </p:txBody>
      </p:sp>
      <p:sp>
        <p:nvSpPr>
          <p:cNvPr id="5123" name="Text Box 20"/>
          <p:cNvSpPr txBox="1">
            <a:spLocks noChangeArrowheads="1"/>
          </p:cNvSpPr>
          <p:nvPr/>
        </p:nvSpPr>
        <p:spPr bwMode="auto">
          <a:xfrm>
            <a:off x="928688" y="1939925"/>
            <a:ext cx="7512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4" name="Text Box 21"/>
          <p:cNvSpPr txBox="1">
            <a:spLocks noChangeArrowheads="1"/>
          </p:cNvSpPr>
          <p:nvPr/>
        </p:nvSpPr>
        <p:spPr bwMode="auto">
          <a:xfrm>
            <a:off x="835025" y="1900238"/>
            <a:ext cx="7624763" cy="452431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en-US" b="1" dirty="0">
                <a:solidFill>
                  <a:srgbClr val="990000"/>
                </a:solidFill>
              </a:rPr>
              <a:t>TRAIT THEORIES</a:t>
            </a:r>
          </a:p>
          <a:p>
            <a:pPr marL="457200" indent="-457200">
              <a:buFontTx/>
              <a:buChar char="-"/>
            </a:pPr>
            <a:r>
              <a:rPr lang="en-US" b="1" dirty="0">
                <a:solidFill>
                  <a:srgbClr val="990000"/>
                </a:solidFill>
              </a:rPr>
              <a:t>GHISELLI’S PERSONAL </a:t>
            </a:r>
            <a:r>
              <a:rPr lang="en-US" b="1" dirty="0" smtClean="0">
                <a:solidFill>
                  <a:srgbClr val="990000"/>
                </a:solidFill>
              </a:rPr>
              <a:t>TRAITS</a:t>
            </a:r>
          </a:p>
          <a:p>
            <a:endParaRPr lang="en-US" b="1" dirty="0">
              <a:solidFill>
                <a:srgbClr val="990000"/>
              </a:solidFill>
            </a:endParaRPr>
          </a:p>
          <a:p>
            <a:pPr marL="457200" indent="-457200"/>
            <a:endParaRPr lang="en-US" b="1" dirty="0">
              <a:solidFill>
                <a:srgbClr val="990000"/>
              </a:solidFill>
            </a:endParaRPr>
          </a:p>
          <a:p>
            <a:pPr marL="457200" indent="-457200"/>
            <a:r>
              <a:rPr lang="en-US" b="1" dirty="0">
                <a:solidFill>
                  <a:srgbClr val="990000"/>
                </a:solidFill>
              </a:rPr>
              <a:t>2) BEHAVIOURAL THEORIES</a:t>
            </a:r>
          </a:p>
          <a:p>
            <a:pPr marL="457200" indent="-457200"/>
            <a:r>
              <a:rPr lang="en-US" b="1" dirty="0">
                <a:solidFill>
                  <a:srgbClr val="990000"/>
                </a:solidFill>
              </a:rPr>
              <a:t>-     MICHIGAN STUDIES</a:t>
            </a:r>
          </a:p>
          <a:p>
            <a:pPr marL="457200" indent="-457200">
              <a:buFontTx/>
              <a:buChar char="-"/>
            </a:pPr>
            <a:r>
              <a:rPr lang="en-US" b="1" dirty="0">
                <a:solidFill>
                  <a:srgbClr val="990000"/>
                </a:solidFill>
              </a:rPr>
              <a:t>MANAGERIAL GRID</a:t>
            </a:r>
          </a:p>
          <a:p>
            <a:pPr marL="457200" indent="-457200">
              <a:buFontTx/>
              <a:buChar char="-"/>
            </a:pPr>
            <a:endParaRPr lang="en-US" b="1" dirty="0">
              <a:solidFill>
                <a:srgbClr val="990000"/>
              </a:solidFill>
            </a:endParaRPr>
          </a:p>
          <a:p>
            <a:pPr marL="457200" indent="-457200"/>
            <a:r>
              <a:rPr lang="en-US" b="1" dirty="0">
                <a:solidFill>
                  <a:srgbClr val="990000"/>
                </a:solidFill>
              </a:rPr>
              <a:t>3) CONTINGENCY/ SITUATIONAL THEORIES</a:t>
            </a:r>
          </a:p>
          <a:p>
            <a:pPr marL="457200" indent="-457200">
              <a:buFontTx/>
              <a:buChar char="-"/>
            </a:pPr>
            <a:r>
              <a:rPr lang="en-US" b="1" dirty="0">
                <a:solidFill>
                  <a:srgbClr val="990000"/>
                </a:solidFill>
              </a:rPr>
              <a:t>PAUL HERSEY &amp; BLANCHARD </a:t>
            </a:r>
            <a:r>
              <a:rPr lang="en-US" b="1" dirty="0" smtClean="0">
                <a:solidFill>
                  <a:srgbClr val="990000"/>
                </a:solidFill>
              </a:rPr>
              <a:t>THEORY</a:t>
            </a:r>
          </a:p>
          <a:p>
            <a:pPr marL="457200" indent="-457200">
              <a:buFontTx/>
              <a:buChar char="-"/>
            </a:pPr>
            <a:r>
              <a:rPr lang="en-US" b="1" dirty="0" smtClean="0">
                <a:solidFill>
                  <a:srgbClr val="990000"/>
                </a:solidFill>
              </a:rPr>
              <a:t>PATH-GOAL THEORY</a:t>
            </a:r>
            <a:endParaRPr lang="en-US" b="1" dirty="0">
              <a:solidFill>
                <a:srgbClr val="990000"/>
              </a:solidFill>
            </a:endParaRPr>
          </a:p>
          <a:p>
            <a:pPr marL="457200" indent="-457200">
              <a:buFontTx/>
              <a:buChar char="-"/>
            </a:pPr>
            <a:endParaRPr lang="en-US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990000"/>
                </a:solidFill>
              </a:rPr>
              <a:t>TRAIT THEORY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10088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solidFill>
                  <a:srgbClr val="990000"/>
                </a:solidFill>
              </a:rPr>
              <a:t>-The trait theory of leadership focuses on the individual characteristics of successful leaders.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990000"/>
                </a:solidFill>
              </a:rPr>
              <a:t>Leaders possess a set of traits which make them distinct from followers.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990000"/>
                </a:solidFill>
              </a:rPr>
              <a:t>It rests on the traditional approach which describes leadership in terms of certain personal and special characteristics which are not acquired by knowledge and training but are considered inherited.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990000"/>
                </a:solidFill>
              </a:rPr>
              <a:t>Leaders are born and not made.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990000"/>
                </a:solidFill>
              </a:rPr>
              <a:t>GHISELLI’S PERSONAL TRAITS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1555750"/>
            <a:ext cx="8740775" cy="508952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He studied 300 managers from 90 different companies and his findings suggest that the following personality traits range from </a:t>
            </a:r>
            <a:r>
              <a:rPr lang="en-US" sz="1900" b="1" i="1" smtClean="0">
                <a:solidFill>
                  <a:srgbClr val="990000"/>
                </a:solidFill>
              </a:rPr>
              <a:t>Very Important</a:t>
            </a:r>
            <a:r>
              <a:rPr lang="en-US" sz="1900" smtClean="0">
                <a:solidFill>
                  <a:srgbClr val="990000"/>
                </a:solidFill>
              </a:rPr>
              <a:t> to </a:t>
            </a:r>
            <a:r>
              <a:rPr lang="en-US" sz="1900" b="1" i="1" smtClean="0">
                <a:solidFill>
                  <a:srgbClr val="990000"/>
                </a:solidFill>
              </a:rPr>
              <a:t>Unimportant</a:t>
            </a:r>
            <a:r>
              <a:rPr lang="en-US" sz="1900" smtClean="0">
                <a:solidFill>
                  <a:srgbClr val="990000"/>
                </a:solidFill>
              </a:rPr>
              <a:t> in relation to leadership success.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VERY IMPORTANT: Decisiveness , Intellectual Capacity, Job Achievement orientation, self actualization feelings, self- confidence, team builder.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MODERATELY IMPORTANT: Affinity for working class, Drive &amp; initiative, need for a lot of money, need for job security, Personal maturity.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NOT IMPORTANT: Gender difference.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Problem with Ghiselli’s research is that several traits are interdependent and there is no indication of how much of any trait a person should have to be an effective leader.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990000"/>
                </a:solidFill>
              </a:rPr>
              <a:t>BEHAVIOURAL THEORIES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649288" y="1954213"/>
            <a:ext cx="7720012" cy="26479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990000"/>
                </a:solidFill>
              </a:rPr>
              <a:t>According to the behavioural approach to leadership, it is not the characteristics of the leader but rather the way the leader behaves towards followers that determines effectiveness.</a:t>
            </a:r>
          </a:p>
          <a:p>
            <a:endParaRPr lang="en-US" b="1">
              <a:solidFill>
                <a:srgbClr val="990000"/>
              </a:solidFill>
            </a:endParaRPr>
          </a:p>
          <a:p>
            <a:pPr>
              <a:buFontTx/>
              <a:buChar char="-"/>
            </a:pPr>
            <a:endParaRPr lang="en-US" b="1">
              <a:solidFill>
                <a:srgbClr val="990000"/>
              </a:solidFill>
            </a:endParaRPr>
          </a:p>
          <a:p>
            <a:endParaRPr lang="en-US" b="1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427913" cy="481013"/>
          </a:xfrm>
        </p:spPr>
        <p:txBody>
          <a:bodyPr/>
          <a:lstStyle/>
          <a:p>
            <a:pPr algn="ctr" eaLnBrk="1" hangingPunct="1"/>
            <a:r>
              <a:rPr lang="en-US" sz="2600" b="1" smtClean="0">
                <a:solidFill>
                  <a:srgbClr val="990000"/>
                </a:solidFill>
              </a:rPr>
              <a:t>The Michigan Studies</a:t>
            </a:r>
          </a:p>
        </p:txBody>
      </p:sp>
      <p:sp>
        <p:nvSpPr>
          <p:cNvPr id="9219" name="Text Box 59"/>
          <p:cNvSpPr txBox="1">
            <a:spLocks noChangeArrowheads="1"/>
          </p:cNvSpPr>
          <p:nvPr/>
        </p:nvSpPr>
        <p:spPr bwMode="auto">
          <a:xfrm>
            <a:off x="130175" y="923925"/>
            <a:ext cx="9013825" cy="59340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FFFF"/>
                </a:solidFill>
              </a:rPr>
              <a:t>Linkert</a:t>
            </a:r>
            <a:r>
              <a:rPr lang="en-US"/>
              <a:t> carried out a research to identify styles of leader behavior that </a:t>
            </a:r>
          </a:p>
          <a:p>
            <a:pPr marL="457200" indent="-457200"/>
            <a:r>
              <a:rPr lang="en-US"/>
              <a:t>result in increased work-group performance and satisfaction .</a:t>
            </a:r>
          </a:p>
          <a:p>
            <a:pPr marL="457200" indent="-457200"/>
            <a:r>
              <a:rPr lang="en-US"/>
              <a:t>These studies resulted in the development of </a:t>
            </a:r>
          </a:p>
          <a:p>
            <a:pPr marL="457200" indent="-457200"/>
            <a:r>
              <a:rPr lang="en-US"/>
              <a:t>two distinct styles of leadership</a:t>
            </a:r>
          </a:p>
          <a:p>
            <a:pPr marL="457200" indent="-457200">
              <a:buFontTx/>
              <a:buAutoNum type="arabicParenR"/>
            </a:pPr>
            <a:r>
              <a:rPr lang="en-US" b="1">
                <a:solidFill>
                  <a:srgbClr val="FFFF00"/>
                </a:solidFill>
              </a:rPr>
              <a:t>Employee Oriented:</a:t>
            </a:r>
          </a:p>
          <a:p>
            <a:pPr marL="457200" indent="-457200">
              <a:buFontTx/>
              <a:buChar char="-"/>
            </a:pPr>
            <a:r>
              <a:rPr lang="en-US"/>
              <a:t>Emphasize interpersonal relations</a:t>
            </a:r>
          </a:p>
          <a:p>
            <a:pPr marL="457200" indent="-457200">
              <a:buFontTx/>
              <a:buChar char="-"/>
            </a:pPr>
            <a:r>
              <a:rPr lang="en-US"/>
              <a:t>Took a personal interest in needs of their employees</a:t>
            </a:r>
          </a:p>
          <a:p>
            <a:pPr marL="457200" indent="-457200">
              <a:buFontTx/>
              <a:buChar char="-"/>
            </a:pPr>
            <a:r>
              <a:rPr lang="en-US"/>
              <a:t>Emphasized delegation of authority</a:t>
            </a:r>
          </a:p>
          <a:p>
            <a:pPr marL="457200" indent="-457200">
              <a:buFontTx/>
              <a:buChar char="-"/>
            </a:pPr>
            <a:r>
              <a:rPr lang="en-US"/>
              <a:t>Employee’s need advancement and personal growth.</a:t>
            </a:r>
          </a:p>
          <a:p>
            <a:pPr marL="457200" indent="-457200"/>
            <a:r>
              <a:rPr lang="en-US"/>
              <a:t>2) </a:t>
            </a:r>
            <a:r>
              <a:rPr lang="en-US" b="1">
                <a:solidFill>
                  <a:srgbClr val="FFFF00"/>
                </a:solidFill>
              </a:rPr>
              <a:t>Production Oriented:</a:t>
            </a:r>
          </a:p>
          <a:p>
            <a:pPr marL="457200" indent="-457200">
              <a:buFontTx/>
              <a:buChar char="-"/>
            </a:pPr>
            <a:r>
              <a:rPr lang="en-US"/>
              <a:t>Such leaders emphasize the technical/ task aspects of the job. </a:t>
            </a:r>
          </a:p>
          <a:p>
            <a:pPr marL="457200" indent="-457200">
              <a:buFontTx/>
              <a:buChar char="-"/>
            </a:pPr>
            <a:r>
              <a:rPr lang="en-US"/>
              <a:t>Main concern was accomplishing their group’s task.</a:t>
            </a:r>
          </a:p>
          <a:p>
            <a:pPr marL="457200" indent="-457200">
              <a:buFontTx/>
              <a:buChar char="-"/>
            </a:pPr>
            <a:r>
              <a:rPr lang="en-US"/>
              <a:t>Used rules, procedures and close supervision of subordinates.</a:t>
            </a:r>
          </a:p>
          <a:p>
            <a:pPr marL="457200" indent="-457200"/>
            <a:r>
              <a:rPr lang="en-US"/>
              <a:t> </a:t>
            </a:r>
            <a:r>
              <a:rPr lang="en-US" b="1">
                <a:solidFill>
                  <a:srgbClr val="FFFF00"/>
                </a:solidFill>
              </a:rPr>
              <a:t>Conclusion: favoured strongly the leaders who were EO. </a:t>
            </a:r>
          </a:p>
          <a:p>
            <a:pPr marL="457200" indent="-457200"/>
            <a:r>
              <a:rPr lang="en-US" b="1">
                <a:solidFill>
                  <a:srgbClr val="FFFF00"/>
                </a:solidFill>
              </a:rPr>
              <a:t>They  lead to higher group productivity and Higher job satisfaction </a:t>
            </a:r>
          </a:p>
          <a:p>
            <a:pPr marL="457200" indent="-457200"/>
            <a:endParaRPr lang="en-US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chemeClr val="accent2"/>
                </a:solidFill>
              </a:rPr>
              <a:t>                           Managerial Grid</a:t>
            </a:r>
          </a:p>
        </p:txBody>
      </p:sp>
      <p:pic>
        <p:nvPicPr>
          <p:cNvPr id="10243" name="Picture 5" descr="BlakeMoutonG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6025"/>
            <a:ext cx="42418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375150" y="2006600"/>
            <a:ext cx="4487863" cy="457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/>
              <a:t>Developed by Blake and Mouton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281488" y="2733675"/>
            <a:ext cx="4387850" cy="39354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/>
              <a:t>They proposed a Managerial Grid based on the styles of</a:t>
            </a:r>
          </a:p>
          <a:p>
            <a:pPr>
              <a:defRPr/>
            </a:pPr>
            <a:endParaRPr lang="en-US" sz="2800" b="1"/>
          </a:p>
          <a:p>
            <a:pPr>
              <a:buFontTx/>
              <a:buChar char="-"/>
              <a:defRPr/>
            </a:pPr>
            <a:r>
              <a:rPr lang="en-US" sz="2800" b="1"/>
              <a:t>‘Concern for People’</a:t>
            </a:r>
          </a:p>
          <a:p>
            <a:pPr>
              <a:buFontTx/>
              <a:buChar char="-"/>
              <a:defRPr/>
            </a:pPr>
            <a:r>
              <a:rPr lang="en-US" sz="2800" b="1"/>
              <a:t>‘Concern for production’</a:t>
            </a:r>
            <a:r>
              <a:rPr lang="en-US" sz="2800"/>
              <a:t> </a:t>
            </a:r>
          </a:p>
          <a:p>
            <a:pPr>
              <a:buFontTx/>
              <a:buChar char="-"/>
              <a:defRPr/>
            </a:pPr>
            <a:endParaRPr lang="en-US" sz="2800"/>
          </a:p>
          <a:p>
            <a:pPr>
              <a:buFontTx/>
              <a:buChar char="-"/>
              <a:defRPr/>
            </a:pPr>
            <a:endParaRPr lang="en-US" sz="2800"/>
          </a:p>
          <a:p>
            <a:pPr>
              <a:buFontTx/>
              <a:buChar char="-"/>
              <a:defRPr/>
            </a:pP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1">
  <a:themeElements>
    <a:clrScheme name="business1 8">
      <a:dk1>
        <a:srgbClr val="808080"/>
      </a:dk1>
      <a:lt1>
        <a:srgbClr val="FFCCFF"/>
      </a:lt1>
      <a:dk2>
        <a:srgbClr val="FFCCCC"/>
      </a:dk2>
      <a:lt2>
        <a:srgbClr val="FFFFFF"/>
      </a:lt2>
      <a:accent1>
        <a:srgbClr val="990066"/>
      </a:accent1>
      <a:accent2>
        <a:srgbClr val="9C001A"/>
      </a:accent2>
      <a:accent3>
        <a:srgbClr val="FFE2E2"/>
      </a:accent3>
      <a:accent4>
        <a:srgbClr val="DAAEDA"/>
      </a:accent4>
      <a:accent5>
        <a:srgbClr val="CAAAB8"/>
      </a:accent5>
      <a:accent6>
        <a:srgbClr val="8D0016"/>
      </a:accent6>
      <a:hlink>
        <a:srgbClr val="CCCCFF"/>
      </a:hlink>
      <a:folHlink>
        <a:srgbClr val="B2B2B2"/>
      </a:folHlink>
    </a:clrScheme>
    <a:fontScheme name="busines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8">
        <a:dk1>
          <a:srgbClr val="808080"/>
        </a:dk1>
        <a:lt1>
          <a:srgbClr val="FFCCFF"/>
        </a:lt1>
        <a:dk2>
          <a:srgbClr val="FFCCCC"/>
        </a:dk2>
        <a:lt2>
          <a:srgbClr val="FFFFFF"/>
        </a:lt2>
        <a:accent1>
          <a:srgbClr val="990066"/>
        </a:accent1>
        <a:accent2>
          <a:srgbClr val="9C001A"/>
        </a:accent2>
        <a:accent3>
          <a:srgbClr val="FFE2E2"/>
        </a:accent3>
        <a:accent4>
          <a:srgbClr val="DAAEDA"/>
        </a:accent4>
        <a:accent5>
          <a:srgbClr val="CAAAB8"/>
        </a:accent5>
        <a:accent6>
          <a:srgbClr val="8D0016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business1</Template>
  <TotalTime>473</TotalTime>
  <Words>914</Words>
  <Application>Microsoft Office PowerPoint</Application>
  <PresentationFormat>On-screen Show (4:3)</PresentationFormat>
  <Paragraphs>164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business1</vt:lpstr>
      <vt:lpstr>PowerPoint Presentation</vt:lpstr>
      <vt:lpstr>PowerPoint Presentation</vt:lpstr>
      <vt:lpstr>Meaning</vt:lpstr>
      <vt:lpstr>THEORIES</vt:lpstr>
      <vt:lpstr>TRAIT THEORY</vt:lpstr>
      <vt:lpstr>GHISELLI’S PERSONAL TRAITS</vt:lpstr>
      <vt:lpstr>BEHAVIOURAL THEORIES</vt:lpstr>
      <vt:lpstr>The Michigan Studies</vt:lpstr>
      <vt:lpstr>                           Managerial Grid</vt:lpstr>
      <vt:lpstr>Concern For Production</vt:lpstr>
      <vt:lpstr>Concern for People</vt:lpstr>
      <vt:lpstr>PowerPoint Presentation</vt:lpstr>
      <vt:lpstr>5 co-ordinates</vt:lpstr>
      <vt:lpstr>5 Co-ordinates ( STYLES OF LEADER BEHAVIOR)</vt:lpstr>
      <vt:lpstr>5 Co-ordinates ( STYLES OF LEADER BEHAVIOR)</vt:lpstr>
      <vt:lpstr>5 Co-ordinates ( STYLES OF LEADER BEHAVIOR)</vt:lpstr>
      <vt:lpstr>5 Co-ordinates ( STYLES OF LEADER BEHAVIOR)</vt:lpstr>
      <vt:lpstr>5 Co-ordinates ( STYLES OF LEADER BEHAVIOR)</vt:lpstr>
      <vt:lpstr>PowerPoint Presentation</vt:lpstr>
      <vt:lpstr>CONTINGENCY THEORIES</vt:lpstr>
      <vt:lpstr>PowerPoint Presentation</vt:lpstr>
      <vt:lpstr>FIEDLER’S CONTINGENCY LEADERSHIP Least preferred co-worker scale</vt:lpstr>
      <vt:lpstr>PowerPoint Presentation</vt:lpstr>
    </vt:vector>
  </TitlesOfParts>
  <Company>Clearly Presented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1 Template</dc:title>
  <dc:creator>Presentation Helper</dc:creator>
  <cp:lastModifiedBy>Admin</cp:lastModifiedBy>
  <cp:revision>37</cp:revision>
  <dcterms:created xsi:type="dcterms:W3CDTF">2005-01-17T10:29:38Z</dcterms:created>
  <dcterms:modified xsi:type="dcterms:W3CDTF">2018-10-24T11:56:57Z</dcterms:modified>
</cp:coreProperties>
</file>