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49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016" y="6095"/>
            <a:ext cx="1784604" cy="178460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69164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211" y="1045463"/>
            <a:ext cx="1155192" cy="11506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319" y="1050633"/>
            <a:ext cx="1116813" cy="111147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  <a:path w="1116965" h="1111885">
                <a:moveTo>
                  <a:pt x="220477" y="286041"/>
                </a:moveTo>
                <a:lnTo>
                  <a:pt x="193856" y="323455"/>
                </a:lnTo>
                <a:lnTo>
                  <a:pt x="171955" y="362810"/>
                </a:lnTo>
                <a:lnTo>
                  <a:pt x="154729" y="403741"/>
                </a:lnTo>
                <a:lnTo>
                  <a:pt x="142131" y="445881"/>
                </a:lnTo>
                <a:lnTo>
                  <a:pt x="134116" y="488865"/>
                </a:lnTo>
                <a:lnTo>
                  <a:pt x="130638" y="532328"/>
                </a:lnTo>
                <a:lnTo>
                  <a:pt x="131651" y="575903"/>
                </a:lnTo>
                <a:lnTo>
                  <a:pt x="137108" y="619227"/>
                </a:lnTo>
                <a:lnTo>
                  <a:pt x="146964" y="661933"/>
                </a:lnTo>
                <a:lnTo>
                  <a:pt x="161173" y="703655"/>
                </a:lnTo>
                <a:lnTo>
                  <a:pt x="179689" y="744028"/>
                </a:lnTo>
                <a:lnTo>
                  <a:pt x="202465" y="782686"/>
                </a:lnTo>
                <a:lnTo>
                  <a:pt x="229457" y="819265"/>
                </a:lnTo>
                <a:lnTo>
                  <a:pt x="260618" y="853397"/>
                </a:lnTo>
                <a:lnTo>
                  <a:pt x="295902" y="884719"/>
                </a:lnTo>
                <a:lnTo>
                  <a:pt x="334265" y="912179"/>
                </a:lnTo>
                <a:lnTo>
                  <a:pt x="374453" y="934995"/>
                </a:lnTo>
                <a:lnTo>
                  <a:pt x="416101" y="953204"/>
                </a:lnTo>
                <a:lnTo>
                  <a:pt x="458841" y="966841"/>
                </a:lnTo>
                <a:lnTo>
                  <a:pt x="502308" y="975943"/>
                </a:lnTo>
                <a:lnTo>
                  <a:pt x="546136" y="980546"/>
                </a:lnTo>
                <a:lnTo>
                  <a:pt x="589957" y="980687"/>
                </a:lnTo>
                <a:lnTo>
                  <a:pt x="633406" y="976403"/>
                </a:lnTo>
                <a:lnTo>
                  <a:pt x="676117" y="967728"/>
                </a:lnTo>
                <a:lnTo>
                  <a:pt x="717723" y="954701"/>
                </a:lnTo>
                <a:lnTo>
                  <a:pt x="757858" y="937356"/>
                </a:lnTo>
                <a:lnTo>
                  <a:pt x="796155" y="915731"/>
                </a:lnTo>
                <a:lnTo>
                  <a:pt x="832248" y="889862"/>
                </a:lnTo>
                <a:lnTo>
                  <a:pt x="865771" y="859785"/>
                </a:lnTo>
                <a:lnTo>
                  <a:pt x="896358" y="825537"/>
                </a:lnTo>
                <a:lnTo>
                  <a:pt x="922982" y="788101"/>
                </a:lnTo>
                <a:lnTo>
                  <a:pt x="944884" y="748730"/>
                </a:lnTo>
                <a:lnTo>
                  <a:pt x="962111" y="707789"/>
                </a:lnTo>
                <a:lnTo>
                  <a:pt x="974709" y="665643"/>
                </a:lnTo>
                <a:lnTo>
                  <a:pt x="982725" y="622657"/>
                </a:lnTo>
                <a:lnTo>
                  <a:pt x="986203" y="579196"/>
                </a:lnTo>
                <a:lnTo>
                  <a:pt x="985191" y="535624"/>
                </a:lnTo>
                <a:lnTo>
                  <a:pt x="979734" y="492307"/>
                </a:lnTo>
                <a:lnTo>
                  <a:pt x="969878" y="449609"/>
                </a:lnTo>
                <a:lnTo>
                  <a:pt x="955669" y="407895"/>
                </a:lnTo>
                <a:lnTo>
                  <a:pt x="937154" y="367530"/>
                </a:lnTo>
                <a:lnTo>
                  <a:pt x="914378" y="328880"/>
                </a:lnTo>
                <a:lnTo>
                  <a:pt x="887387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0" y="176583"/>
                </a:lnTo>
                <a:lnTo>
                  <a:pt x="700741" y="158375"/>
                </a:lnTo>
                <a:lnTo>
                  <a:pt x="657999" y="144737"/>
                </a:lnTo>
                <a:lnTo>
                  <a:pt x="614531" y="135635"/>
                </a:lnTo>
                <a:lnTo>
                  <a:pt x="570702" y="131032"/>
                </a:lnTo>
                <a:lnTo>
                  <a:pt x="526880" y="130891"/>
                </a:lnTo>
                <a:lnTo>
                  <a:pt x="483430" y="135175"/>
                </a:lnTo>
                <a:lnTo>
                  <a:pt x="440719" y="143850"/>
                </a:lnTo>
                <a:lnTo>
                  <a:pt x="399113" y="156877"/>
                </a:lnTo>
                <a:lnTo>
                  <a:pt x="358978" y="174222"/>
                </a:lnTo>
                <a:lnTo>
                  <a:pt x="320681" y="195847"/>
                </a:lnTo>
                <a:lnTo>
                  <a:pt x="284587" y="221716"/>
                </a:lnTo>
                <a:lnTo>
                  <a:pt x="251064" y="251793"/>
                </a:lnTo>
                <a:lnTo>
                  <a:pt x="220477" y="286041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3459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5735" y="0"/>
            <a:ext cx="155447" cy="685799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014984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56221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56221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016" y="6095"/>
            <a:ext cx="1784604" cy="178460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69164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211" y="1045463"/>
            <a:ext cx="1155192" cy="11506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319" y="1050633"/>
            <a:ext cx="1116813" cy="111147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  <a:path w="1116965" h="1111885">
                <a:moveTo>
                  <a:pt x="220477" y="286041"/>
                </a:moveTo>
                <a:lnTo>
                  <a:pt x="193856" y="323455"/>
                </a:lnTo>
                <a:lnTo>
                  <a:pt x="171955" y="362810"/>
                </a:lnTo>
                <a:lnTo>
                  <a:pt x="154729" y="403741"/>
                </a:lnTo>
                <a:lnTo>
                  <a:pt x="142131" y="445881"/>
                </a:lnTo>
                <a:lnTo>
                  <a:pt x="134116" y="488865"/>
                </a:lnTo>
                <a:lnTo>
                  <a:pt x="130638" y="532328"/>
                </a:lnTo>
                <a:lnTo>
                  <a:pt x="131651" y="575903"/>
                </a:lnTo>
                <a:lnTo>
                  <a:pt x="137108" y="619227"/>
                </a:lnTo>
                <a:lnTo>
                  <a:pt x="146964" y="661933"/>
                </a:lnTo>
                <a:lnTo>
                  <a:pt x="161173" y="703655"/>
                </a:lnTo>
                <a:lnTo>
                  <a:pt x="179689" y="744028"/>
                </a:lnTo>
                <a:lnTo>
                  <a:pt x="202465" y="782686"/>
                </a:lnTo>
                <a:lnTo>
                  <a:pt x="229457" y="819265"/>
                </a:lnTo>
                <a:lnTo>
                  <a:pt x="260618" y="853397"/>
                </a:lnTo>
                <a:lnTo>
                  <a:pt x="295902" y="884719"/>
                </a:lnTo>
                <a:lnTo>
                  <a:pt x="334265" y="912179"/>
                </a:lnTo>
                <a:lnTo>
                  <a:pt x="374453" y="934995"/>
                </a:lnTo>
                <a:lnTo>
                  <a:pt x="416101" y="953204"/>
                </a:lnTo>
                <a:lnTo>
                  <a:pt x="458841" y="966841"/>
                </a:lnTo>
                <a:lnTo>
                  <a:pt x="502308" y="975943"/>
                </a:lnTo>
                <a:lnTo>
                  <a:pt x="546136" y="980546"/>
                </a:lnTo>
                <a:lnTo>
                  <a:pt x="589957" y="980687"/>
                </a:lnTo>
                <a:lnTo>
                  <a:pt x="633406" y="976403"/>
                </a:lnTo>
                <a:lnTo>
                  <a:pt x="676117" y="967728"/>
                </a:lnTo>
                <a:lnTo>
                  <a:pt x="717723" y="954701"/>
                </a:lnTo>
                <a:lnTo>
                  <a:pt x="757858" y="937356"/>
                </a:lnTo>
                <a:lnTo>
                  <a:pt x="796155" y="915731"/>
                </a:lnTo>
                <a:lnTo>
                  <a:pt x="832248" y="889862"/>
                </a:lnTo>
                <a:lnTo>
                  <a:pt x="865771" y="859785"/>
                </a:lnTo>
                <a:lnTo>
                  <a:pt x="896358" y="825537"/>
                </a:lnTo>
                <a:lnTo>
                  <a:pt x="922982" y="788101"/>
                </a:lnTo>
                <a:lnTo>
                  <a:pt x="944884" y="748730"/>
                </a:lnTo>
                <a:lnTo>
                  <a:pt x="962111" y="707789"/>
                </a:lnTo>
                <a:lnTo>
                  <a:pt x="974709" y="665643"/>
                </a:lnTo>
                <a:lnTo>
                  <a:pt x="982725" y="622657"/>
                </a:lnTo>
                <a:lnTo>
                  <a:pt x="986203" y="579196"/>
                </a:lnTo>
                <a:lnTo>
                  <a:pt x="985191" y="535624"/>
                </a:lnTo>
                <a:lnTo>
                  <a:pt x="979734" y="492307"/>
                </a:lnTo>
                <a:lnTo>
                  <a:pt x="969878" y="449609"/>
                </a:lnTo>
                <a:lnTo>
                  <a:pt x="955669" y="407895"/>
                </a:lnTo>
                <a:lnTo>
                  <a:pt x="937154" y="367530"/>
                </a:lnTo>
                <a:lnTo>
                  <a:pt x="914378" y="328880"/>
                </a:lnTo>
                <a:lnTo>
                  <a:pt x="887387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0" y="176583"/>
                </a:lnTo>
                <a:lnTo>
                  <a:pt x="700741" y="158375"/>
                </a:lnTo>
                <a:lnTo>
                  <a:pt x="657999" y="144737"/>
                </a:lnTo>
                <a:lnTo>
                  <a:pt x="614531" y="135635"/>
                </a:lnTo>
                <a:lnTo>
                  <a:pt x="570702" y="131032"/>
                </a:lnTo>
                <a:lnTo>
                  <a:pt x="526880" y="130891"/>
                </a:lnTo>
                <a:lnTo>
                  <a:pt x="483430" y="135175"/>
                </a:lnTo>
                <a:lnTo>
                  <a:pt x="440719" y="143850"/>
                </a:lnTo>
                <a:lnTo>
                  <a:pt x="399113" y="156877"/>
                </a:lnTo>
                <a:lnTo>
                  <a:pt x="358978" y="174222"/>
                </a:lnTo>
                <a:lnTo>
                  <a:pt x="320681" y="195847"/>
                </a:lnTo>
                <a:lnTo>
                  <a:pt x="284587" y="221716"/>
                </a:lnTo>
                <a:lnTo>
                  <a:pt x="251064" y="251793"/>
                </a:lnTo>
                <a:lnTo>
                  <a:pt x="220477" y="286041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3459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5735" y="0"/>
            <a:ext cx="155447" cy="685799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014984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56221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4602" y="-72186"/>
            <a:ext cx="7190105" cy="1809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56221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07210" y="1634998"/>
            <a:ext cx="7067550" cy="4345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45.png"/><Relationship Id="rId5" Type="http://schemas.openxmlformats.org/officeDocument/2006/relationships/image" Target="../media/image4.pn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45.png"/><Relationship Id="rId5" Type="http://schemas.openxmlformats.org/officeDocument/2006/relationships/image" Target="../media/image4.png"/><Relationship Id="rId10" Type="http://schemas.openxmlformats.org/officeDocument/2006/relationships/image" Target="../media/image48.pn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2.png"/><Relationship Id="rId7" Type="http://schemas.openxmlformats.org/officeDocument/2006/relationships/image" Target="../media/image6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4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image" Target="../media/image2.png"/><Relationship Id="rId7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2.png"/><Relationship Id="rId7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2.png"/><Relationship Id="rId7" Type="http://schemas.openxmlformats.org/officeDocument/2006/relationships/image" Target="../media/image8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2782" y="1415033"/>
              <a:ext cx="210312" cy="2103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1893" y="1339596"/>
              <a:ext cx="304927" cy="286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9763" y="295656"/>
              <a:ext cx="7434072" cy="12207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9763" y="950975"/>
              <a:ext cx="3910584" cy="12207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13965" y="2761189"/>
            <a:ext cx="6579870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Strategic Human Resource </a:t>
            </a:r>
            <a:r>
              <a:rPr sz="4300" spc="-1180" dirty="0"/>
              <a:t> </a:t>
            </a:r>
            <a:r>
              <a:rPr sz="4300" spc="-5" dirty="0"/>
              <a:t>Management</a:t>
            </a:r>
            <a:endParaRPr sz="4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6" y="86868"/>
              <a:ext cx="6646164" cy="11109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4816" y="681227"/>
              <a:ext cx="7033259" cy="111099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05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Strategic</a:t>
            </a:r>
            <a:r>
              <a:rPr spc="20" dirty="0"/>
              <a:t> </a:t>
            </a:r>
            <a:r>
              <a:rPr spc="-5" dirty="0"/>
              <a:t>HRM</a:t>
            </a:r>
            <a:r>
              <a:rPr spc="-10" dirty="0"/>
              <a:t> </a:t>
            </a:r>
            <a:r>
              <a:rPr spc="-5" dirty="0"/>
              <a:t>therefore</a:t>
            </a:r>
            <a:r>
              <a:rPr spc="40" dirty="0"/>
              <a:t> </a:t>
            </a:r>
            <a:r>
              <a:rPr spc="-5" dirty="0"/>
              <a:t>is </a:t>
            </a:r>
            <a:r>
              <a:rPr dirty="0"/>
              <a:t> concerned</a:t>
            </a:r>
            <a:r>
              <a:rPr spc="-15" dirty="0"/>
              <a:t> </a:t>
            </a:r>
            <a:r>
              <a:rPr dirty="0"/>
              <a:t>with</a:t>
            </a:r>
            <a:r>
              <a:rPr spc="-10" dirty="0"/>
              <a:t> </a:t>
            </a:r>
            <a:r>
              <a:rPr dirty="0"/>
              <a:t>the</a:t>
            </a:r>
            <a:r>
              <a:rPr spc="10" dirty="0"/>
              <a:t> </a:t>
            </a:r>
            <a:r>
              <a:rPr spc="-5" dirty="0"/>
              <a:t>following;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14602" y="1424685"/>
            <a:ext cx="7162800" cy="523875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527685" marR="348615" indent="-515620">
              <a:lnSpc>
                <a:spcPts val="3240"/>
              </a:lnSpc>
              <a:spcBef>
                <a:spcPts val="505"/>
              </a:spcBef>
              <a:buClr>
                <a:srgbClr val="3891A7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3000" dirty="0">
                <a:latin typeface="Arial MT"/>
                <a:cs typeface="Arial MT"/>
              </a:rPr>
              <a:t>Analyze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the </a:t>
            </a:r>
            <a:r>
              <a:rPr sz="3000" spc="-5" dirty="0">
                <a:latin typeface="Arial MT"/>
                <a:cs typeface="Arial MT"/>
              </a:rPr>
              <a:t>opportunities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threats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existing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in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external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environment</a:t>
            </a:r>
            <a:endParaRPr sz="3000">
              <a:latin typeface="Arial MT"/>
              <a:cs typeface="Arial MT"/>
            </a:endParaRPr>
          </a:p>
          <a:p>
            <a:pPr marL="527685" marR="5080" indent="-515620">
              <a:lnSpc>
                <a:spcPct val="90000"/>
              </a:lnSpc>
              <a:spcBef>
                <a:spcPts val="555"/>
              </a:spcBef>
              <a:buClr>
                <a:srgbClr val="3891A7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3000" spc="-5" dirty="0">
                <a:latin typeface="Arial MT"/>
                <a:cs typeface="Arial MT"/>
              </a:rPr>
              <a:t>Formulate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strategies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that </a:t>
            </a:r>
            <a:r>
              <a:rPr sz="3000" dirty="0">
                <a:latin typeface="Arial MT"/>
                <a:cs typeface="Arial MT"/>
              </a:rPr>
              <a:t>will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match the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organizations (internal) strengths and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weaknesses </a:t>
            </a:r>
            <a:r>
              <a:rPr sz="3000" dirty="0">
                <a:latin typeface="Arial MT"/>
                <a:cs typeface="Arial MT"/>
              </a:rPr>
              <a:t>with </a:t>
            </a:r>
            <a:r>
              <a:rPr sz="3000" spc="-5" dirty="0">
                <a:latin typeface="Arial MT"/>
                <a:cs typeface="Arial MT"/>
              </a:rPr>
              <a:t>the environmental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(External)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threats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opportunities.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other </a:t>
            </a:r>
            <a:r>
              <a:rPr sz="3000" dirty="0">
                <a:latin typeface="Arial MT"/>
                <a:cs typeface="Arial MT"/>
              </a:rPr>
              <a:t>words SWOT analysis of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organization</a:t>
            </a:r>
            <a:endParaRPr sz="3000">
              <a:latin typeface="Arial MT"/>
              <a:cs typeface="Arial MT"/>
            </a:endParaRPr>
          </a:p>
          <a:p>
            <a:pPr marL="527685" indent="-515620">
              <a:lnSpc>
                <a:spcPct val="100000"/>
              </a:lnSpc>
              <a:spcBef>
                <a:spcPts val="240"/>
              </a:spcBef>
              <a:buClr>
                <a:srgbClr val="3891A7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3000" spc="-5" dirty="0">
                <a:latin typeface="Arial MT"/>
                <a:cs typeface="Arial MT"/>
              </a:rPr>
              <a:t>Implement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strategies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so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formulated</a:t>
            </a:r>
            <a:endParaRPr sz="3000">
              <a:latin typeface="Arial MT"/>
              <a:cs typeface="Arial MT"/>
            </a:endParaRPr>
          </a:p>
          <a:p>
            <a:pPr marL="527685" marR="280035" indent="-515620" algn="just">
              <a:lnSpc>
                <a:spcPts val="3240"/>
              </a:lnSpc>
              <a:spcBef>
                <a:spcPts val="650"/>
              </a:spcBef>
              <a:buClr>
                <a:srgbClr val="3891A7"/>
              </a:buClr>
              <a:buSzPct val="80000"/>
              <a:buAutoNum type="arabicPeriod"/>
              <a:tabLst>
                <a:tab pos="528320" algn="l"/>
              </a:tabLst>
            </a:pPr>
            <a:r>
              <a:rPr sz="3000" dirty="0">
                <a:latin typeface="Arial MT"/>
                <a:cs typeface="Arial MT"/>
              </a:rPr>
              <a:t>Evaluate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&amp; </a:t>
            </a:r>
            <a:r>
              <a:rPr sz="3000" spc="-5" dirty="0">
                <a:latin typeface="Arial MT"/>
                <a:cs typeface="Arial MT"/>
              </a:rPr>
              <a:t>control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activities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to </a:t>
            </a:r>
            <a:r>
              <a:rPr sz="3000" spc="-5" dirty="0">
                <a:latin typeface="Arial MT"/>
                <a:cs typeface="Arial MT"/>
              </a:rPr>
              <a:t>ensure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that organizations </a:t>
            </a:r>
            <a:r>
              <a:rPr sz="3000" spc="-5" dirty="0">
                <a:latin typeface="Arial MT"/>
                <a:cs typeface="Arial MT"/>
              </a:rPr>
              <a:t>objectives are duly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achieved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811" y="338327"/>
            <a:ext cx="5155692" cy="12207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90854"/>
            <a:ext cx="445135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Aims</a:t>
            </a:r>
            <a:r>
              <a:rPr sz="4300" spc="-40" dirty="0"/>
              <a:t> </a:t>
            </a:r>
            <a:r>
              <a:rPr sz="4300" spc="-5" dirty="0"/>
              <a:t>&amp;</a:t>
            </a:r>
            <a:r>
              <a:rPr sz="4300" spc="-30" dirty="0"/>
              <a:t> </a:t>
            </a:r>
            <a:r>
              <a:rPr sz="4300" spc="-5" dirty="0"/>
              <a:t>Objectives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1596897" y="1378965"/>
            <a:ext cx="7141845" cy="494919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95910" marR="5080" indent="-283845">
              <a:lnSpc>
                <a:spcPct val="80000"/>
              </a:lnSpc>
              <a:spcBef>
                <a:spcPts val="82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170" dirty="0">
                <a:latin typeface="Arial MT"/>
                <a:cs typeface="Arial MT"/>
              </a:rPr>
              <a:t>To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generate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strategic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capability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by </a:t>
            </a:r>
            <a:r>
              <a:rPr sz="3000" dirty="0">
                <a:latin typeface="Arial MT"/>
                <a:cs typeface="Arial MT"/>
              </a:rPr>
              <a:t> ensuring </a:t>
            </a:r>
            <a:r>
              <a:rPr sz="3000" spc="-5" dirty="0">
                <a:latin typeface="Arial MT"/>
                <a:cs typeface="Arial MT"/>
              </a:rPr>
              <a:t>that </a:t>
            </a:r>
            <a:r>
              <a:rPr sz="3000" dirty="0">
                <a:latin typeface="Arial MT"/>
                <a:cs typeface="Arial MT"/>
              </a:rPr>
              <a:t>the </a:t>
            </a:r>
            <a:r>
              <a:rPr sz="3000" spc="-5" dirty="0">
                <a:latin typeface="Arial MT"/>
                <a:cs typeface="Arial MT"/>
              </a:rPr>
              <a:t>organization </a:t>
            </a:r>
            <a:r>
              <a:rPr sz="3000" dirty="0">
                <a:latin typeface="Arial MT"/>
                <a:cs typeface="Arial MT"/>
              </a:rPr>
              <a:t>has the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skilled, </a:t>
            </a:r>
            <a:r>
              <a:rPr sz="3000" spc="-5" dirty="0">
                <a:latin typeface="Arial MT"/>
                <a:cs typeface="Arial MT"/>
              </a:rPr>
              <a:t>committed and </a:t>
            </a:r>
            <a:r>
              <a:rPr sz="3000" dirty="0">
                <a:latin typeface="Arial MT"/>
                <a:cs typeface="Arial MT"/>
              </a:rPr>
              <a:t>well-motivated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employees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by</a:t>
            </a:r>
            <a:r>
              <a:rPr sz="3000" dirty="0">
                <a:latin typeface="Arial MT"/>
                <a:cs typeface="Arial MT"/>
              </a:rPr>
              <a:t> which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it </a:t>
            </a:r>
            <a:r>
              <a:rPr sz="3000" spc="-5" dirty="0">
                <a:latin typeface="Arial MT"/>
                <a:cs typeface="Arial MT"/>
              </a:rPr>
              <a:t>need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to </a:t>
            </a:r>
            <a:r>
              <a:rPr sz="3000" spc="-5" dirty="0">
                <a:latin typeface="Arial MT"/>
                <a:cs typeface="Arial MT"/>
              </a:rPr>
              <a:t>achieve </a:t>
            </a:r>
            <a:r>
              <a:rPr sz="3000" spc="-8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sustained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competitive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advantage</a:t>
            </a:r>
            <a:endParaRPr sz="3000">
              <a:latin typeface="Arial MT"/>
              <a:cs typeface="Arial MT"/>
            </a:endParaRPr>
          </a:p>
          <a:p>
            <a:pPr marL="295910" marR="158750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170" dirty="0">
                <a:latin typeface="Arial MT"/>
                <a:cs typeface="Arial MT"/>
              </a:rPr>
              <a:t>To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provide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 sense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-5" dirty="0">
                <a:latin typeface="Arial MT"/>
                <a:cs typeface="Arial MT"/>
              </a:rPr>
              <a:t> direction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in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an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often turbulent environment so </a:t>
            </a:r>
            <a:r>
              <a:rPr sz="3000" dirty="0">
                <a:latin typeface="Arial MT"/>
                <a:cs typeface="Arial MT"/>
              </a:rPr>
              <a:t>that the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business needs </a:t>
            </a:r>
            <a:r>
              <a:rPr sz="3000" dirty="0">
                <a:latin typeface="Arial MT"/>
                <a:cs typeface="Arial MT"/>
              </a:rPr>
              <a:t>of the </a:t>
            </a:r>
            <a:r>
              <a:rPr sz="3000" spc="-5" dirty="0">
                <a:latin typeface="Arial MT"/>
                <a:cs typeface="Arial MT"/>
              </a:rPr>
              <a:t>organization and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 individual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collective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needs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its </a:t>
            </a:r>
            <a:r>
              <a:rPr sz="3000" spc="-8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employees can be met by the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development and implementation </a:t>
            </a:r>
            <a:r>
              <a:rPr sz="3000" dirty="0">
                <a:latin typeface="Arial MT"/>
                <a:cs typeface="Arial MT"/>
              </a:rPr>
              <a:t>of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coherent and practical HR </a:t>
            </a:r>
            <a:r>
              <a:rPr sz="3000" dirty="0">
                <a:latin typeface="Arial MT"/>
                <a:cs typeface="Arial MT"/>
              </a:rPr>
              <a:t>policies &amp;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programmes</a:t>
            </a:r>
            <a:endParaRPr sz="3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01824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6" y="86868"/>
              <a:ext cx="6649211" cy="11109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4816" y="681227"/>
              <a:ext cx="2124456" cy="111099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05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Significance/Importance</a:t>
            </a:r>
            <a:r>
              <a:rPr spc="-35" dirty="0"/>
              <a:t> </a:t>
            </a:r>
            <a:r>
              <a:rPr spc="-5" dirty="0"/>
              <a:t>of </a:t>
            </a:r>
            <a:r>
              <a:rPr spc="-1070" dirty="0"/>
              <a:t> </a:t>
            </a:r>
            <a:r>
              <a:rPr spc="-5" dirty="0"/>
              <a:t>SHRM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96897" y="1420114"/>
            <a:ext cx="7247890" cy="455612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5910" marR="74930" indent="-283845">
              <a:lnSpc>
                <a:spcPct val="80000"/>
              </a:lnSpc>
              <a:spcBef>
                <a:spcPts val="530"/>
              </a:spcBef>
              <a:buClr>
                <a:srgbClr val="3891A7"/>
              </a:buClr>
              <a:buSzPct val="8055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1800" spc="-5" dirty="0">
                <a:latin typeface="Arial MT"/>
                <a:cs typeface="Arial MT"/>
              </a:rPr>
              <a:t>When 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human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resource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department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strategically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develops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its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plans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 </a:t>
            </a:r>
            <a:r>
              <a:rPr sz="1800" spc="-5" dirty="0">
                <a:latin typeface="Arial MT"/>
                <a:cs typeface="Arial MT"/>
              </a:rPr>
              <a:t>recruitment,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training,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compensation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based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goals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organization,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it is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ensuring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 greater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chance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organizational </a:t>
            </a:r>
            <a:r>
              <a:rPr sz="1800" spc="-5" dirty="0">
                <a:latin typeface="Arial MT"/>
                <a:cs typeface="Arial MT"/>
              </a:rPr>
              <a:t> success</a:t>
            </a:r>
            <a:endParaRPr sz="1800">
              <a:latin typeface="Arial MT"/>
              <a:cs typeface="Arial MT"/>
            </a:endParaRPr>
          </a:p>
          <a:p>
            <a:pPr marL="295910" marR="5080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55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1800" spc="-5" dirty="0">
                <a:latin typeface="Arial MT"/>
                <a:cs typeface="Arial MT"/>
              </a:rPr>
              <a:t>Ex.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- </a:t>
            </a:r>
            <a:r>
              <a:rPr sz="1800" spc="-5" dirty="0">
                <a:latin typeface="Arial MT"/>
                <a:cs typeface="Arial MT"/>
              </a:rPr>
              <a:t>Let's think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about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this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approach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relation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basketball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team. </a:t>
            </a:r>
            <a:r>
              <a:rPr sz="1800" dirty="0">
                <a:latin typeface="Arial MT"/>
                <a:cs typeface="Arial MT"/>
              </a:rPr>
              <a:t> The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whole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team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wants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win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ball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game,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they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all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may </a:t>
            </a:r>
            <a:r>
              <a:rPr sz="1800" spc="-5" dirty="0">
                <a:latin typeface="Arial MT"/>
                <a:cs typeface="Arial MT"/>
              </a:rPr>
              <a:t>be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phenomenal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players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their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own,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but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great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player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doesn't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always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win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game.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That's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how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basketball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team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wins,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dirty="0">
                <a:latin typeface="Arial MT"/>
                <a:cs typeface="Arial MT"/>
              </a:rPr>
              <a:t> it's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how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 organization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wins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either.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team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wins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when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its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members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support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each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other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and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work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together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</a:t>
            </a:r>
            <a:r>
              <a:rPr sz="1800" dirty="0">
                <a:latin typeface="Arial MT"/>
                <a:cs typeface="Arial MT"/>
              </a:rPr>
              <a:t> a </a:t>
            </a:r>
            <a:r>
              <a:rPr sz="1800" spc="-5" dirty="0">
                <a:latin typeface="Arial MT"/>
                <a:cs typeface="Arial MT"/>
              </a:rPr>
              <a:t>common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goal</a:t>
            </a:r>
            <a:endParaRPr sz="1800">
              <a:latin typeface="Arial MT"/>
              <a:cs typeface="Arial MT"/>
            </a:endParaRPr>
          </a:p>
          <a:p>
            <a:pPr marL="295910" marR="102235" indent="-283845" algn="just">
              <a:lnSpc>
                <a:spcPct val="80000"/>
              </a:lnSpc>
              <a:spcBef>
                <a:spcPts val="605"/>
              </a:spcBef>
              <a:buClr>
                <a:srgbClr val="3891A7"/>
              </a:buClr>
              <a:buSzPct val="80555"/>
              <a:buFont typeface="Segoe UI Symbol"/>
              <a:buChar char="⚫"/>
              <a:tabLst>
                <a:tab pos="296545" algn="l"/>
              </a:tabLst>
            </a:pPr>
            <a:r>
              <a:rPr sz="1800" spc="-60" dirty="0">
                <a:latin typeface="Arial MT"/>
                <a:cs typeface="Arial MT"/>
              </a:rPr>
              <a:t>You </a:t>
            </a:r>
            <a:r>
              <a:rPr sz="1800" spc="-5" dirty="0">
                <a:latin typeface="Arial MT"/>
                <a:cs typeface="Arial MT"/>
              </a:rPr>
              <a:t>could also look </a:t>
            </a:r>
            <a:r>
              <a:rPr sz="1800" dirty="0">
                <a:latin typeface="Arial MT"/>
                <a:cs typeface="Arial MT"/>
              </a:rPr>
              <a:t>at </a:t>
            </a:r>
            <a:r>
              <a:rPr sz="1800" spc="-5" dirty="0">
                <a:latin typeface="Arial MT"/>
                <a:cs typeface="Arial MT"/>
              </a:rPr>
              <a:t>strategic HRM as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spc="-5" dirty="0">
                <a:latin typeface="Arial MT"/>
                <a:cs typeface="Arial MT"/>
              </a:rPr>
              <a:t>team captain or coach,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 his or </a:t>
            </a:r>
            <a:r>
              <a:rPr sz="1800" spc="-10" dirty="0">
                <a:latin typeface="Arial MT"/>
                <a:cs typeface="Arial MT"/>
              </a:rPr>
              <a:t>her </a:t>
            </a:r>
            <a:r>
              <a:rPr sz="1800" spc="-5" dirty="0">
                <a:latin typeface="Arial MT"/>
                <a:cs typeface="Arial MT"/>
              </a:rPr>
              <a:t>responsibilities are a little bit </a:t>
            </a:r>
            <a:r>
              <a:rPr sz="1800" spc="-10" dirty="0">
                <a:latin typeface="Arial MT"/>
                <a:cs typeface="Arial MT"/>
              </a:rPr>
              <a:t>different </a:t>
            </a:r>
            <a:r>
              <a:rPr sz="1800" spc="-5" dirty="0">
                <a:latin typeface="Arial MT"/>
                <a:cs typeface="Arial MT"/>
              </a:rPr>
              <a:t>from those of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other </a:t>
            </a:r>
            <a:r>
              <a:rPr sz="1800" spc="-10" dirty="0">
                <a:latin typeface="Arial MT"/>
                <a:cs typeface="Arial MT"/>
              </a:rPr>
              <a:t>players.</a:t>
            </a:r>
            <a:endParaRPr sz="1800">
              <a:latin typeface="Arial MT"/>
              <a:cs typeface="Arial MT"/>
            </a:endParaRPr>
          </a:p>
          <a:p>
            <a:pPr marL="295910" marR="459105" indent="-283845">
              <a:lnSpc>
                <a:spcPts val="1730"/>
              </a:lnSpc>
              <a:spcBef>
                <a:spcPts val="580"/>
              </a:spcBef>
              <a:buClr>
                <a:srgbClr val="3891A7"/>
              </a:buClr>
              <a:buSzPct val="8055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1800" spc="-5" dirty="0">
                <a:latin typeface="Arial MT"/>
                <a:cs typeface="Arial MT"/>
              </a:rPr>
              <a:t>Human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resources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departments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are charged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with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analyzing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changes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that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need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occur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with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each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'player'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department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assisting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strengthening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any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weaknesses.</a:t>
            </a:r>
            <a:endParaRPr sz="1800">
              <a:latin typeface="Arial MT"/>
              <a:cs typeface="Arial MT"/>
            </a:endParaRPr>
          </a:p>
          <a:p>
            <a:pPr marL="295910" marR="288290" indent="-283845">
              <a:lnSpc>
                <a:spcPct val="80000"/>
              </a:lnSpc>
              <a:spcBef>
                <a:spcPts val="615"/>
              </a:spcBef>
              <a:buClr>
                <a:srgbClr val="3891A7"/>
              </a:buClr>
              <a:buSzPct val="8055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1800" b="1" spc="-5" dirty="0">
                <a:latin typeface="Arial"/>
                <a:cs typeface="Arial"/>
              </a:rPr>
              <a:t>Strategic</a:t>
            </a:r>
            <a:r>
              <a:rPr sz="1800" b="1" dirty="0">
                <a:latin typeface="Arial"/>
                <a:cs typeface="Arial"/>
              </a:rPr>
              <a:t> human </a:t>
            </a:r>
            <a:r>
              <a:rPr sz="1800" b="1" spc="-5" dirty="0">
                <a:latin typeface="Arial"/>
                <a:cs typeface="Arial"/>
              </a:rPr>
              <a:t>resource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management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then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is</a:t>
            </a:r>
            <a:r>
              <a:rPr sz="1800" dirty="0">
                <a:latin typeface="Arial MT"/>
                <a:cs typeface="Arial MT"/>
              </a:rPr>
              <a:t> the</a:t>
            </a:r>
            <a:r>
              <a:rPr sz="1800" spc="-5" dirty="0">
                <a:latin typeface="Arial MT"/>
                <a:cs typeface="Arial MT"/>
              </a:rPr>
              <a:t> process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using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HR techniques,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like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training,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recruitment,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compensation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employee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relations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 </a:t>
            </a:r>
            <a:r>
              <a:rPr sz="1800" spc="-5" dirty="0">
                <a:latin typeface="Arial MT"/>
                <a:cs typeface="Arial MT"/>
              </a:rPr>
              <a:t>create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stronger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organization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34200" y="5466587"/>
            <a:ext cx="2209799" cy="13914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5" y="86868"/>
              <a:ext cx="7647432" cy="11109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4815" y="681227"/>
              <a:ext cx="1380744" cy="111099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05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Traditional</a:t>
            </a:r>
            <a:r>
              <a:rPr spc="-5" dirty="0"/>
              <a:t> HR</a:t>
            </a:r>
            <a:r>
              <a:rPr spc="-20" dirty="0"/>
              <a:t> </a:t>
            </a:r>
            <a:r>
              <a:rPr dirty="0"/>
              <a:t>versus</a:t>
            </a:r>
            <a:r>
              <a:rPr spc="-20" dirty="0"/>
              <a:t> </a:t>
            </a:r>
            <a:r>
              <a:rPr dirty="0"/>
              <a:t>Strategic </a:t>
            </a:r>
            <a:r>
              <a:rPr spc="-1065" dirty="0"/>
              <a:t> </a:t>
            </a:r>
            <a:r>
              <a:rPr spc="-5" dirty="0"/>
              <a:t>HR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70687" y="1741932"/>
            <a:ext cx="8803005" cy="4411980"/>
            <a:chOff x="170687" y="1741932"/>
            <a:chExt cx="8803005" cy="441198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599" y="1799843"/>
              <a:ext cx="8686800" cy="42961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9643" y="1770888"/>
              <a:ext cx="8745220" cy="4354195"/>
            </a:xfrm>
            <a:custGeom>
              <a:avLst/>
              <a:gdLst/>
              <a:ahLst/>
              <a:cxnLst/>
              <a:rect l="l" t="t" r="r" b="b"/>
              <a:pathLst>
                <a:path w="8745220" h="4354195">
                  <a:moveTo>
                    <a:pt x="0" y="4354067"/>
                  </a:moveTo>
                  <a:lnTo>
                    <a:pt x="8744712" y="4354067"/>
                  </a:lnTo>
                  <a:lnTo>
                    <a:pt x="8744712" y="0"/>
                  </a:lnTo>
                  <a:lnTo>
                    <a:pt x="0" y="0"/>
                  </a:lnTo>
                  <a:lnTo>
                    <a:pt x="0" y="4354067"/>
                  </a:lnTo>
                  <a:close/>
                </a:path>
              </a:pathLst>
            </a:custGeom>
            <a:ln w="57912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0999" y="2196084"/>
              <a:ext cx="8382000" cy="3733800"/>
            </a:xfrm>
            <a:custGeom>
              <a:avLst/>
              <a:gdLst/>
              <a:ahLst/>
              <a:cxnLst/>
              <a:rect l="l" t="t" r="r" b="b"/>
              <a:pathLst>
                <a:path w="8382000" h="3733800">
                  <a:moveTo>
                    <a:pt x="0" y="3733800"/>
                  </a:moveTo>
                  <a:lnTo>
                    <a:pt x="8382000" y="3733800"/>
                  </a:lnTo>
                  <a:lnTo>
                    <a:pt x="8382000" y="0"/>
                  </a:lnTo>
                  <a:lnTo>
                    <a:pt x="0" y="0"/>
                  </a:lnTo>
                  <a:lnTo>
                    <a:pt x="0" y="373380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6353" y="2590038"/>
              <a:ext cx="8077200" cy="0"/>
            </a:xfrm>
            <a:custGeom>
              <a:avLst/>
              <a:gdLst/>
              <a:ahLst/>
              <a:cxnLst/>
              <a:rect l="l" t="t" r="r" b="b"/>
              <a:pathLst>
                <a:path w="8077200">
                  <a:moveTo>
                    <a:pt x="0" y="0"/>
                  </a:moveTo>
                  <a:lnTo>
                    <a:pt x="8077200" y="0"/>
                  </a:lnTo>
                </a:path>
              </a:pathLst>
            </a:custGeom>
            <a:ln w="28956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96897" y="1393825"/>
            <a:ext cx="6951980" cy="485838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3000" spc="-5" dirty="0">
                <a:latin typeface="Arial MT"/>
                <a:cs typeface="Arial MT"/>
              </a:rPr>
              <a:t>Some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Examples</a:t>
            </a:r>
            <a:endParaRPr sz="3000">
              <a:latin typeface="Arial MT"/>
              <a:cs typeface="Arial MT"/>
            </a:endParaRPr>
          </a:p>
          <a:p>
            <a:pPr marL="295910" indent="-283845">
              <a:lnSpc>
                <a:spcPct val="100000"/>
              </a:lnSpc>
              <a:spcBef>
                <a:spcPts val="24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dirty="0">
                <a:latin typeface="Arial MT"/>
                <a:cs typeface="Arial MT"/>
              </a:rPr>
              <a:t>Southwest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airlines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</a:t>
            </a:r>
            <a:r>
              <a:rPr sz="3000" spc="-60" dirty="0">
                <a:latin typeface="Arial MT"/>
                <a:cs typeface="Arial MT"/>
              </a:rPr>
              <a:t> </a:t>
            </a:r>
            <a:r>
              <a:rPr sz="3000" spc="-15" dirty="0">
                <a:latin typeface="Arial MT"/>
                <a:cs typeface="Arial MT"/>
              </a:rPr>
              <a:t>Ticketless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travel</a:t>
            </a:r>
            <a:endParaRPr sz="3000">
              <a:latin typeface="Arial MT"/>
              <a:cs typeface="Arial MT"/>
            </a:endParaRPr>
          </a:p>
          <a:p>
            <a:pPr marL="295910" marR="64769" indent="-283845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5" dirty="0">
                <a:latin typeface="Arial MT"/>
                <a:cs typeface="Arial MT"/>
              </a:rPr>
              <a:t>Albertson </a:t>
            </a:r>
            <a:r>
              <a:rPr sz="3000" dirty="0">
                <a:latin typeface="Arial MT"/>
                <a:cs typeface="Arial MT"/>
              </a:rPr>
              <a:t>– </a:t>
            </a:r>
            <a:r>
              <a:rPr sz="3000" spc="-5" dirty="0">
                <a:latin typeface="Arial MT"/>
                <a:cs typeface="Arial MT"/>
              </a:rPr>
              <a:t>Superior managers shape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their department </a:t>
            </a:r>
            <a:r>
              <a:rPr sz="3000" dirty="0">
                <a:latin typeface="Arial MT"/>
                <a:cs typeface="Arial MT"/>
              </a:rPr>
              <a:t>policies &amp; </a:t>
            </a:r>
            <a:r>
              <a:rPr sz="3000" spc="-5" dirty="0">
                <a:latin typeface="Arial MT"/>
                <a:cs typeface="Arial MT"/>
              </a:rPr>
              <a:t>practices </a:t>
            </a:r>
            <a:r>
              <a:rPr sz="3000" dirty="0">
                <a:latin typeface="Arial MT"/>
                <a:cs typeface="Arial MT"/>
              </a:rPr>
              <a:t>–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so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that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they make </a:t>
            </a:r>
            <a:r>
              <a:rPr sz="3000" dirty="0">
                <a:latin typeface="Arial MT"/>
                <a:cs typeface="Arial MT"/>
              </a:rPr>
              <a:t>sense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in</a:t>
            </a:r>
            <a:r>
              <a:rPr sz="3000" spc="-5" dirty="0">
                <a:latin typeface="Arial MT"/>
                <a:cs typeface="Arial MT"/>
              </a:rPr>
              <a:t> terms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(or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align with ) </a:t>
            </a:r>
            <a:r>
              <a:rPr sz="3000" spc="-5" dirty="0">
                <a:latin typeface="Arial MT"/>
                <a:cs typeface="Arial MT"/>
              </a:rPr>
              <a:t>their companies strategic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aims</a:t>
            </a:r>
            <a:endParaRPr sz="3000">
              <a:latin typeface="Arial MT"/>
              <a:cs typeface="Arial MT"/>
            </a:endParaRPr>
          </a:p>
          <a:p>
            <a:pPr marL="295910" marR="5080" indent="-283845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5" dirty="0">
                <a:latin typeface="Arial MT"/>
                <a:cs typeface="Arial MT"/>
              </a:rPr>
              <a:t>Main purpose </a:t>
            </a:r>
            <a:r>
              <a:rPr sz="3000" dirty="0">
                <a:latin typeface="Arial MT"/>
                <a:cs typeface="Arial MT"/>
              </a:rPr>
              <a:t>of SHRM </a:t>
            </a:r>
            <a:r>
              <a:rPr sz="3000" spc="-5" dirty="0">
                <a:latin typeface="Arial MT"/>
                <a:cs typeface="Arial MT"/>
              </a:rPr>
              <a:t>is to show how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to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develop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 HR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manager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that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supports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 make sense in terms </a:t>
            </a:r>
            <a:r>
              <a:rPr sz="3000" dirty="0">
                <a:latin typeface="Arial MT"/>
                <a:cs typeface="Arial MT"/>
              </a:rPr>
              <a:t>of </a:t>
            </a:r>
            <a:r>
              <a:rPr sz="3000" spc="-5" dirty="0">
                <a:latin typeface="Arial MT"/>
                <a:cs typeface="Arial MT"/>
              </a:rPr>
              <a:t>your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company’s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strategic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aims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811" y="338327"/>
            <a:ext cx="6109716" cy="12207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90854"/>
            <a:ext cx="540639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5" dirty="0"/>
              <a:t>Way</a:t>
            </a:r>
            <a:r>
              <a:rPr sz="4300" spc="-25" dirty="0"/>
              <a:t> </a:t>
            </a:r>
            <a:r>
              <a:rPr sz="4300" spc="-5" dirty="0"/>
              <a:t>forward</a:t>
            </a:r>
            <a:r>
              <a:rPr sz="4300" spc="5" dirty="0"/>
              <a:t> </a:t>
            </a:r>
            <a:r>
              <a:rPr sz="4300" spc="-5" dirty="0"/>
              <a:t>in</a:t>
            </a:r>
            <a:r>
              <a:rPr sz="4300" spc="-25" dirty="0"/>
              <a:t> </a:t>
            </a:r>
            <a:r>
              <a:rPr sz="4300" spc="-5" dirty="0"/>
              <a:t>SHRM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1596897" y="1378965"/>
            <a:ext cx="6992620" cy="517779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95910" marR="368935" indent="-283845">
              <a:lnSpc>
                <a:spcPct val="80000"/>
              </a:lnSpc>
              <a:spcBef>
                <a:spcPts val="82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5" dirty="0">
                <a:latin typeface="Arial MT"/>
                <a:cs typeface="Arial MT"/>
              </a:rPr>
              <a:t>Here we </a:t>
            </a:r>
            <a:r>
              <a:rPr sz="3000" dirty="0">
                <a:latin typeface="Arial MT"/>
                <a:cs typeface="Arial MT"/>
              </a:rPr>
              <a:t>will </a:t>
            </a:r>
            <a:r>
              <a:rPr sz="3000" spc="-5" dirty="0">
                <a:latin typeface="Arial MT"/>
                <a:cs typeface="Arial MT"/>
              </a:rPr>
              <a:t>see how </a:t>
            </a:r>
            <a:r>
              <a:rPr sz="3000" dirty="0">
                <a:latin typeface="Arial MT"/>
                <a:cs typeface="Arial MT"/>
              </a:rPr>
              <a:t>to </a:t>
            </a:r>
            <a:r>
              <a:rPr sz="3000" spc="-5" dirty="0">
                <a:latin typeface="Arial MT"/>
                <a:cs typeface="Arial MT"/>
              </a:rPr>
              <a:t>translate a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companies </a:t>
            </a:r>
            <a:r>
              <a:rPr sz="3000" dirty="0">
                <a:latin typeface="Arial MT"/>
                <a:cs typeface="Arial MT"/>
              </a:rPr>
              <a:t>business </a:t>
            </a:r>
            <a:r>
              <a:rPr sz="3000" spc="-5" dirty="0">
                <a:latin typeface="Arial MT"/>
                <a:cs typeface="Arial MT"/>
              </a:rPr>
              <a:t>strategy </a:t>
            </a:r>
            <a:r>
              <a:rPr sz="3000" dirty="0">
                <a:latin typeface="Arial MT"/>
                <a:cs typeface="Arial MT"/>
              </a:rPr>
              <a:t>into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actionable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human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resource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policies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&amp;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practices</a:t>
            </a:r>
            <a:endParaRPr sz="3000">
              <a:latin typeface="Arial MT"/>
              <a:cs typeface="Arial MT"/>
            </a:endParaRPr>
          </a:p>
          <a:p>
            <a:pPr marL="295910" marR="897255" indent="-283845">
              <a:lnSpc>
                <a:spcPts val="2880"/>
              </a:lnSpc>
              <a:spcBef>
                <a:spcPts val="57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25" dirty="0">
                <a:latin typeface="Arial MT"/>
                <a:cs typeface="Arial MT"/>
              </a:rPr>
              <a:t>We </a:t>
            </a:r>
            <a:r>
              <a:rPr sz="3000" dirty="0">
                <a:latin typeface="Arial MT"/>
                <a:cs typeface="Arial MT"/>
              </a:rPr>
              <a:t>will </a:t>
            </a:r>
            <a:r>
              <a:rPr sz="3000" spc="-5" dirty="0">
                <a:latin typeface="Arial MT"/>
                <a:cs typeface="Arial MT"/>
              </a:rPr>
              <a:t>see strategic management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process</a:t>
            </a:r>
            <a:endParaRPr sz="3000">
              <a:latin typeface="Arial MT"/>
              <a:cs typeface="Arial MT"/>
            </a:endParaRPr>
          </a:p>
          <a:p>
            <a:pPr marL="295910" indent="-283845">
              <a:lnSpc>
                <a:spcPts val="3445"/>
              </a:lnSpc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5" dirty="0">
                <a:latin typeface="Arial MT"/>
                <a:cs typeface="Arial MT"/>
              </a:rPr>
              <a:t>How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to </a:t>
            </a:r>
            <a:r>
              <a:rPr sz="3000" spc="-5" dirty="0">
                <a:latin typeface="Arial MT"/>
                <a:cs typeface="Arial MT"/>
              </a:rPr>
              <a:t>develop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strategic plan</a:t>
            </a:r>
            <a:endParaRPr sz="3000">
              <a:latin typeface="Arial MT"/>
              <a:cs typeface="Arial MT"/>
            </a:endParaRPr>
          </a:p>
          <a:p>
            <a:pPr marL="295910" marR="893444" indent="-283845">
              <a:lnSpc>
                <a:spcPts val="2880"/>
              </a:lnSpc>
              <a:spcBef>
                <a:spcPts val="63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dirty="0">
                <a:latin typeface="Arial MT"/>
                <a:cs typeface="Arial MT"/>
              </a:rPr>
              <a:t>The </a:t>
            </a:r>
            <a:r>
              <a:rPr sz="3000" spc="-5" dirty="0">
                <a:latin typeface="Arial MT"/>
                <a:cs typeface="Arial MT"/>
              </a:rPr>
              <a:t>HR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managers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role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strategic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management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process</a:t>
            </a:r>
            <a:r>
              <a:rPr sz="3000" dirty="0">
                <a:latin typeface="Arial MT"/>
                <a:cs typeface="Arial MT"/>
              </a:rPr>
              <a:t> &amp;</a:t>
            </a:r>
            <a:endParaRPr sz="3000">
              <a:latin typeface="Arial MT"/>
              <a:cs typeface="Arial MT"/>
            </a:endParaRPr>
          </a:p>
          <a:p>
            <a:pPr marL="295910" marR="5080" indent="-283845">
              <a:lnSpc>
                <a:spcPct val="80000"/>
              </a:lnSpc>
              <a:spcBef>
                <a:spcPts val="62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dirty="0">
                <a:latin typeface="Arial MT"/>
                <a:cs typeface="Arial MT"/>
              </a:rPr>
              <a:t>A</a:t>
            </a:r>
            <a:r>
              <a:rPr sz="3000" spc="-17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step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by </a:t>
            </a:r>
            <a:r>
              <a:rPr sz="3000" dirty="0">
                <a:latin typeface="Arial MT"/>
                <a:cs typeface="Arial MT"/>
              </a:rPr>
              <a:t>step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‘HR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Scorecard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approach </a:t>
            </a:r>
            <a:r>
              <a:rPr sz="3000" spc="-8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to </a:t>
            </a:r>
            <a:r>
              <a:rPr sz="3000" spc="-5" dirty="0">
                <a:latin typeface="Arial MT"/>
                <a:cs typeface="Arial MT"/>
              </a:rPr>
              <a:t>create </a:t>
            </a:r>
            <a:r>
              <a:rPr sz="3000" dirty="0">
                <a:latin typeface="Arial MT"/>
                <a:cs typeface="Arial MT"/>
              </a:rPr>
              <a:t>HR policies &amp; </a:t>
            </a:r>
            <a:r>
              <a:rPr sz="3000" spc="-5" dirty="0">
                <a:latin typeface="Arial MT"/>
                <a:cs typeface="Arial MT"/>
              </a:rPr>
              <a:t>practices </a:t>
            </a:r>
            <a:r>
              <a:rPr sz="3000" dirty="0">
                <a:latin typeface="Arial MT"/>
                <a:cs typeface="Arial MT"/>
              </a:rPr>
              <a:t>that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makes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sense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terms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the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company’s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strategic </a:t>
            </a:r>
            <a:r>
              <a:rPr sz="3000" dirty="0">
                <a:latin typeface="Arial MT"/>
                <a:cs typeface="Arial MT"/>
              </a:rPr>
              <a:t>aims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96897" y="1430782"/>
            <a:ext cx="7225030" cy="51104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5910" marR="5080" indent="-283845">
              <a:lnSpc>
                <a:spcPct val="90000"/>
              </a:lnSpc>
              <a:spcBef>
                <a:spcPts val="425"/>
              </a:spcBef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dirty="0">
                <a:latin typeface="Arial MT"/>
                <a:cs typeface="Arial MT"/>
              </a:rPr>
              <a:t>Ford</a:t>
            </a:r>
            <a:r>
              <a:rPr sz="2700" spc="-5" dirty="0">
                <a:latin typeface="Arial MT"/>
                <a:cs typeface="Arial MT"/>
              </a:rPr>
              <a:t> motor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30" dirty="0">
                <a:latin typeface="Arial MT"/>
                <a:cs typeface="Arial MT"/>
              </a:rPr>
              <a:t>company,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faced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huge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loss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&amp; 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hemorrhaging market </a:t>
            </a:r>
            <a:r>
              <a:rPr sz="2700" dirty="0">
                <a:latin typeface="Arial MT"/>
                <a:cs typeface="Arial MT"/>
              </a:rPr>
              <a:t>share to </a:t>
            </a:r>
            <a:r>
              <a:rPr sz="2700" spc="-20" dirty="0">
                <a:latin typeface="Arial MT"/>
                <a:cs typeface="Arial MT"/>
              </a:rPr>
              <a:t>TOYOTO </a:t>
            </a:r>
            <a:r>
              <a:rPr sz="2700" dirty="0">
                <a:latin typeface="Arial MT"/>
                <a:cs typeface="Arial MT"/>
              </a:rPr>
              <a:t>&amp; 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NISSAN,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knew </a:t>
            </a:r>
            <a:r>
              <a:rPr sz="2700" dirty="0">
                <a:latin typeface="Arial MT"/>
                <a:cs typeface="Arial MT"/>
              </a:rPr>
              <a:t>it </a:t>
            </a:r>
            <a:r>
              <a:rPr sz="2700" spc="-5" dirty="0">
                <a:latin typeface="Arial MT"/>
                <a:cs typeface="Arial MT"/>
              </a:rPr>
              <a:t>needed a new </a:t>
            </a:r>
            <a:r>
              <a:rPr sz="2700" dirty="0">
                <a:latin typeface="Arial MT"/>
                <a:cs typeface="Arial MT"/>
              </a:rPr>
              <a:t>strategic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plan</a:t>
            </a:r>
            <a:endParaRPr sz="2700">
              <a:latin typeface="Arial MT"/>
              <a:cs typeface="Arial MT"/>
            </a:endParaRPr>
          </a:p>
          <a:p>
            <a:pPr marL="295910" marR="213995" indent="-283845">
              <a:lnSpc>
                <a:spcPts val="2920"/>
              </a:lnSpc>
              <a:spcBef>
                <a:spcPts val="640"/>
              </a:spcBef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spc="-5" dirty="0">
                <a:latin typeface="Arial MT"/>
                <a:cs typeface="Arial MT"/>
              </a:rPr>
              <a:t>Competition was </a:t>
            </a:r>
            <a:r>
              <a:rPr sz="2700" dirty="0">
                <a:latin typeface="Arial MT"/>
                <a:cs typeface="Arial MT"/>
              </a:rPr>
              <a:t>tight, </a:t>
            </a:r>
            <a:r>
              <a:rPr sz="2700" spc="-10" dirty="0">
                <a:latin typeface="Arial MT"/>
                <a:cs typeface="Arial MT"/>
              </a:rPr>
              <a:t>Ford’s </a:t>
            </a:r>
            <a:r>
              <a:rPr sz="2700" dirty="0">
                <a:latin typeface="Arial MT"/>
                <a:cs typeface="Arial MT"/>
              </a:rPr>
              <a:t>cost </a:t>
            </a:r>
            <a:r>
              <a:rPr sz="2700" spc="-5" dirty="0">
                <a:latin typeface="Arial MT"/>
                <a:cs typeface="Arial MT"/>
              </a:rPr>
              <a:t>was too 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higher than </a:t>
            </a:r>
            <a:r>
              <a:rPr sz="2700" dirty="0">
                <a:latin typeface="Arial MT"/>
                <a:cs typeface="Arial MT"/>
              </a:rPr>
              <a:t>competitors, Fords </a:t>
            </a:r>
            <a:r>
              <a:rPr sz="2700" spc="-5" dirty="0">
                <a:latin typeface="Arial MT"/>
                <a:cs typeface="Arial MT"/>
              </a:rPr>
              <a:t>unused plant </a:t>
            </a:r>
            <a:r>
              <a:rPr sz="2700" spc="-74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capacity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was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draining </a:t>
            </a:r>
            <a:r>
              <a:rPr sz="2700" dirty="0">
                <a:latin typeface="Arial MT"/>
                <a:cs typeface="Arial MT"/>
              </a:rPr>
              <a:t>profits</a:t>
            </a:r>
            <a:endParaRPr sz="2700">
              <a:latin typeface="Arial MT"/>
              <a:cs typeface="Arial MT"/>
            </a:endParaRPr>
          </a:p>
          <a:p>
            <a:pPr marL="295910" marR="254635" indent="-283845">
              <a:lnSpc>
                <a:spcPts val="2920"/>
              </a:lnSpc>
              <a:spcBef>
                <a:spcPts val="585"/>
              </a:spcBef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dirty="0">
                <a:latin typeface="Arial MT"/>
                <a:cs typeface="Arial MT"/>
              </a:rPr>
              <a:t>Fords </a:t>
            </a:r>
            <a:r>
              <a:rPr sz="2700" spc="-10" dirty="0">
                <a:latin typeface="Arial MT"/>
                <a:cs typeface="Arial MT"/>
              </a:rPr>
              <a:t>manager </a:t>
            </a:r>
            <a:r>
              <a:rPr sz="2700" spc="-5" dirty="0">
                <a:latin typeface="Arial MT"/>
                <a:cs typeface="Arial MT"/>
              </a:rPr>
              <a:t>devised ‘The way </a:t>
            </a:r>
            <a:r>
              <a:rPr sz="2700" dirty="0">
                <a:latin typeface="Arial MT"/>
                <a:cs typeface="Arial MT"/>
              </a:rPr>
              <a:t>forward’ – </a:t>
            </a:r>
            <a:r>
              <a:rPr sz="2700" spc="-74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this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new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strategic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plan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established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closing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a </a:t>
            </a:r>
            <a:r>
              <a:rPr sz="2700" spc="-73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dozen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plants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&amp;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terminating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20,000 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employees</a:t>
            </a:r>
            <a:endParaRPr sz="2700">
              <a:latin typeface="Arial MT"/>
              <a:cs typeface="Arial MT"/>
            </a:endParaRPr>
          </a:p>
          <a:p>
            <a:pPr marL="295910" marR="176530" indent="-283845">
              <a:lnSpc>
                <a:spcPts val="2920"/>
              </a:lnSpc>
              <a:spcBef>
                <a:spcPts val="590"/>
              </a:spcBef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dirty="0">
                <a:latin typeface="Arial MT"/>
                <a:cs typeface="Arial MT"/>
              </a:rPr>
              <a:t>This </a:t>
            </a:r>
            <a:r>
              <a:rPr sz="2700" spc="-10" dirty="0">
                <a:latin typeface="Arial MT"/>
                <a:cs typeface="Arial MT"/>
              </a:rPr>
              <a:t>was </a:t>
            </a:r>
            <a:r>
              <a:rPr sz="2700" spc="-5" dirty="0">
                <a:latin typeface="Arial MT"/>
                <a:cs typeface="Arial MT"/>
              </a:rPr>
              <a:t>a </a:t>
            </a:r>
            <a:r>
              <a:rPr sz="2700" dirty="0">
                <a:latin typeface="Arial MT"/>
                <a:cs typeface="Arial MT"/>
              </a:rPr>
              <a:t>strategic </a:t>
            </a:r>
            <a:r>
              <a:rPr sz="2700" spc="-5" dirty="0">
                <a:latin typeface="Arial MT"/>
                <a:cs typeface="Arial MT"/>
              </a:rPr>
              <a:t>plan </a:t>
            </a:r>
            <a:r>
              <a:rPr sz="2700" dirty="0">
                <a:latin typeface="Arial MT"/>
                <a:cs typeface="Arial MT"/>
              </a:rPr>
              <a:t>of </a:t>
            </a:r>
            <a:r>
              <a:rPr sz="2700" spc="-5" dirty="0">
                <a:latin typeface="Arial MT"/>
                <a:cs typeface="Arial MT"/>
              </a:rPr>
              <a:t>how </a:t>
            </a:r>
            <a:r>
              <a:rPr sz="2700" dirty="0">
                <a:latin typeface="Arial MT"/>
                <a:cs typeface="Arial MT"/>
              </a:rPr>
              <a:t>it </a:t>
            </a:r>
            <a:r>
              <a:rPr sz="2700" spc="-5" dirty="0">
                <a:latin typeface="Arial MT"/>
                <a:cs typeface="Arial MT"/>
              </a:rPr>
              <a:t>will </a:t>
            </a:r>
            <a:r>
              <a:rPr sz="2700" dirty="0">
                <a:latin typeface="Arial MT"/>
                <a:cs typeface="Arial MT"/>
              </a:rPr>
              <a:t>match </a:t>
            </a:r>
            <a:r>
              <a:rPr sz="2700" spc="-74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internal </a:t>
            </a:r>
            <a:r>
              <a:rPr sz="2700" dirty="0">
                <a:latin typeface="Arial MT"/>
                <a:cs typeface="Arial MT"/>
              </a:rPr>
              <a:t>&amp; strength &amp; </a:t>
            </a:r>
            <a:r>
              <a:rPr sz="2700" spc="-5" dirty="0">
                <a:latin typeface="Arial MT"/>
                <a:cs typeface="Arial MT"/>
              </a:rPr>
              <a:t>weakness </a:t>
            </a:r>
            <a:r>
              <a:rPr sz="2700" dirty="0">
                <a:latin typeface="Arial MT"/>
                <a:cs typeface="Arial MT"/>
              </a:rPr>
              <a:t>to external 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Opportunities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&amp; threats</a:t>
            </a:r>
            <a:endParaRPr sz="2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96897" y="1468882"/>
            <a:ext cx="7234555" cy="472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essence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strategic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planning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is to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ask</a:t>
            </a:r>
            <a:endParaRPr sz="3200">
              <a:latin typeface="Arial MT"/>
              <a:cs typeface="Arial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5" dirty="0">
                <a:latin typeface="Arial MT"/>
                <a:cs typeface="Arial MT"/>
              </a:rPr>
              <a:t>Where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are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now </a:t>
            </a:r>
            <a:r>
              <a:rPr sz="3200" dirty="0">
                <a:latin typeface="Arial MT"/>
                <a:cs typeface="Arial MT"/>
              </a:rPr>
              <a:t>as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</a:t>
            </a:r>
            <a:r>
              <a:rPr sz="3200" spc="-5" dirty="0">
                <a:latin typeface="Arial MT"/>
                <a:cs typeface="Arial MT"/>
              </a:rPr>
              <a:t> business?</a:t>
            </a:r>
            <a:endParaRPr sz="3200">
              <a:latin typeface="Arial MT"/>
              <a:cs typeface="Arial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5" dirty="0">
                <a:latin typeface="Arial MT"/>
                <a:cs typeface="Arial MT"/>
              </a:rPr>
              <a:t>Where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do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want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to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be?</a:t>
            </a:r>
            <a:endParaRPr sz="3200">
              <a:latin typeface="Arial MT"/>
              <a:cs typeface="Arial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dirty="0">
                <a:latin typeface="Arial MT"/>
                <a:cs typeface="Arial MT"/>
              </a:rPr>
              <a:t>&amp;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How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should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get there?</a:t>
            </a:r>
            <a:endParaRPr sz="3200">
              <a:latin typeface="Arial MT"/>
              <a:cs typeface="Arial MT"/>
            </a:endParaRPr>
          </a:p>
          <a:p>
            <a:pPr marL="295910" marR="36576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managers the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formulate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specific </a:t>
            </a:r>
            <a:r>
              <a:rPr sz="3200" spc="-869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strategies </a:t>
            </a:r>
            <a:r>
              <a:rPr sz="3200" dirty="0">
                <a:latin typeface="Arial MT"/>
                <a:cs typeface="Arial MT"/>
              </a:rPr>
              <a:t>to </a:t>
            </a:r>
            <a:r>
              <a:rPr sz="3200" spc="-5" dirty="0">
                <a:latin typeface="Arial MT"/>
                <a:cs typeface="Arial MT"/>
              </a:rPr>
              <a:t>take the company </a:t>
            </a:r>
            <a:r>
              <a:rPr sz="3200" dirty="0">
                <a:latin typeface="Arial MT"/>
                <a:cs typeface="Arial MT"/>
              </a:rPr>
              <a:t>from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where it </a:t>
            </a:r>
            <a:r>
              <a:rPr sz="3200" spc="-10" dirty="0">
                <a:latin typeface="Arial MT"/>
                <a:cs typeface="Arial MT"/>
              </a:rPr>
              <a:t>is </a:t>
            </a:r>
            <a:r>
              <a:rPr sz="3200" dirty="0">
                <a:latin typeface="Arial MT"/>
                <a:cs typeface="Arial MT"/>
              </a:rPr>
              <a:t>now to where he or she 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wants </a:t>
            </a:r>
            <a:r>
              <a:rPr sz="3200" spc="-10" dirty="0">
                <a:latin typeface="Arial MT"/>
                <a:cs typeface="Arial MT"/>
              </a:rPr>
              <a:t>to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be.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2811" y="338327"/>
              <a:ext cx="2487167" cy="12207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1508" y="338327"/>
              <a:ext cx="909828" cy="12207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9187" y="338327"/>
              <a:ext cx="5190744" cy="12207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4602" y="490854"/>
            <a:ext cx="673290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59330" algn="l"/>
              </a:tabLst>
            </a:pPr>
            <a:r>
              <a:rPr sz="4300" spc="-5" dirty="0"/>
              <a:t>SHRM</a:t>
            </a:r>
            <a:r>
              <a:rPr sz="4300" dirty="0"/>
              <a:t> </a:t>
            </a:r>
            <a:r>
              <a:rPr sz="4300" spc="-5" dirty="0"/>
              <a:t>-	</a:t>
            </a:r>
            <a:r>
              <a:rPr sz="4300" i="1" spc="-5" dirty="0">
                <a:latin typeface="Arial"/>
                <a:cs typeface="Arial"/>
              </a:rPr>
              <a:t>some</a:t>
            </a:r>
            <a:r>
              <a:rPr sz="4300" i="1" spc="-25" dirty="0">
                <a:latin typeface="Arial"/>
                <a:cs typeface="Arial"/>
              </a:rPr>
              <a:t> </a:t>
            </a:r>
            <a:r>
              <a:rPr sz="4300" i="1" spc="-5" dirty="0">
                <a:latin typeface="Arial"/>
                <a:cs typeface="Arial"/>
              </a:rPr>
              <a:t>more</a:t>
            </a:r>
            <a:r>
              <a:rPr sz="4300" i="1" spc="-15" dirty="0">
                <a:latin typeface="Arial"/>
                <a:cs typeface="Arial"/>
              </a:rPr>
              <a:t> </a:t>
            </a:r>
            <a:r>
              <a:rPr sz="4300" i="1" spc="-5" dirty="0">
                <a:latin typeface="Arial"/>
                <a:cs typeface="Arial"/>
              </a:rPr>
              <a:t>details</a:t>
            </a:r>
            <a:endParaRPr sz="4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6897" y="1412494"/>
            <a:ext cx="7101205" cy="444690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5910" marR="102235" indent="-283845">
              <a:lnSpc>
                <a:spcPct val="80000"/>
              </a:lnSpc>
              <a:spcBef>
                <a:spcPts val="58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dirty="0">
                <a:latin typeface="Arial MT"/>
                <a:cs typeface="Arial MT"/>
              </a:rPr>
              <a:t>Managers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use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term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‘HR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Strategy”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refer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specific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HRM courses of action the company pursues to achieve its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strategic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aims</a:t>
            </a:r>
            <a:endParaRPr sz="2000">
              <a:latin typeface="Arial MT"/>
              <a:cs typeface="Arial MT"/>
            </a:endParaRPr>
          </a:p>
          <a:p>
            <a:pPr marL="295910" marR="25400" indent="-283845">
              <a:lnSpc>
                <a:spcPct val="80000"/>
              </a:lnSpc>
              <a:spcBef>
                <a:spcPts val="600"/>
              </a:spcBef>
            </a:pPr>
            <a:r>
              <a:rPr sz="2000" spc="-5" dirty="0">
                <a:latin typeface="Arial MT"/>
                <a:cs typeface="Arial MT"/>
              </a:rPr>
              <a:t>Ex. </a:t>
            </a:r>
            <a:r>
              <a:rPr sz="2000" dirty="0">
                <a:latin typeface="Arial MT"/>
                <a:cs typeface="Arial MT"/>
              </a:rPr>
              <a:t>FedEx strategic aim is to achieve superior levels of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customer service &amp; high profitability through a highly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committed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workforce.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Preferably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 a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union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environment</a:t>
            </a:r>
            <a:endParaRPr sz="2000">
              <a:latin typeface="Arial MT"/>
              <a:cs typeface="Arial MT"/>
            </a:endParaRPr>
          </a:p>
          <a:p>
            <a:pPr marL="295910" indent="-283845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dirty="0">
                <a:latin typeface="Arial MT"/>
                <a:cs typeface="Arial MT"/>
              </a:rPr>
              <a:t>FedEx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HR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strategies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stem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from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this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aim</a:t>
            </a:r>
            <a:endParaRPr sz="2000">
              <a:latin typeface="Arial MT"/>
              <a:cs typeface="Arial MT"/>
            </a:endParaRPr>
          </a:p>
          <a:p>
            <a:pPr marL="295910" marR="1287780" indent="-283845">
              <a:lnSpc>
                <a:spcPts val="1920"/>
              </a:lnSpc>
              <a:spcBef>
                <a:spcPts val="58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dirty="0">
                <a:latin typeface="Arial MT"/>
                <a:cs typeface="Arial MT"/>
              </a:rPr>
              <a:t>They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include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using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various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tools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build two-way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communication</a:t>
            </a:r>
            <a:endParaRPr sz="2000">
              <a:latin typeface="Arial MT"/>
              <a:cs typeface="Arial MT"/>
            </a:endParaRPr>
          </a:p>
          <a:p>
            <a:pPr marL="295910" marR="533400" indent="-283845">
              <a:lnSpc>
                <a:spcPct val="80000"/>
              </a:lnSpc>
              <a:spcBef>
                <a:spcPts val="62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dirty="0">
                <a:latin typeface="Arial MT"/>
                <a:cs typeface="Arial MT"/>
              </a:rPr>
              <a:t>Screening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out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potential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managers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whose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values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not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people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oriented</a:t>
            </a:r>
            <a:endParaRPr sz="2000">
              <a:latin typeface="Arial MT"/>
              <a:cs typeface="Arial MT"/>
            </a:endParaRPr>
          </a:p>
          <a:p>
            <a:pPr marL="295910" marR="5080" indent="-283845">
              <a:lnSpc>
                <a:spcPts val="1920"/>
              </a:lnSpc>
              <a:spcBef>
                <a:spcPts val="58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dirty="0">
                <a:latin typeface="Arial MT"/>
                <a:cs typeface="Arial MT"/>
              </a:rPr>
              <a:t>Guaranteeing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greatest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extent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possible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fair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treatment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&amp;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employee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security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all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employees</a:t>
            </a:r>
            <a:endParaRPr sz="2000">
              <a:latin typeface="Arial MT"/>
              <a:cs typeface="Arial MT"/>
            </a:endParaRPr>
          </a:p>
          <a:p>
            <a:pPr marL="295910" marR="68580" indent="-283845">
              <a:lnSpc>
                <a:spcPct val="80100"/>
              </a:lnSpc>
              <a:spcBef>
                <a:spcPts val="61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dirty="0">
                <a:latin typeface="Arial MT"/>
                <a:cs typeface="Arial MT"/>
              </a:rPr>
              <a:t>&amp; utilizing various promotion from within activities </a:t>
            </a:r>
            <a:r>
              <a:rPr sz="2000" spc="-5" dirty="0">
                <a:latin typeface="Arial MT"/>
                <a:cs typeface="Arial MT"/>
              </a:rPr>
              <a:t>to </a:t>
            </a:r>
            <a:r>
              <a:rPr sz="2000" dirty="0">
                <a:latin typeface="Arial MT"/>
                <a:cs typeface="Arial MT"/>
              </a:rPr>
              <a:t>give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employess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every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opportunity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fully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realize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their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potential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give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every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opportunity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fully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realize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their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potential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59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407" y="0"/>
              <a:ext cx="6537959" cy="923544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35940" y="0"/>
            <a:ext cx="576135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Linking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Corporate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and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HR</a:t>
            </a: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6408" y="406908"/>
            <a:ext cx="2895600" cy="111099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35940" y="545338"/>
            <a:ext cx="225552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5" dirty="0">
                <a:latin typeface="Arial MT"/>
                <a:cs typeface="Arial MT"/>
              </a:rPr>
              <a:t>Strategies</a:t>
            </a:r>
            <a:endParaRPr sz="3900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2016" y="1685544"/>
            <a:ext cx="7066788" cy="43251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2811" y="338327"/>
              <a:ext cx="5035296" cy="1220724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90854"/>
            <a:ext cx="433324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What</a:t>
            </a:r>
            <a:r>
              <a:rPr sz="4300" spc="-35" dirty="0"/>
              <a:t> </a:t>
            </a:r>
            <a:r>
              <a:rPr sz="4300" dirty="0"/>
              <a:t>is</a:t>
            </a:r>
            <a:r>
              <a:rPr sz="4300" spc="-30" dirty="0"/>
              <a:t> </a:t>
            </a:r>
            <a:r>
              <a:rPr sz="4300" spc="-5" dirty="0"/>
              <a:t>Strategy?</a:t>
            </a:r>
            <a:endParaRPr sz="4300"/>
          </a:p>
        </p:txBody>
      </p:sp>
      <p:sp>
        <p:nvSpPr>
          <p:cNvPr id="16" name="object 16"/>
          <p:cNvSpPr txBox="1"/>
          <p:nvPr/>
        </p:nvSpPr>
        <p:spPr>
          <a:xfrm>
            <a:off x="1596897" y="1468882"/>
            <a:ext cx="7188200" cy="3028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5" dirty="0">
                <a:latin typeface="Arial MT"/>
                <a:cs typeface="Arial MT"/>
              </a:rPr>
              <a:t>Strategy </a:t>
            </a:r>
            <a:r>
              <a:rPr sz="3200" spc="-10" dirty="0">
                <a:latin typeface="Arial MT"/>
                <a:cs typeface="Arial MT"/>
              </a:rPr>
              <a:t>is</a:t>
            </a:r>
            <a:r>
              <a:rPr sz="3200" dirty="0">
                <a:latin typeface="Arial MT"/>
                <a:cs typeface="Arial MT"/>
              </a:rPr>
              <a:t> a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term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that </a:t>
            </a:r>
            <a:r>
              <a:rPr sz="3200" dirty="0">
                <a:latin typeface="Arial MT"/>
                <a:cs typeface="Arial MT"/>
              </a:rPr>
              <a:t>comes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from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the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Greek word </a:t>
            </a:r>
            <a:r>
              <a:rPr sz="3200" i="1" spc="-5" dirty="0">
                <a:latin typeface="Arial"/>
                <a:cs typeface="Arial"/>
              </a:rPr>
              <a:t>strategia</a:t>
            </a:r>
            <a:r>
              <a:rPr sz="3200" spc="-5" dirty="0">
                <a:latin typeface="Arial MT"/>
                <a:cs typeface="Arial MT"/>
              </a:rPr>
              <a:t>, meaning 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"generalship."</a:t>
            </a:r>
            <a:endParaRPr sz="3200">
              <a:latin typeface="Arial MT"/>
              <a:cs typeface="Arial MT"/>
            </a:endParaRPr>
          </a:p>
          <a:p>
            <a:pPr marL="295910" marR="2540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dirty="0">
                <a:latin typeface="Arial MT"/>
                <a:cs typeface="Arial MT"/>
              </a:rPr>
              <a:t>In the </a:t>
            </a:r>
            <a:r>
              <a:rPr sz="3200" spc="-30" dirty="0">
                <a:latin typeface="Arial MT"/>
                <a:cs typeface="Arial MT"/>
              </a:rPr>
              <a:t>military, </a:t>
            </a:r>
            <a:r>
              <a:rPr sz="3200" spc="-5" dirty="0">
                <a:latin typeface="Arial MT"/>
                <a:cs typeface="Arial MT"/>
              </a:rPr>
              <a:t>strategy often </a:t>
            </a:r>
            <a:r>
              <a:rPr sz="3200" dirty="0">
                <a:latin typeface="Arial MT"/>
                <a:cs typeface="Arial MT"/>
              </a:rPr>
              <a:t>refers to 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manoeuvring troops into position </a:t>
            </a:r>
            <a:r>
              <a:rPr sz="3200" dirty="0">
                <a:latin typeface="Arial MT"/>
                <a:cs typeface="Arial MT"/>
              </a:rPr>
              <a:t> before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enemy </a:t>
            </a:r>
            <a:r>
              <a:rPr sz="3200" spc="-10" dirty="0">
                <a:latin typeface="Arial MT"/>
                <a:cs typeface="Arial MT"/>
              </a:rPr>
              <a:t>is</a:t>
            </a:r>
            <a:r>
              <a:rPr sz="3200" spc="-5" dirty="0">
                <a:latin typeface="Arial MT"/>
                <a:cs typeface="Arial MT"/>
              </a:rPr>
              <a:t> actually engaged.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96897" y="1406398"/>
            <a:ext cx="7205980" cy="460248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95910" marR="172085" indent="-283845">
              <a:lnSpc>
                <a:spcPct val="80000"/>
              </a:lnSpc>
              <a:spcBef>
                <a:spcPts val="62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SHRM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means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formulating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&amp;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executing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HR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policies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&amp;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practices that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produce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employee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competencies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&amp;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behaviours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company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needs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achieve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its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strategic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aims</a:t>
            </a:r>
            <a:endParaRPr sz="2200">
              <a:latin typeface="Arial MT"/>
              <a:cs typeface="Arial MT"/>
            </a:endParaRPr>
          </a:p>
          <a:p>
            <a:pPr marL="295910" indent="-283845">
              <a:lnSpc>
                <a:spcPct val="100000"/>
              </a:lnSpc>
              <a:spcBef>
                <a:spcPts val="7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10" dirty="0">
                <a:latin typeface="Arial MT"/>
                <a:cs typeface="Arial MT"/>
              </a:rPr>
              <a:t>Ex.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Southwest</a:t>
            </a:r>
            <a:r>
              <a:rPr sz="2200" u="heavy" spc="-1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Airlines</a:t>
            </a:r>
            <a:r>
              <a:rPr sz="2200" u="heavy" spc="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–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Keeps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its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price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low</a:t>
            </a:r>
            <a:endParaRPr sz="2200">
              <a:latin typeface="Arial MT"/>
              <a:cs typeface="Arial MT"/>
            </a:endParaRPr>
          </a:p>
          <a:p>
            <a:pPr marL="295910" indent="-283845">
              <a:lnSpc>
                <a:spcPct val="100000"/>
              </a:lnSpc>
              <a:spcBef>
                <a:spcPts val="70"/>
              </a:spcBef>
              <a:buClr>
                <a:srgbClr val="3891A7"/>
              </a:buClr>
              <a:buSzPct val="79545"/>
              <a:buFont typeface="Wingdings"/>
              <a:buChar char=""/>
              <a:tabLst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Southwest real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secret</a:t>
            </a:r>
            <a:r>
              <a:rPr sz="2200" dirty="0">
                <a:latin typeface="Arial MT"/>
                <a:cs typeface="Arial MT"/>
              </a:rPr>
              <a:t> is </a:t>
            </a:r>
            <a:r>
              <a:rPr sz="2200" spc="-5" dirty="0">
                <a:latin typeface="Arial MT"/>
                <a:cs typeface="Arial MT"/>
              </a:rPr>
              <a:t>its HR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management</a:t>
            </a:r>
            <a:r>
              <a:rPr sz="2200" spc="4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strategy</a:t>
            </a:r>
            <a:endParaRPr sz="2200">
              <a:latin typeface="Arial MT"/>
              <a:cs typeface="Arial MT"/>
            </a:endParaRPr>
          </a:p>
          <a:p>
            <a:pPr marL="295910" indent="-283845">
              <a:lnSpc>
                <a:spcPts val="2375"/>
              </a:lnSpc>
              <a:spcBef>
                <a:spcPts val="75"/>
              </a:spcBef>
              <a:buClr>
                <a:srgbClr val="3891A7"/>
              </a:buClr>
              <a:buSzPct val="79545"/>
              <a:buFont typeface="Wingdings"/>
              <a:buChar char=""/>
              <a:tabLst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Southwest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aim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is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deliver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low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cost,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convinient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service</a:t>
            </a:r>
            <a:endParaRPr sz="2200">
              <a:latin typeface="Arial MT"/>
              <a:cs typeface="Arial MT"/>
            </a:endParaRPr>
          </a:p>
          <a:p>
            <a:pPr marL="295910">
              <a:lnSpc>
                <a:spcPts val="2375"/>
              </a:lnSpc>
            </a:pPr>
            <a:r>
              <a:rPr sz="2200" spc="-5" dirty="0">
                <a:latin typeface="Arial MT"/>
                <a:cs typeface="Arial MT"/>
              </a:rPr>
              <a:t>on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short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haul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routes</a:t>
            </a:r>
            <a:endParaRPr sz="2200">
              <a:latin typeface="Arial MT"/>
              <a:cs typeface="Arial MT"/>
            </a:endParaRPr>
          </a:p>
          <a:p>
            <a:pPr marL="295910" indent="-283845">
              <a:lnSpc>
                <a:spcPct val="100000"/>
              </a:lnSpc>
              <a:spcBef>
                <a:spcPts val="75"/>
              </a:spcBef>
              <a:buClr>
                <a:srgbClr val="3891A7"/>
              </a:buClr>
              <a:buSzPct val="79545"/>
              <a:buFont typeface="Wingdings"/>
              <a:buChar char=""/>
              <a:tabLst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How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do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they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do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this?</a:t>
            </a:r>
            <a:endParaRPr sz="2200">
              <a:latin typeface="Arial MT"/>
              <a:cs typeface="Arial MT"/>
            </a:endParaRPr>
          </a:p>
          <a:p>
            <a:pPr marL="295910" marR="5080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Wingdings"/>
              <a:buChar char=""/>
              <a:tabLst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One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big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way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by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getting fast,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15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min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turnaround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at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gate,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thus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keeping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planes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flying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longer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hours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than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rivals</a:t>
            </a:r>
            <a:endParaRPr sz="2200">
              <a:latin typeface="Arial MT"/>
              <a:cs typeface="Arial MT"/>
            </a:endParaRPr>
          </a:p>
          <a:p>
            <a:pPr marL="295910" indent="-283845">
              <a:lnSpc>
                <a:spcPts val="2375"/>
              </a:lnSpc>
              <a:spcBef>
                <a:spcPts val="70"/>
              </a:spcBef>
              <a:buClr>
                <a:srgbClr val="3891A7"/>
              </a:buClr>
              <a:buSzPct val="79545"/>
              <a:buFont typeface="Wingdings"/>
              <a:buChar char=""/>
              <a:tabLst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What employee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competencies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skills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does</a:t>
            </a:r>
            <a:endParaRPr sz="2200">
              <a:latin typeface="Arial MT"/>
              <a:cs typeface="Arial MT"/>
            </a:endParaRPr>
          </a:p>
          <a:p>
            <a:pPr marL="295910">
              <a:lnSpc>
                <a:spcPts val="2375"/>
              </a:lnSpc>
            </a:pPr>
            <a:r>
              <a:rPr sz="2200" spc="-5" dirty="0">
                <a:latin typeface="Arial MT"/>
                <a:cs typeface="Arial MT"/>
              </a:rPr>
              <a:t>southwest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need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for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these fast</a:t>
            </a:r>
            <a:r>
              <a:rPr sz="2200" spc="-5" dirty="0">
                <a:latin typeface="Arial MT"/>
                <a:cs typeface="Arial MT"/>
              </a:rPr>
              <a:t> turnarounds</a:t>
            </a:r>
            <a:endParaRPr sz="2200">
              <a:latin typeface="Arial MT"/>
              <a:cs typeface="Arial MT"/>
            </a:endParaRPr>
          </a:p>
          <a:p>
            <a:pPr marL="570230" marR="123825" lvl="1" indent="-238125">
              <a:lnSpc>
                <a:spcPct val="80000"/>
              </a:lnSpc>
              <a:spcBef>
                <a:spcPts val="610"/>
              </a:spcBef>
              <a:buClr>
                <a:srgbClr val="3891A7"/>
              </a:buClr>
              <a:buFont typeface="Wingdings"/>
              <a:buChar char=""/>
              <a:tabLst>
                <a:tab pos="570865" algn="l"/>
              </a:tabLst>
            </a:pPr>
            <a:r>
              <a:rPr sz="2000" dirty="0">
                <a:latin typeface="Arial MT"/>
                <a:cs typeface="Arial MT"/>
              </a:rPr>
              <a:t>Ground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crews,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gate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employees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&amp;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even </a:t>
            </a:r>
            <a:r>
              <a:rPr sz="2000" spc="-5" dirty="0">
                <a:latin typeface="Arial MT"/>
                <a:cs typeface="Arial MT"/>
              </a:rPr>
              <a:t>pilots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who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all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pitch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&amp;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do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whatever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it takes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get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planes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turnaround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96897" y="1430782"/>
            <a:ext cx="7242809" cy="50342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5910" marR="5080" indent="-283845">
              <a:lnSpc>
                <a:spcPct val="90000"/>
              </a:lnSpc>
              <a:spcBef>
                <a:spcPts val="425"/>
              </a:spcBef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dirty="0">
                <a:latin typeface="Arial MT"/>
                <a:cs typeface="Arial MT"/>
              </a:rPr>
              <a:t>&amp;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HR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management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policies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&amp;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practices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would </a:t>
            </a:r>
            <a:r>
              <a:rPr sz="2700" spc="-73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produce </a:t>
            </a:r>
            <a:r>
              <a:rPr sz="2700" dirty="0">
                <a:latin typeface="Arial MT"/>
                <a:cs typeface="Arial MT"/>
              </a:rPr>
              <a:t>such </a:t>
            </a:r>
            <a:r>
              <a:rPr sz="2700" spc="-5" dirty="0">
                <a:latin typeface="Arial MT"/>
                <a:cs typeface="Arial MT"/>
              </a:rPr>
              <a:t>employee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competence</a:t>
            </a:r>
            <a:r>
              <a:rPr sz="2700" dirty="0">
                <a:latin typeface="Arial MT"/>
                <a:cs typeface="Arial MT"/>
              </a:rPr>
              <a:t> &amp; 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behaviors</a:t>
            </a:r>
            <a:endParaRPr sz="2700">
              <a:latin typeface="Arial MT"/>
              <a:cs typeface="Arial MT"/>
            </a:endParaRPr>
          </a:p>
          <a:p>
            <a:pPr marL="295910" marR="747395" indent="-283845">
              <a:lnSpc>
                <a:spcPts val="2920"/>
              </a:lnSpc>
              <a:spcBef>
                <a:spcPts val="640"/>
              </a:spcBef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spc="-5" dirty="0">
                <a:latin typeface="Arial MT"/>
                <a:cs typeface="Arial MT"/>
              </a:rPr>
              <a:t>HR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strategy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built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on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high compensation, </a:t>
            </a:r>
            <a:r>
              <a:rPr sz="2700" dirty="0">
                <a:latin typeface="Arial MT"/>
                <a:cs typeface="Arial MT"/>
              </a:rPr>
              <a:t> flexible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job </a:t>
            </a:r>
            <a:r>
              <a:rPr sz="2700" dirty="0">
                <a:latin typeface="Arial MT"/>
                <a:cs typeface="Arial MT"/>
              </a:rPr>
              <a:t>assignments,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cross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training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&amp; </a:t>
            </a:r>
            <a:r>
              <a:rPr sz="2700" spc="-73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employee </a:t>
            </a:r>
            <a:r>
              <a:rPr sz="2700" dirty="0">
                <a:latin typeface="Arial MT"/>
                <a:cs typeface="Arial MT"/>
              </a:rPr>
              <a:t>stock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ownership</a:t>
            </a:r>
            <a:endParaRPr sz="2700">
              <a:latin typeface="Arial MT"/>
              <a:cs typeface="Arial MT"/>
            </a:endParaRPr>
          </a:p>
          <a:p>
            <a:pPr marL="295910" marR="60960" indent="-283845">
              <a:lnSpc>
                <a:spcPct val="90000"/>
              </a:lnSpc>
              <a:spcBef>
                <a:spcPts val="545"/>
              </a:spcBef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spc="-5" dirty="0">
                <a:latin typeface="Arial MT"/>
                <a:cs typeface="Arial MT"/>
              </a:rPr>
              <a:t>1)High compensation, </a:t>
            </a:r>
            <a:r>
              <a:rPr sz="2700" dirty="0">
                <a:latin typeface="Arial MT"/>
                <a:cs typeface="Arial MT"/>
              </a:rPr>
              <a:t>flexible </a:t>
            </a:r>
            <a:r>
              <a:rPr sz="2700" spc="-5" dirty="0">
                <a:latin typeface="Arial MT"/>
                <a:cs typeface="Arial MT"/>
              </a:rPr>
              <a:t>work 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assignments </a:t>
            </a:r>
            <a:r>
              <a:rPr sz="2700" dirty="0">
                <a:latin typeface="Arial MT"/>
                <a:cs typeface="Arial MT"/>
              </a:rPr>
              <a:t>&amp; so forth </a:t>
            </a:r>
            <a:r>
              <a:rPr sz="2700" spc="-5" dirty="0">
                <a:latin typeface="Arial MT"/>
                <a:cs typeface="Arial MT"/>
              </a:rPr>
              <a:t>lead </a:t>
            </a:r>
            <a:r>
              <a:rPr sz="2700" dirty="0">
                <a:latin typeface="Arial MT"/>
                <a:cs typeface="Arial MT"/>
              </a:rPr>
              <a:t>to </a:t>
            </a:r>
            <a:r>
              <a:rPr sz="2700" spc="-5" dirty="0">
                <a:latin typeface="Arial MT"/>
                <a:cs typeface="Arial MT"/>
              </a:rPr>
              <a:t>2) motivated </a:t>
            </a:r>
            <a:r>
              <a:rPr sz="2700" dirty="0">
                <a:latin typeface="Arial MT"/>
                <a:cs typeface="Arial MT"/>
              </a:rPr>
              <a:t> flexible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ground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crews</a:t>
            </a:r>
            <a:r>
              <a:rPr sz="2700" dirty="0">
                <a:latin typeface="Arial MT"/>
                <a:cs typeface="Arial MT"/>
              </a:rPr>
              <a:t> &amp;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employee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who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do 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whatever </a:t>
            </a:r>
            <a:r>
              <a:rPr sz="2700" dirty="0">
                <a:latin typeface="Arial MT"/>
                <a:cs typeface="Arial MT"/>
              </a:rPr>
              <a:t>it takes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to 3)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turn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the </a:t>
            </a:r>
            <a:r>
              <a:rPr sz="2700" spc="-5" dirty="0">
                <a:latin typeface="Arial MT"/>
                <a:cs typeface="Arial MT"/>
              </a:rPr>
              <a:t>planes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around </a:t>
            </a:r>
            <a:r>
              <a:rPr sz="2700" spc="-73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in 15min, </a:t>
            </a:r>
            <a:r>
              <a:rPr sz="2700" dirty="0">
                <a:latin typeface="Arial MT"/>
                <a:cs typeface="Arial MT"/>
              </a:rPr>
              <a:t>so that </a:t>
            </a:r>
            <a:r>
              <a:rPr sz="2700" spc="-5" dirty="0">
                <a:latin typeface="Arial MT"/>
                <a:cs typeface="Arial MT"/>
              </a:rPr>
              <a:t>4) </a:t>
            </a:r>
            <a:r>
              <a:rPr sz="2700" dirty="0">
                <a:latin typeface="Arial MT"/>
                <a:cs typeface="Arial MT"/>
              </a:rPr>
              <a:t>southwest achieves its 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strategic </a:t>
            </a:r>
            <a:r>
              <a:rPr sz="2700" spc="-5" dirty="0">
                <a:latin typeface="Arial MT"/>
                <a:cs typeface="Arial MT"/>
              </a:rPr>
              <a:t>aims </a:t>
            </a:r>
            <a:r>
              <a:rPr sz="2700" dirty="0">
                <a:latin typeface="Arial MT"/>
                <a:cs typeface="Arial MT"/>
              </a:rPr>
              <a:t>of </a:t>
            </a:r>
            <a:r>
              <a:rPr sz="2700" spc="-5" dirty="0">
                <a:latin typeface="Arial MT"/>
                <a:cs typeface="Arial MT"/>
              </a:rPr>
              <a:t>delivering low </a:t>
            </a:r>
            <a:r>
              <a:rPr sz="2700" dirty="0">
                <a:latin typeface="Arial MT"/>
                <a:cs typeface="Arial MT"/>
              </a:rPr>
              <a:t>cost, 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convenient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service</a:t>
            </a:r>
            <a:endParaRPr sz="2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96897" y="1406398"/>
            <a:ext cx="7235190" cy="442150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95910" marR="454659" indent="-283845">
              <a:lnSpc>
                <a:spcPct val="80000"/>
              </a:lnSpc>
              <a:spcBef>
                <a:spcPts val="62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Ex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Dell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–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its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strategy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always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been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low cost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leader</a:t>
            </a:r>
            <a:endParaRPr sz="2200">
              <a:latin typeface="Arial MT"/>
              <a:cs typeface="Arial MT"/>
            </a:endParaRPr>
          </a:p>
          <a:p>
            <a:pPr marL="295910" marR="50800" indent="-283845">
              <a:lnSpc>
                <a:spcPct val="80000"/>
              </a:lnSpc>
              <a:spcBef>
                <a:spcPts val="60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Dells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HR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Manager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use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various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HR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strategies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support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Dells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low </a:t>
            </a:r>
            <a:r>
              <a:rPr sz="2200" dirty="0">
                <a:latin typeface="Arial MT"/>
                <a:cs typeface="Arial MT"/>
              </a:rPr>
              <a:t>cost</a:t>
            </a:r>
            <a:r>
              <a:rPr sz="2200" spc="-5" dirty="0">
                <a:latin typeface="Arial MT"/>
                <a:cs typeface="Arial MT"/>
              </a:rPr>
              <a:t> aims</a:t>
            </a:r>
            <a:endParaRPr sz="2200">
              <a:latin typeface="Arial MT"/>
              <a:cs typeface="Arial MT"/>
            </a:endParaRPr>
          </a:p>
          <a:p>
            <a:pPr marL="295910" marR="5080" indent="-283845">
              <a:lnSpc>
                <a:spcPts val="2110"/>
              </a:lnSpc>
              <a:spcBef>
                <a:spcPts val="58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10" dirty="0">
                <a:latin typeface="Arial MT"/>
                <a:cs typeface="Arial MT"/>
              </a:rPr>
              <a:t>Ex.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Dell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delivers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most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of</a:t>
            </a:r>
            <a:r>
              <a:rPr sz="2200" dirty="0">
                <a:latin typeface="Arial MT"/>
                <a:cs typeface="Arial MT"/>
              </a:rPr>
              <a:t> its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HR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services,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not through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conventional HR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dept,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but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via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15" dirty="0">
                <a:latin typeface="Arial MT"/>
                <a:cs typeface="Arial MT"/>
              </a:rPr>
              <a:t>Web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–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i.e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managers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tool on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Dell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intranet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contains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about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30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automated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web </a:t>
            </a:r>
            <a:r>
              <a:rPr sz="2200" dirty="0">
                <a:latin typeface="Arial MT"/>
                <a:cs typeface="Arial MT"/>
              </a:rPr>
              <a:t> application</a:t>
            </a:r>
            <a:endParaRPr sz="2200">
              <a:latin typeface="Arial MT"/>
              <a:cs typeface="Arial MT"/>
            </a:endParaRPr>
          </a:p>
          <a:p>
            <a:pPr marL="295910" marR="61594" indent="-283845" algn="just">
              <a:lnSpc>
                <a:spcPct val="80000"/>
              </a:lnSpc>
              <a:spcBef>
                <a:spcPts val="62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Instead top management needs the input of HR team in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designing the </a:t>
            </a:r>
            <a:r>
              <a:rPr sz="2200" spc="-25" dirty="0">
                <a:latin typeface="Arial MT"/>
                <a:cs typeface="Arial MT"/>
              </a:rPr>
              <a:t>strategy, </a:t>
            </a:r>
            <a:r>
              <a:rPr sz="2200" spc="-5" dirty="0">
                <a:latin typeface="Arial MT"/>
                <a:cs typeface="Arial MT"/>
              </a:rPr>
              <a:t>since it is the team charged with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Hiring,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training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&amp;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compensating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firms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employees</a:t>
            </a:r>
            <a:endParaRPr sz="2200">
              <a:latin typeface="Arial MT"/>
              <a:cs typeface="Arial MT"/>
            </a:endParaRPr>
          </a:p>
          <a:p>
            <a:pPr marL="295910" marR="47625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HR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managers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will therefore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need an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 DEPTH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understanding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of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value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creating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proposition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of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firm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(In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other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words,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basic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functional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understanding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of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 firm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makes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money)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96897" y="1424685"/>
            <a:ext cx="7248525" cy="51625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5910" marR="473075" indent="-283845">
              <a:lnSpc>
                <a:spcPct val="90000"/>
              </a:lnSpc>
              <a:spcBef>
                <a:spcPts val="459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dirty="0">
                <a:latin typeface="Arial MT"/>
                <a:cs typeface="Arial MT"/>
              </a:rPr>
              <a:t>What </a:t>
            </a:r>
            <a:r>
              <a:rPr sz="3000" spc="-5" dirty="0">
                <a:latin typeface="Arial MT"/>
                <a:cs typeface="Arial MT"/>
              </a:rPr>
              <a:t>activities </a:t>
            </a:r>
            <a:r>
              <a:rPr sz="3000" dirty="0">
                <a:latin typeface="Arial MT"/>
                <a:cs typeface="Arial MT"/>
              </a:rPr>
              <a:t>&amp; </a:t>
            </a:r>
            <a:r>
              <a:rPr sz="3000" spc="-5" dirty="0">
                <a:latin typeface="Arial MT"/>
                <a:cs typeface="Arial MT"/>
              </a:rPr>
              <a:t>processes are most </a:t>
            </a:r>
            <a:r>
              <a:rPr sz="3000" dirty="0">
                <a:latin typeface="Arial MT"/>
                <a:cs typeface="Arial MT"/>
              </a:rPr>
              <a:t> critical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for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value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creation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as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defined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by </a:t>
            </a:r>
            <a:r>
              <a:rPr sz="3000" spc="-8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customers &amp;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capital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market?</a:t>
            </a:r>
            <a:endParaRPr sz="3000">
              <a:latin typeface="Arial MT"/>
              <a:cs typeface="Arial MT"/>
            </a:endParaRPr>
          </a:p>
          <a:p>
            <a:pPr marL="295910" marR="150495" indent="-283845">
              <a:lnSpc>
                <a:spcPts val="3240"/>
              </a:lnSpc>
              <a:spcBef>
                <a:spcPts val="64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dirty="0">
                <a:latin typeface="Arial MT"/>
                <a:cs typeface="Arial MT"/>
              </a:rPr>
              <a:t>Who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the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firm </a:t>
            </a:r>
            <a:r>
              <a:rPr sz="3000" spc="-5" dirty="0">
                <a:latin typeface="Arial MT"/>
                <a:cs typeface="Arial MT"/>
              </a:rPr>
              <a:t>executes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these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activities </a:t>
            </a:r>
            <a:r>
              <a:rPr sz="3000" spc="-8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successfully?</a:t>
            </a:r>
            <a:endParaRPr sz="3000">
              <a:latin typeface="Arial MT"/>
              <a:cs typeface="Arial MT"/>
            </a:endParaRPr>
          </a:p>
          <a:p>
            <a:pPr marL="295910" marR="5080" indent="-283845">
              <a:lnSpc>
                <a:spcPct val="90000"/>
              </a:lnSpc>
              <a:spcBef>
                <a:spcPts val="55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5" dirty="0">
                <a:latin typeface="Arial MT"/>
                <a:cs typeface="Arial MT"/>
              </a:rPr>
              <a:t>HR professional needs </a:t>
            </a:r>
            <a:r>
              <a:rPr sz="3000" dirty="0">
                <a:latin typeface="Arial MT"/>
                <a:cs typeface="Arial MT"/>
              </a:rPr>
              <a:t>to </a:t>
            </a:r>
            <a:r>
              <a:rPr sz="3000" spc="-5" dirty="0">
                <a:latin typeface="Arial MT"/>
                <a:cs typeface="Arial MT"/>
              </a:rPr>
              <a:t>understand </a:t>
            </a:r>
            <a:r>
              <a:rPr sz="3000" dirty="0">
                <a:latin typeface="Arial MT"/>
                <a:cs typeface="Arial MT"/>
              </a:rPr>
              <a:t>the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basic business functions such as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Accounting, finance, production </a:t>
            </a:r>
            <a:r>
              <a:rPr sz="3000" dirty="0">
                <a:latin typeface="Arial MT"/>
                <a:cs typeface="Arial MT"/>
              </a:rPr>
              <a:t>&amp; Sales.. </a:t>
            </a:r>
            <a:r>
              <a:rPr sz="3000" spc="-8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So </a:t>
            </a:r>
            <a:r>
              <a:rPr sz="3000" spc="-5" dirty="0">
                <a:latin typeface="Arial MT"/>
                <a:cs typeface="Arial MT"/>
              </a:rPr>
              <a:t>they </a:t>
            </a:r>
            <a:r>
              <a:rPr sz="3000" dirty="0">
                <a:latin typeface="Arial MT"/>
                <a:cs typeface="Arial MT"/>
              </a:rPr>
              <a:t>can </a:t>
            </a:r>
            <a:r>
              <a:rPr sz="3000" spc="-5" dirty="0">
                <a:latin typeface="Arial MT"/>
                <a:cs typeface="Arial MT"/>
              </a:rPr>
              <a:t>take their seat </a:t>
            </a:r>
            <a:r>
              <a:rPr sz="3000" dirty="0">
                <a:latin typeface="Arial MT"/>
                <a:cs typeface="Arial MT"/>
              </a:rPr>
              <a:t>at the table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(HR </a:t>
            </a:r>
            <a:r>
              <a:rPr sz="3000" spc="-25" dirty="0">
                <a:latin typeface="Arial MT"/>
                <a:cs typeface="Arial MT"/>
              </a:rPr>
              <a:t>ADVOCATES) </a:t>
            </a:r>
            <a:r>
              <a:rPr sz="3000" spc="-5" dirty="0">
                <a:latin typeface="Arial MT"/>
                <a:cs typeface="Arial MT"/>
              </a:rPr>
              <a:t>when </a:t>
            </a:r>
            <a:r>
              <a:rPr sz="3000" dirty="0">
                <a:latin typeface="Arial MT"/>
                <a:cs typeface="Arial MT"/>
              </a:rPr>
              <a:t>top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management is crafting </a:t>
            </a:r>
            <a:r>
              <a:rPr sz="3000" dirty="0">
                <a:latin typeface="Arial MT"/>
                <a:cs typeface="Arial MT"/>
              </a:rPr>
              <a:t>the firms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strategic </a:t>
            </a:r>
            <a:r>
              <a:rPr sz="3000" dirty="0">
                <a:latin typeface="Arial MT"/>
                <a:cs typeface="Arial MT"/>
              </a:rPr>
              <a:t>plan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199" y="557783"/>
              <a:ext cx="8229600" cy="574243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28244" y="528827"/>
              <a:ext cx="8288020" cy="5800725"/>
            </a:xfrm>
            <a:custGeom>
              <a:avLst/>
              <a:gdLst/>
              <a:ahLst/>
              <a:cxnLst/>
              <a:rect l="l" t="t" r="r" b="b"/>
              <a:pathLst>
                <a:path w="8288020" h="5800725">
                  <a:moveTo>
                    <a:pt x="0" y="5800344"/>
                  </a:moveTo>
                  <a:lnTo>
                    <a:pt x="8287511" y="5800344"/>
                  </a:lnTo>
                  <a:lnTo>
                    <a:pt x="8287511" y="0"/>
                  </a:lnTo>
                  <a:lnTo>
                    <a:pt x="0" y="0"/>
                  </a:lnTo>
                  <a:lnTo>
                    <a:pt x="0" y="5800344"/>
                  </a:lnTo>
                  <a:close/>
                </a:path>
              </a:pathLst>
            </a:custGeom>
            <a:ln w="57912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1791" y="1066800"/>
              <a:ext cx="7862570" cy="4953000"/>
            </a:xfrm>
            <a:custGeom>
              <a:avLst/>
              <a:gdLst/>
              <a:ahLst/>
              <a:cxnLst/>
              <a:rect l="l" t="t" r="r" b="b"/>
              <a:pathLst>
                <a:path w="7862570" h="4953000">
                  <a:moveTo>
                    <a:pt x="0" y="4953000"/>
                  </a:moveTo>
                  <a:lnTo>
                    <a:pt x="7862316" y="4953000"/>
                  </a:lnTo>
                  <a:lnTo>
                    <a:pt x="7862316" y="0"/>
                  </a:lnTo>
                  <a:lnTo>
                    <a:pt x="0" y="0"/>
                  </a:lnTo>
                  <a:lnTo>
                    <a:pt x="0" y="4953000"/>
                  </a:lnTo>
                  <a:close/>
                </a:path>
              </a:pathLst>
            </a:custGeom>
            <a:ln w="822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7061" y="1270253"/>
              <a:ext cx="7379334" cy="4585970"/>
            </a:xfrm>
            <a:custGeom>
              <a:avLst/>
              <a:gdLst/>
              <a:ahLst/>
              <a:cxnLst/>
              <a:rect l="l" t="t" r="r" b="b"/>
              <a:pathLst>
                <a:path w="7379334" h="4585970">
                  <a:moveTo>
                    <a:pt x="0" y="711708"/>
                  </a:moveTo>
                  <a:lnTo>
                    <a:pt x="2157984" y="711708"/>
                  </a:lnTo>
                  <a:lnTo>
                    <a:pt x="2157984" y="0"/>
                  </a:lnTo>
                  <a:lnTo>
                    <a:pt x="0" y="0"/>
                  </a:lnTo>
                  <a:lnTo>
                    <a:pt x="0" y="711708"/>
                  </a:lnTo>
                  <a:close/>
                </a:path>
                <a:path w="7379334" h="4585970">
                  <a:moveTo>
                    <a:pt x="5219700" y="711708"/>
                  </a:moveTo>
                  <a:lnTo>
                    <a:pt x="7379208" y="711708"/>
                  </a:lnTo>
                  <a:lnTo>
                    <a:pt x="7379208" y="0"/>
                  </a:lnTo>
                  <a:lnTo>
                    <a:pt x="5219700" y="0"/>
                  </a:lnTo>
                  <a:lnTo>
                    <a:pt x="5219700" y="711708"/>
                  </a:lnTo>
                  <a:close/>
                </a:path>
                <a:path w="7379334" h="4585970">
                  <a:moveTo>
                    <a:pt x="2616708" y="711708"/>
                  </a:moveTo>
                  <a:lnTo>
                    <a:pt x="4773168" y="711708"/>
                  </a:lnTo>
                  <a:lnTo>
                    <a:pt x="4773168" y="0"/>
                  </a:lnTo>
                  <a:lnTo>
                    <a:pt x="2616708" y="0"/>
                  </a:lnTo>
                  <a:lnTo>
                    <a:pt x="2616708" y="711708"/>
                  </a:lnTo>
                  <a:close/>
                </a:path>
                <a:path w="7379334" h="4585970">
                  <a:moveTo>
                    <a:pt x="3212591" y="1549908"/>
                  </a:moveTo>
                  <a:lnTo>
                    <a:pt x="4203192" y="1549908"/>
                  </a:lnTo>
                  <a:lnTo>
                    <a:pt x="4203192" y="1092708"/>
                  </a:lnTo>
                  <a:lnTo>
                    <a:pt x="3212591" y="1092708"/>
                  </a:lnTo>
                  <a:lnTo>
                    <a:pt x="3212591" y="1549908"/>
                  </a:lnTo>
                  <a:close/>
                </a:path>
                <a:path w="7379334" h="4585970">
                  <a:moveTo>
                    <a:pt x="533400" y="4585716"/>
                  </a:moveTo>
                  <a:lnTo>
                    <a:pt x="6841236" y="4585716"/>
                  </a:lnTo>
                  <a:lnTo>
                    <a:pt x="6841236" y="1918716"/>
                  </a:lnTo>
                  <a:lnTo>
                    <a:pt x="533400" y="1918716"/>
                  </a:lnTo>
                  <a:lnTo>
                    <a:pt x="533400" y="4585716"/>
                  </a:lnTo>
                  <a:close/>
                </a:path>
              </a:pathLst>
            </a:custGeom>
            <a:ln w="28956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0999" y="381000"/>
              <a:ext cx="8382000" cy="605485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52044" y="352043"/>
              <a:ext cx="8440420" cy="6113145"/>
            </a:xfrm>
            <a:custGeom>
              <a:avLst/>
              <a:gdLst/>
              <a:ahLst/>
              <a:cxnLst/>
              <a:rect l="l" t="t" r="r" b="b"/>
              <a:pathLst>
                <a:path w="8440420" h="6113145">
                  <a:moveTo>
                    <a:pt x="0" y="6112764"/>
                  </a:moveTo>
                  <a:lnTo>
                    <a:pt x="8439912" y="6112764"/>
                  </a:lnTo>
                  <a:lnTo>
                    <a:pt x="8439912" y="0"/>
                  </a:lnTo>
                  <a:lnTo>
                    <a:pt x="0" y="0"/>
                  </a:lnTo>
                  <a:lnTo>
                    <a:pt x="0" y="6112764"/>
                  </a:lnTo>
                  <a:close/>
                </a:path>
              </a:pathLst>
            </a:custGeom>
            <a:ln w="57911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3399" y="787908"/>
              <a:ext cx="8077200" cy="5410200"/>
            </a:xfrm>
            <a:custGeom>
              <a:avLst/>
              <a:gdLst/>
              <a:ahLst/>
              <a:cxnLst/>
              <a:rect l="l" t="t" r="r" b="b"/>
              <a:pathLst>
                <a:path w="8077200" h="5410200">
                  <a:moveTo>
                    <a:pt x="0" y="5410200"/>
                  </a:moveTo>
                  <a:lnTo>
                    <a:pt x="8077200" y="5410200"/>
                  </a:lnTo>
                  <a:lnTo>
                    <a:pt x="8077200" y="0"/>
                  </a:lnTo>
                  <a:lnTo>
                    <a:pt x="0" y="0"/>
                  </a:lnTo>
                  <a:lnTo>
                    <a:pt x="0" y="541020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2470" y="965453"/>
              <a:ext cx="7454265" cy="5067300"/>
            </a:xfrm>
            <a:custGeom>
              <a:avLst/>
              <a:gdLst/>
              <a:ahLst/>
              <a:cxnLst/>
              <a:rect l="l" t="t" r="r" b="b"/>
              <a:pathLst>
                <a:path w="7454265" h="5067300">
                  <a:moveTo>
                    <a:pt x="0" y="2921508"/>
                  </a:moveTo>
                  <a:lnTo>
                    <a:pt x="964692" y="2921508"/>
                  </a:lnTo>
                  <a:lnTo>
                    <a:pt x="964692" y="2311908"/>
                  </a:lnTo>
                  <a:lnTo>
                    <a:pt x="0" y="2311908"/>
                  </a:lnTo>
                  <a:lnTo>
                    <a:pt x="0" y="2921508"/>
                  </a:lnTo>
                  <a:close/>
                </a:path>
                <a:path w="7454265" h="5067300">
                  <a:moveTo>
                    <a:pt x="3429000" y="1074420"/>
                  </a:moveTo>
                  <a:lnTo>
                    <a:pt x="4393692" y="1074420"/>
                  </a:lnTo>
                  <a:lnTo>
                    <a:pt x="4393692" y="470916"/>
                  </a:lnTo>
                  <a:lnTo>
                    <a:pt x="3429000" y="470916"/>
                  </a:lnTo>
                  <a:lnTo>
                    <a:pt x="3429000" y="1074420"/>
                  </a:lnTo>
                  <a:close/>
                </a:path>
                <a:path w="7454265" h="5067300">
                  <a:moveTo>
                    <a:pt x="4710683" y="1156716"/>
                  </a:moveTo>
                  <a:lnTo>
                    <a:pt x="5853683" y="1156716"/>
                  </a:lnTo>
                  <a:lnTo>
                    <a:pt x="5853683" y="394716"/>
                  </a:lnTo>
                  <a:lnTo>
                    <a:pt x="4710683" y="394716"/>
                  </a:lnTo>
                  <a:lnTo>
                    <a:pt x="4710683" y="1156716"/>
                  </a:lnTo>
                  <a:close/>
                </a:path>
                <a:path w="7454265" h="5067300">
                  <a:moveTo>
                    <a:pt x="1167384" y="1773936"/>
                  </a:moveTo>
                  <a:lnTo>
                    <a:pt x="2919984" y="1773936"/>
                  </a:lnTo>
                  <a:lnTo>
                    <a:pt x="2919984" y="0"/>
                  </a:lnTo>
                  <a:lnTo>
                    <a:pt x="1167384" y="0"/>
                  </a:lnTo>
                  <a:lnTo>
                    <a:pt x="1167384" y="1773936"/>
                  </a:lnTo>
                  <a:close/>
                </a:path>
                <a:path w="7454265" h="5067300">
                  <a:moveTo>
                    <a:pt x="1155192" y="5050536"/>
                  </a:moveTo>
                  <a:lnTo>
                    <a:pt x="2907792" y="5050536"/>
                  </a:lnTo>
                  <a:lnTo>
                    <a:pt x="2907792" y="3454908"/>
                  </a:lnTo>
                  <a:lnTo>
                    <a:pt x="1155192" y="3454908"/>
                  </a:lnTo>
                  <a:lnTo>
                    <a:pt x="1155192" y="5050536"/>
                  </a:lnTo>
                  <a:close/>
                </a:path>
                <a:path w="7454265" h="5067300">
                  <a:moveTo>
                    <a:pt x="3124200" y="3607308"/>
                  </a:moveTo>
                  <a:lnTo>
                    <a:pt x="4724400" y="3607308"/>
                  </a:lnTo>
                  <a:lnTo>
                    <a:pt x="4724400" y="1626108"/>
                  </a:lnTo>
                  <a:lnTo>
                    <a:pt x="3124200" y="1626108"/>
                  </a:lnTo>
                  <a:lnTo>
                    <a:pt x="3124200" y="3607308"/>
                  </a:lnTo>
                  <a:close/>
                </a:path>
                <a:path w="7454265" h="5067300">
                  <a:moveTo>
                    <a:pt x="4901183" y="3607308"/>
                  </a:moveTo>
                  <a:lnTo>
                    <a:pt x="6044183" y="3607308"/>
                  </a:lnTo>
                  <a:lnTo>
                    <a:pt x="6044183" y="2845308"/>
                  </a:lnTo>
                  <a:lnTo>
                    <a:pt x="4901183" y="2845308"/>
                  </a:lnTo>
                  <a:lnTo>
                    <a:pt x="4901183" y="3607308"/>
                  </a:lnTo>
                  <a:close/>
                </a:path>
                <a:path w="7454265" h="5067300">
                  <a:moveTo>
                    <a:pt x="1459992" y="2921508"/>
                  </a:moveTo>
                  <a:lnTo>
                    <a:pt x="2602992" y="2921508"/>
                  </a:lnTo>
                  <a:lnTo>
                    <a:pt x="2602992" y="2324100"/>
                  </a:lnTo>
                  <a:lnTo>
                    <a:pt x="1459992" y="2324100"/>
                  </a:lnTo>
                  <a:lnTo>
                    <a:pt x="1459992" y="2921508"/>
                  </a:lnTo>
                  <a:close/>
                </a:path>
                <a:path w="7454265" h="5067300">
                  <a:moveTo>
                    <a:pt x="6310883" y="1549908"/>
                  </a:moveTo>
                  <a:lnTo>
                    <a:pt x="7453883" y="1549908"/>
                  </a:lnTo>
                  <a:lnTo>
                    <a:pt x="7453883" y="1168908"/>
                  </a:lnTo>
                  <a:lnTo>
                    <a:pt x="6310883" y="1168908"/>
                  </a:lnTo>
                  <a:lnTo>
                    <a:pt x="6310883" y="1549908"/>
                  </a:lnTo>
                  <a:close/>
                </a:path>
                <a:path w="7454265" h="5067300">
                  <a:moveTo>
                    <a:pt x="6298691" y="2337816"/>
                  </a:moveTo>
                  <a:lnTo>
                    <a:pt x="7441691" y="2337816"/>
                  </a:lnTo>
                  <a:lnTo>
                    <a:pt x="7441691" y="1956816"/>
                  </a:lnTo>
                  <a:lnTo>
                    <a:pt x="6298691" y="1956816"/>
                  </a:lnTo>
                  <a:lnTo>
                    <a:pt x="6298691" y="2337816"/>
                  </a:lnTo>
                  <a:close/>
                </a:path>
                <a:path w="7454265" h="5067300">
                  <a:moveTo>
                    <a:pt x="6298691" y="4090416"/>
                  </a:moveTo>
                  <a:lnTo>
                    <a:pt x="7441691" y="4090416"/>
                  </a:lnTo>
                  <a:lnTo>
                    <a:pt x="7441691" y="3695700"/>
                  </a:lnTo>
                  <a:lnTo>
                    <a:pt x="6298691" y="3695700"/>
                  </a:lnTo>
                  <a:lnTo>
                    <a:pt x="6298691" y="4090416"/>
                  </a:lnTo>
                  <a:close/>
                </a:path>
                <a:path w="7454265" h="5067300">
                  <a:moveTo>
                    <a:pt x="6298691" y="3314700"/>
                  </a:moveTo>
                  <a:lnTo>
                    <a:pt x="7441691" y="3314700"/>
                  </a:lnTo>
                  <a:lnTo>
                    <a:pt x="7441691" y="2718816"/>
                  </a:lnTo>
                  <a:lnTo>
                    <a:pt x="6298691" y="2718816"/>
                  </a:lnTo>
                  <a:lnTo>
                    <a:pt x="6298691" y="3314700"/>
                  </a:lnTo>
                  <a:close/>
                </a:path>
                <a:path w="7454265" h="5067300">
                  <a:moveTo>
                    <a:pt x="6298691" y="5067300"/>
                  </a:moveTo>
                  <a:lnTo>
                    <a:pt x="7441691" y="5067300"/>
                  </a:lnTo>
                  <a:lnTo>
                    <a:pt x="7441691" y="4471416"/>
                  </a:lnTo>
                  <a:lnTo>
                    <a:pt x="6298691" y="4471416"/>
                  </a:lnTo>
                  <a:lnTo>
                    <a:pt x="6298691" y="5067300"/>
                  </a:lnTo>
                  <a:close/>
                </a:path>
              </a:pathLst>
            </a:custGeom>
            <a:ln w="28956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36869" y="2134361"/>
              <a:ext cx="1447800" cy="3607435"/>
            </a:xfrm>
            <a:custGeom>
              <a:avLst/>
              <a:gdLst/>
              <a:ahLst/>
              <a:cxnLst/>
              <a:rect l="l" t="t" r="r" b="b"/>
              <a:pathLst>
                <a:path w="1447800" h="3607435">
                  <a:moveTo>
                    <a:pt x="571500" y="0"/>
                  </a:moveTo>
                  <a:lnTo>
                    <a:pt x="571500" y="1447800"/>
                  </a:lnTo>
                </a:path>
                <a:path w="1447800" h="3607435">
                  <a:moveTo>
                    <a:pt x="0" y="1447800"/>
                  </a:moveTo>
                  <a:lnTo>
                    <a:pt x="1447800" y="1447800"/>
                  </a:lnTo>
                </a:path>
                <a:path w="1447800" h="3607435">
                  <a:moveTo>
                    <a:pt x="1421891" y="178308"/>
                  </a:moveTo>
                  <a:lnTo>
                    <a:pt x="1421891" y="3607307"/>
                  </a:lnTo>
                </a:path>
                <a:path w="1447800" h="3607435">
                  <a:moveTo>
                    <a:pt x="748283" y="1447800"/>
                  </a:moveTo>
                  <a:lnTo>
                    <a:pt x="748283" y="1676400"/>
                  </a:lnTo>
                </a:path>
              </a:pathLst>
            </a:custGeom>
            <a:ln w="28956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58762" y="2324861"/>
              <a:ext cx="152400" cy="3403600"/>
            </a:xfrm>
            <a:custGeom>
              <a:avLst/>
              <a:gdLst/>
              <a:ahLst/>
              <a:cxnLst/>
              <a:rect l="l" t="t" r="r" b="b"/>
              <a:pathLst>
                <a:path w="152400" h="3403600">
                  <a:moveTo>
                    <a:pt x="0" y="0"/>
                  </a:moveTo>
                  <a:lnTo>
                    <a:pt x="152400" y="0"/>
                  </a:lnTo>
                </a:path>
                <a:path w="152400" h="3403600">
                  <a:moveTo>
                    <a:pt x="0" y="3403091"/>
                  </a:moveTo>
                  <a:lnTo>
                    <a:pt x="152400" y="3403091"/>
                  </a:lnTo>
                </a:path>
                <a:path w="152400" h="3403600">
                  <a:moveTo>
                    <a:pt x="0" y="2526792"/>
                  </a:moveTo>
                  <a:lnTo>
                    <a:pt x="152400" y="2526792"/>
                  </a:lnTo>
                </a:path>
                <a:path w="152400" h="3403600">
                  <a:moveTo>
                    <a:pt x="0" y="787908"/>
                  </a:moveTo>
                  <a:lnTo>
                    <a:pt x="152400" y="787908"/>
                  </a:lnTo>
                </a:path>
                <a:path w="152400" h="3403600">
                  <a:moveTo>
                    <a:pt x="0" y="1650492"/>
                  </a:moveTo>
                  <a:lnTo>
                    <a:pt x="152400" y="1650492"/>
                  </a:lnTo>
                </a:path>
              </a:pathLst>
            </a:custGeom>
            <a:ln w="28956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59" y="0"/>
              <a:ext cx="8130540" cy="1295400"/>
            </a:xfrm>
            <a:custGeom>
              <a:avLst/>
              <a:gdLst/>
              <a:ahLst/>
              <a:cxnLst/>
              <a:rect l="l" t="t" r="r" b="b"/>
              <a:pathLst>
                <a:path w="8130540" h="1295400">
                  <a:moveTo>
                    <a:pt x="0" y="1295400"/>
                  </a:moveTo>
                  <a:lnTo>
                    <a:pt x="8130540" y="1295400"/>
                  </a:lnTo>
                  <a:lnTo>
                    <a:pt x="813054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1295400"/>
            </a:xfrm>
            <a:custGeom>
              <a:avLst/>
              <a:gdLst/>
              <a:ahLst/>
              <a:cxnLst/>
              <a:rect l="l" t="t" r="r" b="b"/>
              <a:pathLst>
                <a:path w="73659" h="1295400">
                  <a:moveTo>
                    <a:pt x="0" y="1295400"/>
                  </a:moveTo>
                  <a:lnTo>
                    <a:pt x="73152" y="1295400"/>
                  </a:lnTo>
                  <a:lnTo>
                    <a:pt x="73152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873" y="0"/>
              <a:ext cx="8634984" cy="14127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4403" y="102107"/>
              <a:ext cx="5431536" cy="1220724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35940" y="251205"/>
            <a:ext cx="472821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10" dirty="0">
                <a:solidFill>
                  <a:srgbClr val="FFFFFF"/>
                </a:solidFill>
                <a:latin typeface="Times New Roman"/>
                <a:cs typeface="Times New Roman"/>
              </a:rPr>
              <a:t>HR’S</a:t>
            </a:r>
            <a:r>
              <a:rPr sz="4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300" spc="-10" dirty="0">
                <a:solidFill>
                  <a:srgbClr val="FFFFFF"/>
                </a:solidFill>
                <a:latin typeface="Times New Roman"/>
                <a:cs typeface="Times New Roman"/>
              </a:rPr>
              <a:t>Strategic</a:t>
            </a:r>
            <a:r>
              <a:rPr sz="43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300" spc="-5" dirty="0">
                <a:solidFill>
                  <a:srgbClr val="FFFFFF"/>
                </a:solidFill>
                <a:latin typeface="Times New Roman"/>
                <a:cs typeface="Times New Roman"/>
              </a:rPr>
              <a:t>Roles</a:t>
            </a:r>
            <a:endParaRPr sz="43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-4572" y="1179575"/>
            <a:ext cx="9153525" cy="5683250"/>
            <a:chOff x="-4572" y="1179575"/>
            <a:chExt cx="9153525" cy="5683250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1251203"/>
              <a:ext cx="9143999" cy="4419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1179575"/>
              <a:ext cx="9086089" cy="1158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1295399"/>
              <a:ext cx="9144000" cy="55626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0" y="1295399"/>
              <a:ext cx="9144000" cy="5562600"/>
            </a:xfrm>
            <a:custGeom>
              <a:avLst/>
              <a:gdLst/>
              <a:ahLst/>
              <a:cxnLst/>
              <a:rect l="l" t="t" r="r" b="b"/>
              <a:pathLst>
                <a:path w="9144000" h="5562600">
                  <a:moveTo>
                    <a:pt x="0" y="5562600"/>
                  </a:moveTo>
                  <a:lnTo>
                    <a:pt x="9144000" y="5562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562600"/>
                  </a:lnTo>
                  <a:close/>
                </a:path>
              </a:pathLst>
            </a:custGeom>
            <a:ln w="9144">
              <a:solidFill>
                <a:srgbClr val="465A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1036" y="1316482"/>
            <a:ext cx="8560435" cy="4738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27940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dirty="0">
                <a:latin typeface="Arial MT"/>
                <a:cs typeface="Arial MT"/>
              </a:rPr>
              <a:t>HR </a:t>
            </a:r>
            <a:r>
              <a:rPr sz="3200" spc="-5" dirty="0">
                <a:latin typeface="Arial MT"/>
                <a:cs typeface="Arial MT"/>
              </a:rPr>
              <a:t>professionals should be part </a:t>
            </a:r>
            <a:r>
              <a:rPr sz="3200" spc="-10" dirty="0">
                <a:latin typeface="Arial MT"/>
                <a:cs typeface="Arial MT"/>
              </a:rPr>
              <a:t>of </a:t>
            </a:r>
            <a:r>
              <a:rPr sz="3200" dirty="0">
                <a:latin typeface="Arial MT"/>
                <a:cs typeface="Arial MT"/>
              </a:rPr>
              <a:t>the </a:t>
            </a:r>
            <a:r>
              <a:rPr sz="3200" spc="-15" dirty="0">
                <a:latin typeface="Arial MT"/>
                <a:cs typeface="Arial MT"/>
              </a:rPr>
              <a:t>firm’s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strategic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planning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executive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team.</a:t>
            </a:r>
            <a:endParaRPr sz="3200">
              <a:latin typeface="Arial MT"/>
              <a:cs typeface="Arial MT"/>
            </a:endParaRPr>
          </a:p>
          <a:p>
            <a:pPr marL="570230" marR="11430" lvl="1" indent="-238125">
              <a:lnSpc>
                <a:spcPct val="100000"/>
              </a:lnSpc>
              <a:spcBef>
                <a:spcPts val="119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dirty="0">
                <a:latin typeface="Arial MT"/>
                <a:cs typeface="Arial MT"/>
              </a:rPr>
              <a:t>Identify</a:t>
            </a:r>
            <a:r>
              <a:rPr sz="2800" spc="-5" dirty="0">
                <a:latin typeface="Arial MT"/>
                <a:cs typeface="Arial MT"/>
              </a:rPr>
              <a:t> the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human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issues</a:t>
            </a:r>
            <a:r>
              <a:rPr sz="2800" dirty="0">
                <a:latin typeface="Arial MT"/>
                <a:cs typeface="Arial MT"/>
              </a:rPr>
              <a:t> that</a:t>
            </a:r>
            <a:r>
              <a:rPr sz="2800" spc="-5" dirty="0">
                <a:latin typeface="Arial MT"/>
                <a:cs typeface="Arial MT"/>
              </a:rPr>
              <a:t> are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vital</a:t>
            </a:r>
            <a:r>
              <a:rPr sz="2800" spc="-5" dirty="0">
                <a:latin typeface="Arial MT"/>
                <a:cs typeface="Arial MT"/>
              </a:rPr>
              <a:t> to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business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strategy.</a:t>
            </a:r>
            <a:endParaRPr sz="2800">
              <a:latin typeface="Arial MT"/>
              <a:cs typeface="Arial MT"/>
            </a:endParaRPr>
          </a:p>
          <a:p>
            <a:pPr marL="570230" lvl="1" indent="-238125">
              <a:lnSpc>
                <a:spcPct val="100000"/>
              </a:lnSpc>
              <a:spcBef>
                <a:spcPts val="117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spc="-5" dirty="0">
                <a:latin typeface="Arial MT"/>
                <a:cs typeface="Arial MT"/>
              </a:rPr>
              <a:t>Help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establish</a:t>
            </a:r>
            <a:r>
              <a:rPr sz="2800" spc="-5" dirty="0">
                <a:latin typeface="Arial MT"/>
                <a:cs typeface="Arial MT"/>
              </a:rPr>
              <a:t> and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execute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strategy.</a:t>
            </a:r>
            <a:endParaRPr sz="2800">
              <a:latin typeface="Arial MT"/>
              <a:cs typeface="Arial MT"/>
            </a:endParaRPr>
          </a:p>
          <a:p>
            <a:pPr marL="570230" lvl="1" indent="-238125">
              <a:lnSpc>
                <a:spcPct val="100000"/>
              </a:lnSpc>
              <a:spcBef>
                <a:spcPts val="117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spc="-5" dirty="0">
                <a:latin typeface="Arial MT"/>
                <a:cs typeface="Arial MT"/>
              </a:rPr>
              <a:t>Provide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alternative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insights.</a:t>
            </a:r>
            <a:endParaRPr sz="2800">
              <a:latin typeface="Arial MT"/>
              <a:cs typeface="Arial MT"/>
            </a:endParaRPr>
          </a:p>
          <a:p>
            <a:pPr marL="570230" marR="344805" lvl="1" indent="-238125">
              <a:lnSpc>
                <a:spcPct val="100000"/>
              </a:lnSpc>
              <a:spcBef>
                <a:spcPts val="117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spc="-5" dirty="0">
                <a:latin typeface="Arial MT"/>
                <a:cs typeface="Arial MT"/>
              </a:rPr>
              <a:t>Are </a:t>
            </a:r>
            <a:r>
              <a:rPr sz="2800" dirty="0">
                <a:latin typeface="Arial MT"/>
                <a:cs typeface="Arial MT"/>
              </a:rPr>
              <a:t>centrally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involved in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creating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responsive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and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market-driven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organizations.</a:t>
            </a:r>
            <a:endParaRPr sz="2800">
              <a:latin typeface="Arial MT"/>
              <a:cs typeface="Arial MT"/>
            </a:endParaRPr>
          </a:p>
          <a:p>
            <a:pPr marL="570230" lvl="1" indent="-238125">
              <a:lnSpc>
                <a:spcPct val="100000"/>
              </a:lnSpc>
              <a:spcBef>
                <a:spcPts val="118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dirty="0">
                <a:latin typeface="Arial MT"/>
                <a:cs typeface="Arial MT"/>
              </a:rPr>
              <a:t>Conceptualize </a:t>
            </a:r>
            <a:r>
              <a:rPr sz="2800" spc="-5" dirty="0">
                <a:latin typeface="Arial MT"/>
                <a:cs typeface="Arial MT"/>
              </a:rPr>
              <a:t>and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execute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organizational </a:t>
            </a:r>
            <a:r>
              <a:rPr sz="2800" spc="-5" dirty="0">
                <a:latin typeface="Arial MT"/>
                <a:cs typeface="Arial MT"/>
              </a:rPr>
              <a:t>change.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59" y="0"/>
              <a:ext cx="8130540" cy="1295400"/>
            </a:xfrm>
            <a:custGeom>
              <a:avLst/>
              <a:gdLst/>
              <a:ahLst/>
              <a:cxnLst/>
              <a:rect l="l" t="t" r="r" b="b"/>
              <a:pathLst>
                <a:path w="8130540" h="1295400">
                  <a:moveTo>
                    <a:pt x="0" y="1295400"/>
                  </a:moveTo>
                  <a:lnTo>
                    <a:pt x="8130540" y="1295400"/>
                  </a:lnTo>
                  <a:lnTo>
                    <a:pt x="813054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1295400"/>
            </a:xfrm>
            <a:custGeom>
              <a:avLst/>
              <a:gdLst/>
              <a:ahLst/>
              <a:cxnLst/>
              <a:rect l="l" t="t" r="r" b="b"/>
              <a:pathLst>
                <a:path w="73659" h="1295400">
                  <a:moveTo>
                    <a:pt x="0" y="1295400"/>
                  </a:moveTo>
                  <a:lnTo>
                    <a:pt x="73152" y="1295400"/>
                  </a:lnTo>
                  <a:lnTo>
                    <a:pt x="73152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873" y="0"/>
              <a:ext cx="8634984" cy="14127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4403" y="102107"/>
              <a:ext cx="7816596" cy="1220724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35940" y="251205"/>
            <a:ext cx="711073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65" dirty="0">
                <a:solidFill>
                  <a:srgbClr val="FFFFFF"/>
                </a:solidFill>
                <a:latin typeface="Times New Roman"/>
                <a:cs typeface="Times New Roman"/>
              </a:rPr>
              <a:t>HR’s</a:t>
            </a:r>
            <a:r>
              <a:rPr sz="4300" spc="-10" dirty="0">
                <a:solidFill>
                  <a:srgbClr val="FFFFFF"/>
                </a:solidFill>
                <a:latin typeface="Times New Roman"/>
                <a:cs typeface="Times New Roman"/>
              </a:rPr>
              <a:t> Strategy</a:t>
            </a:r>
            <a:r>
              <a:rPr sz="43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300" spc="-10" dirty="0">
                <a:solidFill>
                  <a:srgbClr val="FFFFFF"/>
                </a:solidFill>
                <a:latin typeface="Times New Roman"/>
                <a:cs typeface="Times New Roman"/>
              </a:rPr>
              <a:t>Formulation</a:t>
            </a:r>
            <a:r>
              <a:rPr sz="43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300" spc="-5" dirty="0">
                <a:solidFill>
                  <a:srgbClr val="FFFFFF"/>
                </a:solidFill>
                <a:latin typeface="Times New Roman"/>
                <a:cs typeface="Times New Roman"/>
              </a:rPr>
              <a:t>Role</a:t>
            </a:r>
            <a:endParaRPr sz="43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-4572" y="1205483"/>
            <a:ext cx="9153525" cy="5657215"/>
            <a:chOff x="-4572" y="1205483"/>
            <a:chExt cx="9153525" cy="5657215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1251203"/>
              <a:ext cx="9143999" cy="4419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1205483"/>
              <a:ext cx="9143999" cy="8991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1295399"/>
              <a:ext cx="9144000" cy="55626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0" y="1295399"/>
              <a:ext cx="9144000" cy="5562600"/>
            </a:xfrm>
            <a:custGeom>
              <a:avLst/>
              <a:gdLst/>
              <a:ahLst/>
              <a:cxnLst/>
              <a:rect l="l" t="t" r="r" b="b"/>
              <a:pathLst>
                <a:path w="9144000" h="5562600">
                  <a:moveTo>
                    <a:pt x="0" y="5562600"/>
                  </a:moveTo>
                  <a:lnTo>
                    <a:pt x="9144000" y="5562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562600"/>
                  </a:lnTo>
                  <a:close/>
                </a:path>
              </a:pathLst>
            </a:custGeom>
            <a:ln w="9144">
              <a:solidFill>
                <a:srgbClr val="465A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1036" y="1321054"/>
            <a:ext cx="8884920" cy="505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200660" indent="-283845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5" dirty="0">
                <a:latin typeface="Arial MT"/>
                <a:cs typeface="Arial MT"/>
              </a:rPr>
              <a:t>HR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helps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top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management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formulate</a:t>
            </a:r>
            <a:r>
              <a:rPr sz="2500" spc="3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strategy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in a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variety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of </a:t>
            </a:r>
            <a:r>
              <a:rPr sz="2500" spc="-67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ways </a:t>
            </a:r>
            <a:r>
              <a:rPr sz="2500" spc="-65" dirty="0">
                <a:latin typeface="Arial MT"/>
                <a:cs typeface="Arial MT"/>
              </a:rPr>
              <a:t>by.</a:t>
            </a:r>
            <a:endParaRPr sz="2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Font typeface="Segoe UI Symbol"/>
              <a:buChar char="⚫"/>
            </a:pPr>
            <a:endParaRPr sz="3650">
              <a:latin typeface="Arial MT"/>
              <a:cs typeface="Arial MT"/>
            </a:endParaRPr>
          </a:p>
          <a:p>
            <a:pPr marL="570230" marR="5080" lvl="1" indent="-238125">
              <a:lnSpc>
                <a:spcPct val="100000"/>
              </a:lnSpc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500" spc="-5" dirty="0">
                <a:latin typeface="Arial MT"/>
                <a:cs typeface="Arial MT"/>
              </a:rPr>
              <a:t>Supplying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competitive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intelligence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that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may</a:t>
            </a:r>
            <a:r>
              <a:rPr sz="2500" spc="3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be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useful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in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strategic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planning</a:t>
            </a:r>
            <a:r>
              <a:rPr sz="2500" spc="-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process.</a:t>
            </a:r>
            <a:endParaRPr sz="25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Font typeface="Verdana"/>
              <a:buChar char="◦"/>
            </a:pPr>
            <a:endParaRPr sz="3650">
              <a:latin typeface="Arial MT"/>
              <a:cs typeface="Arial MT"/>
            </a:endParaRPr>
          </a:p>
          <a:p>
            <a:pPr marL="570230" marR="571500" lvl="1" indent="-238125">
              <a:lnSpc>
                <a:spcPct val="100000"/>
              </a:lnSpc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500" spc="-5" dirty="0">
                <a:latin typeface="Arial MT"/>
                <a:cs typeface="Arial MT"/>
              </a:rPr>
              <a:t>Supplying</a:t>
            </a:r>
            <a:r>
              <a:rPr sz="2500" spc="-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information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regarding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company’s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internal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human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strengths and weaknesses.</a:t>
            </a:r>
            <a:endParaRPr sz="25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Font typeface="Verdana"/>
              <a:buChar char="◦"/>
            </a:pPr>
            <a:endParaRPr sz="3650">
              <a:latin typeface="Arial MT"/>
              <a:cs typeface="Arial MT"/>
            </a:endParaRPr>
          </a:p>
          <a:p>
            <a:pPr marL="570230" marR="352425" lvl="1" indent="-238125">
              <a:lnSpc>
                <a:spcPct val="100000"/>
              </a:lnSpc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500" spc="-5" dirty="0">
                <a:latin typeface="Arial MT"/>
                <a:cs typeface="Arial MT"/>
              </a:rPr>
              <a:t>Build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persuasive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case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that</a:t>
            </a:r>
            <a:r>
              <a:rPr sz="2500" spc="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shows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how—in </a:t>
            </a:r>
            <a:r>
              <a:rPr sz="2500" spc="-5" dirty="0">
                <a:latin typeface="Arial MT"/>
                <a:cs typeface="Arial MT"/>
              </a:rPr>
              <a:t>specific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and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measurable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terms—the</a:t>
            </a:r>
            <a:r>
              <a:rPr sz="2500" spc="30" dirty="0">
                <a:latin typeface="Arial MT"/>
                <a:cs typeface="Arial MT"/>
              </a:rPr>
              <a:t> </a:t>
            </a:r>
            <a:r>
              <a:rPr sz="2500" spc="-15" dirty="0">
                <a:latin typeface="Arial MT"/>
                <a:cs typeface="Arial MT"/>
              </a:rPr>
              <a:t>firm’s</a:t>
            </a:r>
            <a:r>
              <a:rPr sz="2500" spc="25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HR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activities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can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and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do </a:t>
            </a:r>
            <a:r>
              <a:rPr sz="2500" spc="-5" dirty="0">
                <a:latin typeface="Arial MT"/>
                <a:cs typeface="Arial MT"/>
              </a:rPr>
              <a:t> contribute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to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creating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value for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company</a:t>
            </a:r>
            <a:endParaRPr sz="2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199" y="641604"/>
              <a:ext cx="8229600" cy="560679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28244" y="612648"/>
              <a:ext cx="8288020" cy="5664835"/>
            </a:xfrm>
            <a:custGeom>
              <a:avLst/>
              <a:gdLst/>
              <a:ahLst/>
              <a:cxnLst/>
              <a:rect l="l" t="t" r="r" b="b"/>
              <a:pathLst>
                <a:path w="8288020" h="5664835">
                  <a:moveTo>
                    <a:pt x="0" y="5664708"/>
                  </a:moveTo>
                  <a:lnTo>
                    <a:pt x="8287511" y="5664708"/>
                  </a:lnTo>
                  <a:lnTo>
                    <a:pt x="8287511" y="0"/>
                  </a:lnTo>
                  <a:lnTo>
                    <a:pt x="0" y="0"/>
                  </a:lnTo>
                  <a:lnTo>
                    <a:pt x="0" y="5664708"/>
                  </a:lnTo>
                  <a:close/>
                </a:path>
              </a:pathLst>
            </a:custGeom>
            <a:ln w="57912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5508" y="1130808"/>
              <a:ext cx="7848600" cy="4838700"/>
            </a:xfrm>
            <a:custGeom>
              <a:avLst/>
              <a:gdLst/>
              <a:ahLst/>
              <a:cxnLst/>
              <a:rect l="l" t="t" r="r" b="b"/>
              <a:pathLst>
                <a:path w="7848600" h="4838700">
                  <a:moveTo>
                    <a:pt x="0" y="4838700"/>
                  </a:moveTo>
                  <a:lnTo>
                    <a:pt x="7848600" y="483870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483870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81962" y="1905761"/>
              <a:ext cx="5181600" cy="3352800"/>
            </a:xfrm>
            <a:custGeom>
              <a:avLst/>
              <a:gdLst/>
              <a:ahLst/>
              <a:cxnLst/>
              <a:rect l="l" t="t" r="r" b="b"/>
              <a:pathLst>
                <a:path w="5181600" h="3352800">
                  <a:moveTo>
                    <a:pt x="0" y="1626108"/>
                  </a:moveTo>
                  <a:lnTo>
                    <a:pt x="5181599" y="1626108"/>
                  </a:lnTo>
                </a:path>
                <a:path w="5181600" h="3352800">
                  <a:moveTo>
                    <a:pt x="2593848" y="0"/>
                  </a:moveTo>
                  <a:lnTo>
                    <a:pt x="2593848" y="3352800"/>
                  </a:lnTo>
                </a:path>
              </a:pathLst>
            </a:custGeom>
            <a:ln w="28956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7061" y="1363217"/>
              <a:ext cx="7400925" cy="4399915"/>
            </a:xfrm>
            <a:custGeom>
              <a:avLst/>
              <a:gdLst/>
              <a:ahLst/>
              <a:cxnLst/>
              <a:rect l="l" t="t" r="r" b="b"/>
              <a:pathLst>
                <a:path w="7400925" h="4399915">
                  <a:moveTo>
                    <a:pt x="0" y="2459736"/>
                  </a:moveTo>
                  <a:lnTo>
                    <a:pt x="1104900" y="2459736"/>
                  </a:lnTo>
                  <a:lnTo>
                    <a:pt x="1104900" y="1926336"/>
                  </a:lnTo>
                  <a:lnTo>
                    <a:pt x="0" y="1926336"/>
                  </a:lnTo>
                  <a:lnTo>
                    <a:pt x="0" y="2459736"/>
                  </a:lnTo>
                  <a:close/>
                </a:path>
                <a:path w="7400925" h="4399915">
                  <a:moveTo>
                    <a:pt x="6295644" y="2459736"/>
                  </a:moveTo>
                  <a:lnTo>
                    <a:pt x="7400544" y="2459736"/>
                  </a:lnTo>
                  <a:lnTo>
                    <a:pt x="7400544" y="1926336"/>
                  </a:lnTo>
                  <a:lnTo>
                    <a:pt x="6295644" y="1926336"/>
                  </a:lnTo>
                  <a:lnTo>
                    <a:pt x="6295644" y="2459736"/>
                  </a:lnTo>
                  <a:close/>
                </a:path>
                <a:path w="7400925" h="4399915">
                  <a:moveTo>
                    <a:pt x="2763012" y="519684"/>
                  </a:moveTo>
                  <a:lnTo>
                    <a:pt x="4629912" y="519684"/>
                  </a:lnTo>
                  <a:lnTo>
                    <a:pt x="4629912" y="0"/>
                  </a:lnTo>
                  <a:lnTo>
                    <a:pt x="2763012" y="0"/>
                  </a:lnTo>
                  <a:lnTo>
                    <a:pt x="2763012" y="519684"/>
                  </a:lnTo>
                  <a:close/>
                </a:path>
                <a:path w="7400925" h="4399915">
                  <a:moveTo>
                    <a:pt x="2763012" y="4399788"/>
                  </a:moveTo>
                  <a:lnTo>
                    <a:pt x="4629912" y="4399788"/>
                  </a:lnTo>
                  <a:lnTo>
                    <a:pt x="4629912" y="3880104"/>
                  </a:lnTo>
                  <a:lnTo>
                    <a:pt x="2763012" y="3880104"/>
                  </a:lnTo>
                  <a:lnTo>
                    <a:pt x="2763012" y="4399788"/>
                  </a:lnTo>
                  <a:close/>
                </a:path>
              </a:pathLst>
            </a:custGeom>
            <a:ln w="28956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59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873" y="0"/>
              <a:ext cx="8634984" cy="13746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4403" y="64007"/>
              <a:ext cx="7255764" cy="1220724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35940" y="213105"/>
            <a:ext cx="655002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4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300" spc="-5" dirty="0">
                <a:solidFill>
                  <a:srgbClr val="FFFFFF"/>
                </a:solidFill>
                <a:latin typeface="Times New Roman"/>
                <a:cs typeface="Times New Roman"/>
              </a:rPr>
              <a:t>Basic</a:t>
            </a:r>
            <a:r>
              <a:rPr sz="430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300" spc="-5" dirty="0">
                <a:solidFill>
                  <a:srgbClr val="FFFFFF"/>
                </a:solidFill>
                <a:latin typeface="Times New Roman"/>
                <a:cs typeface="Times New Roman"/>
              </a:rPr>
              <a:t>Architecture</a:t>
            </a:r>
            <a:r>
              <a:rPr sz="43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3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4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300" spc="-5" dirty="0">
                <a:solidFill>
                  <a:srgbClr val="FFFFFF"/>
                </a:solidFill>
                <a:latin typeface="Times New Roman"/>
                <a:cs typeface="Times New Roman"/>
              </a:rPr>
              <a:t>HR</a:t>
            </a:r>
            <a:endParaRPr sz="43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3400" y="1752600"/>
            <a:ext cx="79248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96897" y="1420113"/>
            <a:ext cx="7233920" cy="498030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95910" marR="158750" indent="-283845">
              <a:lnSpc>
                <a:spcPct val="90000"/>
              </a:lnSpc>
              <a:spcBef>
                <a:spcPts val="484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b="1" dirty="0">
                <a:latin typeface="Arial"/>
                <a:cs typeface="Arial"/>
              </a:rPr>
              <a:t>What is Strategy?</a:t>
            </a:r>
            <a:r>
              <a:rPr sz="3200" dirty="0">
                <a:latin typeface="Arial MT"/>
                <a:cs typeface="Arial MT"/>
              </a:rPr>
              <a:t>: The </a:t>
            </a:r>
            <a:r>
              <a:rPr sz="3200" spc="-10" dirty="0">
                <a:latin typeface="Arial MT"/>
                <a:cs typeface="Arial MT"/>
              </a:rPr>
              <a:t>company’s 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long </a:t>
            </a:r>
            <a:r>
              <a:rPr sz="3200" spc="-5" dirty="0">
                <a:latin typeface="Arial MT"/>
                <a:cs typeface="Arial MT"/>
              </a:rPr>
              <a:t>term </a:t>
            </a:r>
            <a:r>
              <a:rPr sz="3200" dirty="0">
                <a:latin typeface="Arial MT"/>
                <a:cs typeface="Arial MT"/>
              </a:rPr>
              <a:t>plan </a:t>
            </a:r>
            <a:r>
              <a:rPr sz="3200" spc="-5" dirty="0">
                <a:latin typeface="Arial MT"/>
                <a:cs typeface="Arial MT"/>
              </a:rPr>
              <a:t>for </a:t>
            </a:r>
            <a:r>
              <a:rPr sz="3200" dirty="0">
                <a:latin typeface="Arial MT"/>
                <a:cs typeface="Arial MT"/>
              </a:rPr>
              <a:t>how it will </a:t>
            </a:r>
            <a:r>
              <a:rPr sz="3200" spc="-5" dirty="0">
                <a:latin typeface="Arial MT"/>
                <a:cs typeface="Arial MT"/>
              </a:rPr>
              <a:t>balance </a:t>
            </a:r>
            <a:r>
              <a:rPr sz="3200" dirty="0">
                <a:latin typeface="Arial MT"/>
                <a:cs typeface="Arial MT"/>
              </a:rPr>
              <a:t> its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internal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strengths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and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weaknesses </a:t>
            </a:r>
            <a:r>
              <a:rPr sz="3200" spc="-869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with its </a:t>
            </a:r>
            <a:r>
              <a:rPr sz="3200" spc="-5" dirty="0">
                <a:latin typeface="Arial MT"/>
                <a:cs typeface="Arial MT"/>
              </a:rPr>
              <a:t>external opportunities and 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threats </a:t>
            </a:r>
            <a:r>
              <a:rPr sz="3200" dirty="0">
                <a:latin typeface="Arial MT"/>
                <a:cs typeface="Arial MT"/>
              </a:rPr>
              <a:t>to </a:t>
            </a:r>
            <a:r>
              <a:rPr sz="3200" spc="-5" dirty="0">
                <a:latin typeface="Arial MT"/>
                <a:cs typeface="Arial MT"/>
              </a:rPr>
              <a:t>maintain </a:t>
            </a:r>
            <a:r>
              <a:rPr sz="3200" dirty="0">
                <a:latin typeface="Arial MT"/>
                <a:cs typeface="Arial MT"/>
              </a:rPr>
              <a:t>a </a:t>
            </a:r>
            <a:r>
              <a:rPr sz="3200" spc="-5" dirty="0">
                <a:latin typeface="Arial MT"/>
                <a:cs typeface="Arial MT"/>
              </a:rPr>
              <a:t>competitive 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advantage</a:t>
            </a:r>
            <a:endParaRPr sz="3200">
              <a:latin typeface="Arial MT"/>
              <a:cs typeface="Arial MT"/>
            </a:endParaRPr>
          </a:p>
          <a:p>
            <a:pPr marL="295910" marR="5080" indent="-283845">
              <a:lnSpc>
                <a:spcPts val="3460"/>
              </a:lnSpc>
              <a:spcBef>
                <a:spcPts val="65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b="1" dirty="0">
                <a:latin typeface="Arial"/>
                <a:cs typeface="Arial"/>
              </a:rPr>
              <a:t>What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is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Strategic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Management?</a:t>
            </a:r>
            <a:r>
              <a:rPr sz="3200" spc="-5" dirty="0">
                <a:latin typeface="Arial MT"/>
                <a:cs typeface="Arial MT"/>
              </a:rPr>
              <a:t>: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 </a:t>
            </a:r>
            <a:r>
              <a:rPr sz="3200" spc="-869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process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identifying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and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executing</a:t>
            </a:r>
            <a:endParaRPr sz="3200">
              <a:latin typeface="Arial MT"/>
              <a:cs typeface="Arial MT"/>
            </a:endParaRPr>
          </a:p>
          <a:p>
            <a:pPr marL="295910">
              <a:lnSpc>
                <a:spcPts val="3210"/>
              </a:lnSpc>
            </a:pP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organization’s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mission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by</a:t>
            </a:r>
            <a:endParaRPr sz="3200">
              <a:latin typeface="Arial MT"/>
              <a:cs typeface="Arial MT"/>
            </a:endParaRPr>
          </a:p>
          <a:p>
            <a:pPr marL="295910" marR="1130935">
              <a:lnSpc>
                <a:spcPts val="3460"/>
              </a:lnSpc>
              <a:spcBef>
                <a:spcPts val="240"/>
              </a:spcBef>
            </a:pPr>
            <a:r>
              <a:rPr sz="3200" spc="-5" dirty="0">
                <a:latin typeface="Arial MT"/>
                <a:cs typeface="Arial MT"/>
              </a:rPr>
              <a:t>matching </a:t>
            </a:r>
            <a:r>
              <a:rPr sz="3200" dirty="0">
                <a:latin typeface="Arial MT"/>
                <a:cs typeface="Arial MT"/>
              </a:rPr>
              <a:t>its </a:t>
            </a:r>
            <a:r>
              <a:rPr sz="3200" spc="-5" dirty="0">
                <a:latin typeface="Arial MT"/>
                <a:cs typeface="Arial MT"/>
              </a:rPr>
              <a:t>capabilities with the </a:t>
            </a:r>
            <a:r>
              <a:rPr sz="3200" spc="-88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demands </a:t>
            </a:r>
            <a:r>
              <a:rPr sz="3200" spc="-10" dirty="0">
                <a:latin typeface="Arial MT"/>
                <a:cs typeface="Arial MT"/>
              </a:rPr>
              <a:t>of</a:t>
            </a:r>
            <a:r>
              <a:rPr sz="3200" spc="-5" dirty="0">
                <a:latin typeface="Arial MT"/>
                <a:cs typeface="Arial MT"/>
              </a:rPr>
              <a:t> its environment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811" y="338327"/>
            <a:ext cx="7335011" cy="12207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90854"/>
            <a:ext cx="662940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5P</a:t>
            </a:r>
            <a:r>
              <a:rPr sz="4300" spc="-85" dirty="0"/>
              <a:t> </a:t>
            </a:r>
            <a:r>
              <a:rPr sz="4300" spc="-5" dirty="0"/>
              <a:t>Model</a:t>
            </a:r>
            <a:r>
              <a:rPr sz="4300" spc="-20" dirty="0"/>
              <a:t> </a:t>
            </a:r>
            <a:r>
              <a:rPr sz="4300" spc="-5" dirty="0"/>
              <a:t>of</a:t>
            </a:r>
            <a:r>
              <a:rPr sz="4300" spc="-20" dirty="0"/>
              <a:t> </a:t>
            </a:r>
            <a:r>
              <a:rPr sz="4300" spc="-5" dirty="0"/>
              <a:t>Strategic</a:t>
            </a:r>
            <a:r>
              <a:rPr sz="4300" spc="10" dirty="0"/>
              <a:t> </a:t>
            </a:r>
            <a:r>
              <a:rPr sz="4300" spc="-5" dirty="0"/>
              <a:t>HRM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1596897" y="1406398"/>
            <a:ext cx="7191375" cy="44577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95910" marR="515620" indent="-283845">
              <a:lnSpc>
                <a:spcPct val="80000"/>
              </a:lnSpc>
              <a:spcBef>
                <a:spcPts val="62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5 Ps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model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of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strategic human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resource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management</a:t>
            </a:r>
            <a:r>
              <a:rPr sz="2200" spc="4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(SHRM)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 new model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area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of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30" dirty="0">
                <a:latin typeface="Arial MT"/>
                <a:cs typeface="Arial MT"/>
              </a:rPr>
              <a:t>study.</a:t>
            </a:r>
            <a:endParaRPr sz="2200">
              <a:latin typeface="Arial MT"/>
              <a:cs typeface="Arial MT"/>
            </a:endParaRPr>
          </a:p>
          <a:p>
            <a:pPr marL="295910" indent="-283845">
              <a:lnSpc>
                <a:spcPct val="100000"/>
              </a:lnSpc>
              <a:spcBef>
                <a:spcPts val="7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This model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is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proposed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by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Randal.</a:t>
            </a:r>
            <a:endParaRPr sz="2200">
              <a:latin typeface="Arial MT"/>
              <a:cs typeface="Arial MT"/>
            </a:endParaRPr>
          </a:p>
          <a:p>
            <a:pPr marL="295910" marR="5080" indent="-283845">
              <a:lnSpc>
                <a:spcPts val="2110"/>
              </a:lnSpc>
              <a:spcBef>
                <a:spcPts val="58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Schuler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this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model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melds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five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human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resource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activities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with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strategic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highlight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just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how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significant,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strategy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activity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link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can be.</a:t>
            </a:r>
            <a:endParaRPr sz="2200">
              <a:latin typeface="Arial MT"/>
              <a:cs typeface="Arial MT"/>
            </a:endParaRPr>
          </a:p>
          <a:p>
            <a:pPr marL="295910" indent="-283845">
              <a:lnSpc>
                <a:spcPts val="2375"/>
              </a:lnSpc>
              <a:spcBef>
                <a:spcPts val="9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proposed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model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incorporates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5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of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strategic</a:t>
            </a:r>
            <a:endParaRPr sz="2200">
              <a:latin typeface="Arial MT"/>
              <a:cs typeface="Arial MT"/>
            </a:endParaRPr>
          </a:p>
          <a:p>
            <a:pPr marL="295910">
              <a:lnSpc>
                <a:spcPts val="2375"/>
              </a:lnSpc>
            </a:pPr>
            <a:r>
              <a:rPr sz="2200" spc="-5" dirty="0">
                <a:latin typeface="Arial MT"/>
                <a:cs typeface="Arial MT"/>
              </a:rPr>
              <a:t>human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resource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management</a:t>
            </a:r>
            <a:r>
              <a:rPr sz="2200" spc="4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which stand </a:t>
            </a:r>
            <a:r>
              <a:rPr sz="2200" dirty="0">
                <a:latin typeface="Arial MT"/>
                <a:cs typeface="Arial MT"/>
              </a:rPr>
              <a:t>for</a:t>
            </a:r>
            <a:endParaRPr sz="2200">
              <a:latin typeface="Arial MT"/>
              <a:cs typeface="Arial MT"/>
            </a:endParaRPr>
          </a:p>
          <a:p>
            <a:pPr marL="295910" indent="-283845">
              <a:lnSpc>
                <a:spcPct val="100000"/>
              </a:lnSpc>
              <a:spcBef>
                <a:spcPts val="7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b="1" spc="-5" dirty="0">
                <a:latin typeface="Arial"/>
                <a:cs typeface="Arial"/>
              </a:rPr>
              <a:t>Philosophy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of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Human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resources</a:t>
            </a:r>
            <a:endParaRPr sz="2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7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b="1" spc="-5" dirty="0">
                <a:latin typeface="Arial"/>
                <a:cs typeface="Arial"/>
              </a:rPr>
              <a:t>Policies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human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resources</a:t>
            </a:r>
            <a:endParaRPr sz="2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7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b="1" spc="-5" dirty="0">
                <a:latin typeface="Arial"/>
                <a:cs typeface="Arial"/>
              </a:rPr>
              <a:t>Programme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of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human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resources</a:t>
            </a:r>
            <a:endParaRPr sz="2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7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b="1" spc="-5" dirty="0">
                <a:latin typeface="Arial"/>
                <a:cs typeface="Arial"/>
              </a:rPr>
              <a:t>Practices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of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human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resources</a:t>
            </a:r>
            <a:endParaRPr sz="22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7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b="1" spc="-5" dirty="0">
                <a:latin typeface="Arial"/>
                <a:cs typeface="Arial"/>
              </a:rPr>
              <a:t>Processes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of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human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resources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96897" y="1406398"/>
            <a:ext cx="7158990" cy="442150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95910" marR="207010" indent="-283845">
              <a:lnSpc>
                <a:spcPct val="80000"/>
              </a:lnSpc>
              <a:spcBef>
                <a:spcPts val="62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b="1" spc="-5" dirty="0">
                <a:latin typeface="Arial"/>
                <a:cs typeface="Arial"/>
              </a:rPr>
              <a:t>1. Philosophy:</a:t>
            </a:r>
            <a:r>
              <a:rPr sz="2200" b="1" spc="70" dirty="0">
                <a:latin typeface="Arial"/>
                <a:cs typeface="Arial"/>
              </a:rPr>
              <a:t> </a:t>
            </a:r>
            <a:r>
              <a:rPr sz="2200" spc="-5" dirty="0">
                <a:latin typeface="Arial MT"/>
                <a:cs typeface="Arial MT"/>
              </a:rPr>
              <a:t>Expressed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statements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defining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business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values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culture.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It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expresses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how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treat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value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people.</a:t>
            </a:r>
            <a:endParaRPr sz="2200">
              <a:latin typeface="Arial MT"/>
              <a:cs typeface="Arial MT"/>
            </a:endParaRPr>
          </a:p>
          <a:p>
            <a:pPr marL="295910" marR="347345" indent="-283845">
              <a:lnSpc>
                <a:spcPct val="80000"/>
              </a:lnSpc>
              <a:spcBef>
                <a:spcPts val="60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b="1" spc="-5" dirty="0">
                <a:latin typeface="Arial"/>
                <a:cs typeface="Arial"/>
              </a:rPr>
              <a:t>2. Policies:</a:t>
            </a:r>
            <a:r>
              <a:rPr sz="2200" b="1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 MT"/>
                <a:cs typeface="Arial MT"/>
              </a:rPr>
              <a:t>Expressed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shared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values</a:t>
            </a:r>
            <a:r>
              <a:rPr sz="2200" u="heavy" spc="1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and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guidelines</a:t>
            </a:r>
            <a:r>
              <a:rPr sz="2200" dirty="0">
                <a:latin typeface="Arial MT"/>
                <a:cs typeface="Arial MT"/>
              </a:rPr>
              <a:t>.</a:t>
            </a:r>
            <a:r>
              <a:rPr sz="2200" spc="-5" dirty="0">
                <a:latin typeface="Arial MT"/>
                <a:cs typeface="Arial MT"/>
              </a:rPr>
              <a:t> Policies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establish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guidelines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for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action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on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people related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business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issues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HR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programs.</a:t>
            </a:r>
            <a:endParaRPr sz="2200">
              <a:latin typeface="Arial MT"/>
              <a:cs typeface="Arial MT"/>
            </a:endParaRPr>
          </a:p>
          <a:p>
            <a:pPr marL="295910" marR="648970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b="1" spc="-5" dirty="0">
                <a:latin typeface="Arial"/>
                <a:cs typeface="Arial"/>
              </a:rPr>
              <a:t>3.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Programs: </a:t>
            </a:r>
            <a:r>
              <a:rPr sz="2200" spc="-5" dirty="0">
                <a:latin typeface="Arial MT"/>
                <a:cs typeface="Arial MT"/>
              </a:rPr>
              <a:t>These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coordinate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efforts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facilitate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change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address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major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people</a:t>
            </a:r>
            <a:r>
              <a:rPr sz="2200" dirty="0">
                <a:latin typeface="Arial MT"/>
                <a:cs typeface="Arial MT"/>
              </a:rPr>
              <a:t> related </a:t>
            </a:r>
            <a:r>
              <a:rPr sz="2200" spc="-5" dirty="0">
                <a:latin typeface="Arial MT"/>
                <a:cs typeface="Arial MT"/>
              </a:rPr>
              <a:t>business </a:t>
            </a:r>
            <a:r>
              <a:rPr sz="2200" dirty="0">
                <a:latin typeface="Arial MT"/>
                <a:cs typeface="Arial MT"/>
              </a:rPr>
              <a:t> issues.</a:t>
            </a:r>
            <a:endParaRPr sz="2200">
              <a:latin typeface="Arial MT"/>
              <a:cs typeface="Arial MT"/>
            </a:endParaRPr>
          </a:p>
          <a:p>
            <a:pPr marL="295910" marR="1043940" indent="-283845">
              <a:lnSpc>
                <a:spcPts val="2110"/>
              </a:lnSpc>
              <a:spcBef>
                <a:spcPts val="58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b="1" spc="-5" dirty="0">
                <a:latin typeface="Arial"/>
                <a:cs typeface="Arial"/>
              </a:rPr>
              <a:t>4. Practices: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 MT"/>
                <a:cs typeface="Arial MT"/>
              </a:rPr>
              <a:t>For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leadership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managerial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operational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role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practices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motivate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needed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role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behaviors.</a:t>
            </a:r>
            <a:endParaRPr sz="2200">
              <a:latin typeface="Arial MT"/>
              <a:cs typeface="Arial MT"/>
            </a:endParaRPr>
          </a:p>
          <a:p>
            <a:pPr marL="295910" marR="5080" indent="-283845">
              <a:lnSpc>
                <a:spcPct val="80000"/>
              </a:lnSpc>
              <a:spcBef>
                <a:spcPts val="62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b="1" spc="-5" dirty="0">
                <a:latin typeface="Arial"/>
                <a:cs typeface="Arial"/>
              </a:rPr>
              <a:t>5.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Processes:</a:t>
            </a:r>
            <a:r>
              <a:rPr sz="2200" b="1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 MT"/>
                <a:cs typeface="Arial MT"/>
              </a:rPr>
              <a:t>For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formulation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implementation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of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other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activities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these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define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how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activities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are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carried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out.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811" y="338327"/>
            <a:ext cx="7757159" cy="12207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90854"/>
            <a:ext cx="705485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The</a:t>
            </a:r>
            <a:r>
              <a:rPr sz="4300" spc="-10" dirty="0"/>
              <a:t> </a:t>
            </a:r>
            <a:r>
              <a:rPr sz="4300" dirty="0"/>
              <a:t>Five</a:t>
            </a:r>
            <a:r>
              <a:rPr sz="4300" spc="-10" dirty="0"/>
              <a:t> </a:t>
            </a:r>
            <a:r>
              <a:rPr sz="4300" spc="-30" dirty="0"/>
              <a:t>P’s </a:t>
            </a:r>
            <a:r>
              <a:rPr sz="4300" spc="-10" dirty="0"/>
              <a:t>Model </a:t>
            </a:r>
            <a:r>
              <a:rPr sz="4300" spc="-5" dirty="0"/>
              <a:t>of</a:t>
            </a:r>
            <a:r>
              <a:rPr sz="4300" dirty="0"/>
              <a:t> </a:t>
            </a:r>
            <a:r>
              <a:rPr sz="4300" spc="-5" dirty="0"/>
              <a:t>SHRM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1596897" y="1468882"/>
            <a:ext cx="7257415" cy="4645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5459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dirty="0">
                <a:latin typeface="Arial MT"/>
                <a:cs typeface="Arial MT"/>
              </a:rPr>
              <a:t>Successful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SHRM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efforts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begin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with </a:t>
            </a:r>
            <a:r>
              <a:rPr sz="3200" spc="-869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identification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strategic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needs</a:t>
            </a:r>
            <a:endParaRPr sz="3200">
              <a:latin typeface="Arial MT"/>
              <a:cs typeface="Arial MT"/>
            </a:endParaRPr>
          </a:p>
          <a:p>
            <a:pPr marL="295910" marR="72453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dirty="0">
                <a:latin typeface="Arial MT"/>
                <a:cs typeface="Arial MT"/>
              </a:rPr>
              <a:t>Employee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participation</a:t>
            </a:r>
            <a:r>
              <a:rPr sz="3200" spc="-10" dirty="0">
                <a:latin typeface="Arial MT"/>
                <a:cs typeface="Arial MT"/>
              </a:rPr>
              <a:t> is </a:t>
            </a:r>
            <a:r>
              <a:rPr sz="3200" dirty="0">
                <a:latin typeface="Arial MT"/>
                <a:cs typeface="Arial MT"/>
              </a:rPr>
              <a:t>critical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to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linking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strategy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&amp;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HR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practices</a:t>
            </a:r>
            <a:endParaRPr sz="3200">
              <a:latin typeface="Arial MT"/>
              <a:cs typeface="Arial MT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5" dirty="0">
                <a:latin typeface="Arial MT"/>
                <a:cs typeface="Arial MT"/>
              </a:rPr>
              <a:t>Strategic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HR </a:t>
            </a:r>
            <a:r>
              <a:rPr sz="3200" spc="-5" dirty="0">
                <a:latin typeface="Arial MT"/>
                <a:cs typeface="Arial MT"/>
              </a:rPr>
              <a:t>depends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on</a:t>
            </a:r>
            <a:r>
              <a:rPr sz="3200" spc="-5" dirty="0">
                <a:latin typeface="Arial MT"/>
                <a:cs typeface="Arial MT"/>
              </a:rPr>
              <a:t> systematic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&amp;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analytical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mindset</a:t>
            </a:r>
            <a:endParaRPr sz="3200">
              <a:latin typeface="Arial MT"/>
              <a:cs typeface="Arial MT"/>
            </a:endParaRPr>
          </a:p>
          <a:p>
            <a:pPr marL="295910" marR="32194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5" dirty="0">
                <a:latin typeface="Arial MT"/>
                <a:cs typeface="Arial MT"/>
              </a:rPr>
              <a:t>Corporate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HR </a:t>
            </a:r>
            <a:r>
              <a:rPr sz="3200" spc="-5" dirty="0">
                <a:latin typeface="Arial MT"/>
                <a:cs typeface="Arial MT"/>
              </a:rPr>
              <a:t>departments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can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have </a:t>
            </a:r>
            <a:r>
              <a:rPr sz="3200" spc="-869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impact on </a:t>
            </a:r>
            <a:r>
              <a:rPr sz="3200" spc="-10" dirty="0">
                <a:latin typeface="Arial MT"/>
                <a:cs typeface="Arial MT"/>
              </a:rPr>
              <a:t>organization’s </a:t>
            </a:r>
            <a:r>
              <a:rPr sz="3200" spc="-15" dirty="0">
                <a:latin typeface="Arial MT"/>
                <a:cs typeface="Arial MT"/>
              </a:rPr>
              <a:t>efforts </a:t>
            </a:r>
            <a:r>
              <a:rPr sz="3200" spc="-10" dirty="0">
                <a:latin typeface="Arial MT"/>
                <a:cs typeface="Arial MT"/>
              </a:rPr>
              <a:t>to </a:t>
            </a:r>
            <a:r>
              <a:rPr sz="3200" spc="-5" dirty="0">
                <a:latin typeface="Arial MT"/>
                <a:cs typeface="Arial MT"/>
              </a:rPr>
              <a:t> launch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strategic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initiatives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14602" y="1183513"/>
            <a:ext cx="7165340" cy="4759325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472440" indent="-378460">
              <a:lnSpc>
                <a:spcPct val="100000"/>
              </a:lnSpc>
              <a:spcBef>
                <a:spcPts val="1720"/>
              </a:spcBef>
              <a:buClr>
                <a:srgbClr val="3891A7"/>
              </a:buClr>
              <a:buSzPct val="79629"/>
              <a:buFont typeface="Segoe UI Symbol"/>
              <a:buChar char="⚫"/>
              <a:tabLst>
                <a:tab pos="472440" algn="l"/>
                <a:tab pos="473075" algn="l"/>
              </a:tabLst>
            </a:pPr>
            <a:r>
              <a:rPr sz="2700" b="1" spc="-10" dirty="0">
                <a:latin typeface="Arial"/>
                <a:cs typeface="Arial"/>
              </a:rPr>
              <a:t>HUMAN</a:t>
            </a:r>
            <a:r>
              <a:rPr sz="2700" b="1" spc="10" dirty="0">
                <a:latin typeface="Arial"/>
                <a:cs typeface="Arial"/>
              </a:rPr>
              <a:t> </a:t>
            </a:r>
            <a:r>
              <a:rPr sz="2700" b="1" spc="-5" dirty="0">
                <a:latin typeface="Arial"/>
                <a:cs typeface="Arial"/>
              </a:rPr>
              <a:t>RESOURCES</a:t>
            </a:r>
            <a:r>
              <a:rPr sz="2700" b="1" spc="10" dirty="0">
                <a:latin typeface="Arial"/>
                <a:cs typeface="Arial"/>
              </a:rPr>
              <a:t> </a:t>
            </a:r>
            <a:r>
              <a:rPr sz="2700" b="1" spc="-5" dirty="0">
                <a:latin typeface="Arial"/>
                <a:cs typeface="Arial"/>
              </a:rPr>
              <a:t>PHILOSOPHY</a:t>
            </a:r>
            <a:endParaRPr sz="2700">
              <a:latin typeface="Arial"/>
              <a:cs typeface="Arial"/>
            </a:endParaRPr>
          </a:p>
          <a:p>
            <a:pPr marL="294640" marR="5080" indent="-281940">
              <a:lnSpc>
                <a:spcPct val="100000"/>
              </a:lnSpc>
              <a:spcBef>
                <a:spcPts val="1625"/>
              </a:spcBef>
              <a:buClr>
                <a:srgbClr val="33CC33"/>
              </a:buClr>
              <a:buSzPct val="79629"/>
              <a:buFont typeface="Segoe UI Symbol"/>
              <a:buChar char="⚫"/>
              <a:tabLst>
                <a:tab pos="294005" algn="l"/>
                <a:tab pos="294640" algn="l"/>
              </a:tabLst>
            </a:pPr>
            <a:r>
              <a:rPr sz="2700" dirty="0">
                <a:latin typeface="Arial MT"/>
                <a:cs typeface="Arial MT"/>
              </a:rPr>
              <a:t>This </a:t>
            </a:r>
            <a:r>
              <a:rPr sz="2700" spc="-5" dirty="0">
                <a:latin typeface="Arial MT"/>
                <a:cs typeface="Arial MT"/>
              </a:rPr>
              <a:t>is a </a:t>
            </a:r>
            <a:r>
              <a:rPr sz="2700" dirty="0">
                <a:latin typeface="Arial MT"/>
                <a:cs typeface="Arial MT"/>
              </a:rPr>
              <a:t>statement </a:t>
            </a:r>
            <a:r>
              <a:rPr sz="2700" spc="-5" dirty="0">
                <a:latin typeface="Arial MT"/>
                <a:cs typeface="Arial MT"/>
              </a:rPr>
              <a:t>of how </a:t>
            </a:r>
            <a:r>
              <a:rPr sz="2700" dirty="0">
                <a:latin typeface="Arial MT"/>
                <a:cs typeface="Arial MT"/>
              </a:rPr>
              <a:t>the </a:t>
            </a:r>
            <a:r>
              <a:rPr sz="2700" spc="-5" dirty="0">
                <a:latin typeface="Arial MT"/>
                <a:cs typeface="Arial MT"/>
              </a:rPr>
              <a:t>organization 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regards </a:t>
            </a:r>
            <a:r>
              <a:rPr sz="2700" dirty="0">
                <a:latin typeface="Arial MT"/>
                <a:cs typeface="Arial MT"/>
              </a:rPr>
              <a:t>its </a:t>
            </a:r>
            <a:r>
              <a:rPr sz="2700" spc="-5" dirty="0">
                <a:latin typeface="Arial MT"/>
                <a:cs typeface="Arial MT"/>
              </a:rPr>
              <a:t>human </a:t>
            </a:r>
            <a:r>
              <a:rPr sz="2700" dirty="0">
                <a:latin typeface="Arial MT"/>
                <a:cs typeface="Arial MT"/>
              </a:rPr>
              <a:t>resources, </a:t>
            </a:r>
            <a:r>
              <a:rPr sz="2700" spc="-5" dirty="0">
                <a:latin typeface="Arial MT"/>
                <a:cs typeface="Arial MT"/>
              </a:rPr>
              <a:t>what role </a:t>
            </a:r>
            <a:r>
              <a:rPr sz="2700" dirty="0">
                <a:latin typeface="Arial MT"/>
                <a:cs typeface="Arial MT"/>
              </a:rPr>
              <a:t>the 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resources </a:t>
            </a:r>
            <a:r>
              <a:rPr sz="2700" spc="-5" dirty="0">
                <a:latin typeface="Arial MT"/>
                <a:cs typeface="Arial MT"/>
              </a:rPr>
              <a:t>play in </a:t>
            </a:r>
            <a:r>
              <a:rPr sz="2700" dirty="0">
                <a:latin typeface="Arial MT"/>
                <a:cs typeface="Arial MT"/>
              </a:rPr>
              <a:t>the </a:t>
            </a:r>
            <a:r>
              <a:rPr sz="2700" spc="-5" dirty="0">
                <a:latin typeface="Arial MT"/>
                <a:cs typeface="Arial MT"/>
              </a:rPr>
              <a:t>overall </a:t>
            </a:r>
            <a:r>
              <a:rPr sz="2700" dirty="0">
                <a:latin typeface="Arial MT"/>
                <a:cs typeface="Arial MT"/>
              </a:rPr>
              <a:t>success of the 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business,</a:t>
            </a:r>
            <a:r>
              <a:rPr sz="2700" spc="-4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and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how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they</a:t>
            </a:r>
            <a:r>
              <a:rPr sz="2700" spc="-5" dirty="0">
                <a:latin typeface="Arial MT"/>
                <a:cs typeface="Arial MT"/>
              </a:rPr>
              <a:t> are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to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be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treated</a:t>
            </a:r>
            <a:r>
              <a:rPr sz="2700" spc="-3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and </a:t>
            </a:r>
            <a:r>
              <a:rPr sz="2700" spc="-73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managed.</a:t>
            </a:r>
            <a:endParaRPr sz="2700">
              <a:latin typeface="Arial MT"/>
              <a:cs typeface="Arial MT"/>
            </a:endParaRPr>
          </a:p>
          <a:p>
            <a:pPr marL="294640" marR="41910" indent="-281940">
              <a:lnSpc>
                <a:spcPct val="100000"/>
              </a:lnSpc>
              <a:spcBef>
                <a:spcPts val="1620"/>
              </a:spcBef>
              <a:buClr>
                <a:srgbClr val="33CC33"/>
              </a:buClr>
              <a:buSzPct val="79629"/>
              <a:buFont typeface="Segoe UI Symbol"/>
              <a:buChar char="⚫"/>
              <a:tabLst>
                <a:tab pos="294005" algn="l"/>
                <a:tab pos="294640" algn="l"/>
              </a:tabLst>
            </a:pPr>
            <a:r>
              <a:rPr sz="2700" dirty="0">
                <a:latin typeface="Arial MT"/>
                <a:cs typeface="Arial MT"/>
              </a:rPr>
              <a:t>Instead of </a:t>
            </a:r>
            <a:r>
              <a:rPr sz="2700" spc="-5" dirty="0">
                <a:latin typeface="Arial MT"/>
                <a:cs typeface="Arial MT"/>
              </a:rPr>
              <a:t>using </a:t>
            </a:r>
            <a:r>
              <a:rPr sz="2700" dirty="0">
                <a:latin typeface="Arial MT"/>
                <a:cs typeface="Arial MT"/>
              </a:rPr>
              <a:t>the terms </a:t>
            </a:r>
            <a:r>
              <a:rPr sz="2700" spc="-5" dirty="0">
                <a:latin typeface="Arial MT"/>
                <a:cs typeface="Arial MT"/>
              </a:rPr>
              <a:t>HR philosophy or 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HR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values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to</a:t>
            </a:r>
            <a:r>
              <a:rPr sz="2700" spc="-5" dirty="0">
                <a:latin typeface="Arial MT"/>
                <a:cs typeface="Arial MT"/>
              </a:rPr>
              <a:t> describe how human </a:t>
            </a:r>
            <a:r>
              <a:rPr sz="2700" dirty="0">
                <a:latin typeface="Arial MT"/>
                <a:cs typeface="Arial MT"/>
              </a:rPr>
              <a:t>resources </a:t>
            </a:r>
            <a:r>
              <a:rPr sz="2700" spc="-73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are regarded, </a:t>
            </a:r>
            <a:r>
              <a:rPr sz="2700" dirty="0">
                <a:latin typeface="Arial MT"/>
                <a:cs typeface="Arial MT"/>
              </a:rPr>
              <a:t>treated, </a:t>
            </a:r>
            <a:r>
              <a:rPr sz="2700" spc="-5" dirty="0">
                <a:latin typeface="Arial MT"/>
                <a:cs typeface="Arial MT"/>
              </a:rPr>
              <a:t>and managed, </a:t>
            </a:r>
            <a:r>
              <a:rPr sz="2700" dirty="0">
                <a:latin typeface="Arial MT"/>
                <a:cs typeface="Arial MT"/>
              </a:rPr>
              <a:t>some 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organizations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use</a:t>
            </a:r>
            <a:r>
              <a:rPr sz="2700" dirty="0">
                <a:latin typeface="Arial MT"/>
                <a:cs typeface="Arial MT"/>
              </a:rPr>
              <a:t> the term culture.</a:t>
            </a:r>
            <a:endParaRPr sz="2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429001" y="1551178"/>
            <a:ext cx="3517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0000"/>
                </a:solidFill>
                <a:latin typeface="Arial"/>
                <a:cs typeface="Arial"/>
              </a:rPr>
              <a:t>HUMAN</a:t>
            </a:r>
            <a:r>
              <a:rPr sz="18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00"/>
                </a:solidFill>
                <a:latin typeface="Arial"/>
                <a:cs typeface="Arial"/>
              </a:rPr>
              <a:t>RESOURCES</a:t>
            </a:r>
            <a:r>
              <a:rPr sz="1800" b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POLICIES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2140" y="2664078"/>
            <a:ext cx="7948930" cy="134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All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 </a:t>
            </a:r>
            <a:r>
              <a:rPr sz="1800" spc="-5" dirty="0">
                <a:latin typeface="Arial MT"/>
                <a:cs typeface="Arial MT"/>
              </a:rPr>
              <a:t>these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statements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provide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guidelines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 </a:t>
            </a:r>
            <a:r>
              <a:rPr sz="1800" spc="-5" dirty="0">
                <a:latin typeface="Arial MT"/>
                <a:cs typeface="Arial MT"/>
              </a:rPr>
              <a:t>action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people-related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business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issues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development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programs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practices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based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strategic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needs.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term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30" dirty="0">
                <a:latin typeface="Arial MT"/>
                <a:cs typeface="Arial MT"/>
              </a:rPr>
              <a:t>Policy,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used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here,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does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not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mean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HR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Policy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Manual.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894" y="788263"/>
            <a:ext cx="48215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0059">
              <a:lnSpc>
                <a:spcPct val="150000"/>
              </a:lnSpc>
              <a:spcBef>
                <a:spcPts val="100"/>
              </a:spcBef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HR </a:t>
            </a:r>
            <a:r>
              <a:rPr sz="2000" b="1" spc="-5" dirty="0">
                <a:solidFill>
                  <a:srgbClr val="000000"/>
                </a:solidFill>
                <a:latin typeface="Arial"/>
                <a:cs typeface="Arial"/>
              </a:rPr>
              <a:t>policy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can </a:t>
            </a:r>
            <a:r>
              <a:rPr sz="2000" b="1" spc="-5" dirty="0">
                <a:solidFill>
                  <a:srgbClr val="000000"/>
                </a:solidFill>
                <a:latin typeface="Arial"/>
                <a:cs typeface="Arial"/>
              </a:rPr>
              <a:t>link values </a:t>
            </a:r>
            <a:r>
              <a:rPr sz="2000" b="1" spc="5" dirty="0">
                <a:solidFill>
                  <a:srgbClr val="000000"/>
                </a:solidFill>
                <a:latin typeface="Arial"/>
                <a:cs typeface="Arial"/>
              </a:rPr>
              <a:t>with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z="20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particular</a:t>
            </a:r>
            <a:r>
              <a:rPr sz="2000" b="1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people-related</a:t>
            </a:r>
            <a:r>
              <a:rPr sz="2000" b="1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business</a:t>
            </a:r>
            <a:r>
              <a:rPr sz="2000"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need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800" y="2490342"/>
            <a:ext cx="7390130" cy="2549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indent="-193675" algn="just">
              <a:lnSpc>
                <a:spcPct val="100000"/>
              </a:lnSpc>
              <a:spcBef>
                <a:spcPts val="100"/>
              </a:spcBef>
              <a:buClr>
                <a:srgbClr val="33CC33"/>
              </a:buClr>
              <a:buFont typeface="Wingdings"/>
              <a:buChar char=""/>
              <a:tabLst>
                <a:tab pos="206375" algn="l"/>
              </a:tabLst>
            </a:pPr>
            <a:r>
              <a:rPr sz="1800" i="1" spc="-15" dirty="0">
                <a:latin typeface="Arial"/>
                <a:cs typeface="Arial"/>
              </a:rPr>
              <a:t>Values</a:t>
            </a:r>
            <a:r>
              <a:rPr sz="1800" spc="-15" dirty="0">
                <a:latin typeface="Arial MT"/>
                <a:cs typeface="Arial MT"/>
              </a:rPr>
              <a:t>: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high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standards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personal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performance</a:t>
            </a:r>
            <a:endParaRPr sz="1800" dirty="0">
              <a:latin typeface="Arial MT"/>
              <a:cs typeface="Arial MT"/>
            </a:endParaRPr>
          </a:p>
          <a:p>
            <a:pPr marL="205740" marR="6985" indent="-193675" algn="just">
              <a:lnSpc>
                <a:spcPct val="120000"/>
              </a:lnSpc>
              <a:spcBef>
                <a:spcPts val="1080"/>
              </a:spcBef>
              <a:buClr>
                <a:srgbClr val="33CC33"/>
              </a:buClr>
              <a:buFont typeface="Wingdings"/>
              <a:buChar char=""/>
              <a:tabLst>
                <a:tab pos="206375" algn="l"/>
              </a:tabLst>
            </a:pPr>
            <a:r>
              <a:rPr sz="1800" i="1" spc="-5" dirty="0">
                <a:latin typeface="Arial"/>
                <a:cs typeface="Arial"/>
              </a:rPr>
              <a:t>Need</a:t>
            </a:r>
            <a:r>
              <a:rPr sz="1800" spc="-5" dirty="0">
                <a:latin typeface="Arial MT"/>
                <a:cs typeface="Arial MT"/>
              </a:rPr>
              <a:t>: </a:t>
            </a:r>
            <a:r>
              <a:rPr sz="1800" dirty="0">
                <a:latin typeface="Arial MT"/>
                <a:cs typeface="Arial MT"/>
              </a:rPr>
              <a:t>to </a:t>
            </a:r>
            <a:r>
              <a:rPr sz="1800" spc="-5" dirty="0">
                <a:latin typeface="Arial MT"/>
                <a:cs typeface="Arial MT"/>
              </a:rPr>
              <a:t>develop communication skills that </a:t>
            </a:r>
            <a:r>
              <a:rPr sz="1800" spc="-10" dirty="0">
                <a:latin typeface="Arial MT"/>
                <a:cs typeface="Arial MT"/>
              </a:rPr>
              <a:t>would </a:t>
            </a:r>
            <a:r>
              <a:rPr sz="1800" dirty="0">
                <a:latin typeface="Arial MT"/>
                <a:cs typeface="Arial MT"/>
              </a:rPr>
              <a:t>foster such </a:t>
            </a:r>
            <a:r>
              <a:rPr sz="1800" spc="-5" dirty="0">
                <a:latin typeface="Arial MT"/>
                <a:cs typeface="Arial MT"/>
              </a:rPr>
              <a:t>performance </a:t>
            </a:r>
            <a:r>
              <a:rPr sz="1800" spc="-10" dirty="0">
                <a:latin typeface="Arial MT"/>
                <a:cs typeface="Arial MT"/>
              </a:rPr>
              <a:t>in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decentralized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international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environment</a:t>
            </a:r>
            <a:endParaRPr sz="1800" dirty="0">
              <a:latin typeface="Arial MT"/>
              <a:cs typeface="Arial MT"/>
            </a:endParaRPr>
          </a:p>
          <a:p>
            <a:pPr marL="205740" marR="5080" indent="-193675" algn="just">
              <a:lnSpc>
                <a:spcPct val="120000"/>
              </a:lnSpc>
              <a:spcBef>
                <a:spcPts val="1080"/>
              </a:spcBef>
              <a:buClr>
                <a:srgbClr val="33CC33"/>
              </a:buClr>
              <a:buFont typeface="Wingdings"/>
              <a:buChar char=""/>
              <a:tabLst>
                <a:tab pos="206375" algn="l"/>
              </a:tabLst>
            </a:pPr>
            <a:r>
              <a:rPr sz="1800" i="1" spc="-5" dirty="0">
                <a:latin typeface="Arial"/>
                <a:cs typeface="Arial"/>
              </a:rPr>
              <a:t>HR policy</a:t>
            </a:r>
            <a:r>
              <a:rPr sz="1800" spc="-5" dirty="0">
                <a:latin typeface="Arial MT"/>
                <a:cs typeface="Arial MT"/>
              </a:rPr>
              <a:t>: instant feedback. if </a:t>
            </a:r>
            <a:r>
              <a:rPr sz="1800" spc="-10" dirty="0">
                <a:latin typeface="Arial MT"/>
                <a:cs typeface="Arial MT"/>
              </a:rPr>
              <a:t>you </a:t>
            </a:r>
            <a:r>
              <a:rPr sz="1800" spc="-5" dirty="0">
                <a:latin typeface="Arial MT"/>
                <a:cs typeface="Arial MT"/>
              </a:rPr>
              <a:t>have a problem or an idea about </a:t>
            </a:r>
            <a:r>
              <a:rPr sz="1800" spc="5" dirty="0">
                <a:latin typeface="Arial MT"/>
                <a:cs typeface="Arial MT"/>
              </a:rPr>
              <a:t>any 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aspect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business,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about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individual's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performance,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then</a:t>
            </a:r>
            <a:r>
              <a:rPr sz="1800" dirty="0">
                <a:latin typeface="Arial MT"/>
                <a:cs typeface="Arial MT"/>
              </a:rPr>
              <a:t> the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organization demands that </a:t>
            </a:r>
            <a:r>
              <a:rPr sz="1800" spc="-10" dirty="0">
                <a:latin typeface="Arial MT"/>
                <a:cs typeface="Arial MT"/>
              </a:rPr>
              <a:t>you </a:t>
            </a:r>
            <a:r>
              <a:rPr sz="1800" spc="-5" dirty="0">
                <a:latin typeface="Arial MT"/>
                <a:cs typeface="Arial MT"/>
              </a:rPr>
              <a:t>raise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spc="-5" dirty="0">
                <a:latin typeface="Arial MT"/>
                <a:cs typeface="Arial MT"/>
              </a:rPr>
              <a:t>issue appropriately </a:t>
            </a:r>
            <a:r>
              <a:rPr sz="1800" dirty="0">
                <a:latin typeface="Arial MT"/>
                <a:cs typeface="Arial MT"/>
              </a:rPr>
              <a:t>and </a:t>
            </a:r>
            <a:r>
              <a:rPr sz="1800" spc="-5" dirty="0">
                <a:latin typeface="Arial MT"/>
                <a:cs typeface="Arial MT"/>
              </a:rPr>
              <a:t>discuss it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maturely.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0" y="4876800"/>
            <a:ext cx="2438400" cy="163220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1594" y="1703578"/>
            <a:ext cx="3790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0000"/>
                </a:solidFill>
                <a:latin typeface="Arial"/>
                <a:cs typeface="Arial"/>
              </a:rPr>
              <a:t>HUMAN</a:t>
            </a:r>
            <a:r>
              <a:rPr sz="1800" b="1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00"/>
                </a:solidFill>
                <a:latin typeface="Arial"/>
                <a:cs typeface="Arial"/>
              </a:rPr>
              <a:t>RESOURCES </a:t>
            </a:r>
            <a:r>
              <a:rPr sz="1800" b="1" spc="-10" dirty="0">
                <a:solidFill>
                  <a:srgbClr val="000000"/>
                </a:solidFill>
                <a:latin typeface="Arial"/>
                <a:cs typeface="Arial"/>
              </a:rPr>
              <a:t>PROGRAMS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1594" y="2968878"/>
            <a:ext cx="6482461" cy="13118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Shaped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by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policies,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HR programs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represent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coordinated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efforts </a:t>
            </a:r>
            <a:r>
              <a:rPr sz="1800" spc="-5" dirty="0">
                <a:latin typeface="Arial MT"/>
                <a:cs typeface="Arial MT"/>
              </a:rPr>
              <a:t> specifically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intended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initiate,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disseminate,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sustain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strategic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organizational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change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efforts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necessitated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by</a:t>
            </a:r>
            <a:r>
              <a:rPr sz="1800" dirty="0">
                <a:latin typeface="Arial MT"/>
                <a:cs typeface="Arial MT"/>
              </a:rPr>
              <a:t> the </a:t>
            </a:r>
            <a:r>
              <a:rPr sz="1800" spc="-5" dirty="0">
                <a:latin typeface="Arial MT"/>
                <a:cs typeface="Arial MT"/>
              </a:rPr>
              <a:t>strategic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business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needs.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17" y="76200"/>
            <a:ext cx="9142730" cy="6858000"/>
            <a:chOff x="1717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59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031873" y="788263"/>
            <a:ext cx="61480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7370" marR="5080" indent="-1805305">
              <a:lnSpc>
                <a:spcPct val="150000"/>
              </a:lnSpc>
              <a:spcBef>
                <a:spcPts val="100"/>
              </a:spcBef>
              <a:tabLst>
                <a:tab pos="3155950" algn="l"/>
              </a:tabLs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Generic</a:t>
            </a:r>
            <a:r>
              <a:rPr sz="2000"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questions</a:t>
            </a:r>
            <a:r>
              <a:rPr sz="2000"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help</a:t>
            </a:r>
            <a:r>
              <a:rPr sz="20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2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identify</a:t>
            </a:r>
            <a:r>
              <a:rPr sz="2000"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20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fundamental </a:t>
            </a:r>
            <a:r>
              <a:rPr sz="2000" b="1" spc="-5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issues</a:t>
            </a:r>
            <a:r>
              <a:rPr sz="20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for	programs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5061" y="1874981"/>
            <a:ext cx="6801234" cy="3991477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205740" indent="-193675">
              <a:lnSpc>
                <a:spcPct val="100000"/>
              </a:lnSpc>
              <a:spcBef>
                <a:spcPts val="1185"/>
              </a:spcBef>
              <a:buClr>
                <a:srgbClr val="CC6600"/>
              </a:buClr>
              <a:buFont typeface="Wingdings"/>
              <a:buChar char=""/>
              <a:tabLst>
                <a:tab pos="206375" algn="l"/>
              </a:tabLst>
            </a:pPr>
            <a:r>
              <a:rPr sz="1800" spc="-5" dirty="0">
                <a:latin typeface="Arial MT"/>
                <a:cs typeface="Arial MT"/>
              </a:rPr>
              <a:t>What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is</a:t>
            </a:r>
            <a:r>
              <a:rPr sz="1800" dirty="0">
                <a:latin typeface="Arial MT"/>
                <a:cs typeface="Arial MT"/>
              </a:rPr>
              <a:t> 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nature 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corporate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culture?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supportive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business?</a:t>
            </a:r>
            <a:endParaRPr sz="1800" dirty="0">
              <a:latin typeface="Arial MT"/>
              <a:cs typeface="Arial MT"/>
            </a:endParaRPr>
          </a:p>
          <a:p>
            <a:pPr marL="205740" marR="6350" indent="-193675">
              <a:lnSpc>
                <a:spcPct val="110000"/>
              </a:lnSpc>
              <a:spcBef>
                <a:spcPts val="865"/>
              </a:spcBef>
              <a:buClr>
                <a:srgbClr val="CC6600"/>
              </a:buClr>
              <a:buFont typeface="Wingdings"/>
              <a:buChar char=""/>
              <a:tabLst>
                <a:tab pos="206375" algn="l"/>
              </a:tabLst>
            </a:pPr>
            <a:r>
              <a:rPr sz="1800" spc="-5" dirty="0">
                <a:latin typeface="Arial MT"/>
                <a:cs typeface="Arial MT"/>
              </a:rPr>
              <a:t>Will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organization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</a:t>
            </a:r>
            <a:r>
              <a:rPr sz="1800" spc="2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able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cope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with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future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challenges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</a:t>
            </a:r>
            <a:r>
              <a:rPr sz="1800" spc="2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its</a:t>
            </a:r>
            <a:r>
              <a:rPr sz="1800" spc="2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current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form?</a:t>
            </a:r>
          </a:p>
          <a:p>
            <a:pPr marL="205740" indent="-193675">
              <a:lnSpc>
                <a:spcPct val="100000"/>
              </a:lnSpc>
              <a:spcBef>
                <a:spcPts val="1080"/>
              </a:spcBef>
              <a:buClr>
                <a:srgbClr val="CC6600"/>
              </a:buClr>
              <a:buFont typeface="Wingdings"/>
              <a:buChar char=""/>
              <a:tabLst>
                <a:tab pos="206375" algn="l"/>
              </a:tabLst>
            </a:pPr>
            <a:r>
              <a:rPr sz="1800" dirty="0">
                <a:latin typeface="Arial MT"/>
                <a:cs typeface="Arial MT"/>
              </a:rPr>
              <a:t>What</a:t>
            </a:r>
            <a:r>
              <a:rPr sz="1800" spc="-5" dirty="0">
                <a:latin typeface="Arial MT"/>
                <a:cs typeface="Arial MT"/>
              </a:rPr>
              <a:t> kind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people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 how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many </a:t>
            </a:r>
            <a:r>
              <a:rPr sz="1800" spc="-15" dirty="0">
                <a:latin typeface="Arial MT"/>
                <a:cs typeface="Arial MT"/>
              </a:rPr>
              <a:t>will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required?</a:t>
            </a:r>
            <a:endParaRPr sz="1800" dirty="0">
              <a:latin typeface="Arial MT"/>
              <a:cs typeface="Arial MT"/>
            </a:endParaRPr>
          </a:p>
          <a:p>
            <a:pPr marL="205740" marR="5080" indent="-193675" algn="just">
              <a:lnSpc>
                <a:spcPct val="110000"/>
              </a:lnSpc>
              <a:spcBef>
                <a:spcPts val="865"/>
              </a:spcBef>
              <a:buClr>
                <a:srgbClr val="CC6600"/>
              </a:buClr>
              <a:buFont typeface="Wingdings"/>
              <a:buChar char=""/>
              <a:tabLst>
                <a:tab pos="206375" algn="l"/>
              </a:tabLst>
            </a:pPr>
            <a:r>
              <a:rPr sz="1800" dirty="0">
                <a:latin typeface="Arial MT"/>
                <a:cs typeface="Arial MT"/>
              </a:rPr>
              <a:t>Are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performance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levels</a:t>
            </a:r>
            <a:r>
              <a:rPr sz="1800" dirty="0">
                <a:latin typeface="Arial MT"/>
                <a:cs typeface="Arial MT"/>
              </a:rPr>
              <a:t> high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enough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meet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demands</a:t>
            </a:r>
            <a:r>
              <a:rPr sz="1800" dirty="0">
                <a:latin typeface="Arial MT"/>
                <a:cs typeface="Arial MT"/>
              </a:rPr>
              <a:t> for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increased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profitability,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innovation,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higher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productivity,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better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quality,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improved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customer service?</a:t>
            </a:r>
            <a:endParaRPr sz="1800" dirty="0">
              <a:latin typeface="Arial MT"/>
              <a:cs typeface="Arial MT"/>
            </a:endParaRPr>
          </a:p>
          <a:p>
            <a:pPr marL="205740" indent="-193675" algn="just">
              <a:lnSpc>
                <a:spcPct val="100000"/>
              </a:lnSpc>
              <a:spcBef>
                <a:spcPts val="1080"/>
              </a:spcBef>
              <a:buClr>
                <a:srgbClr val="CC6600"/>
              </a:buClr>
              <a:buFont typeface="Wingdings"/>
              <a:buChar char=""/>
              <a:tabLst>
                <a:tab pos="206375" algn="l"/>
              </a:tabLst>
            </a:pPr>
            <a:r>
              <a:rPr sz="1800" dirty="0">
                <a:latin typeface="Arial MT"/>
                <a:cs typeface="Arial MT"/>
              </a:rPr>
              <a:t>What</a:t>
            </a:r>
            <a:r>
              <a:rPr sz="1800" spc="-5" dirty="0">
                <a:latin typeface="Arial MT"/>
                <a:cs typeface="Arial MT"/>
              </a:rPr>
              <a:t> is</a:t>
            </a:r>
            <a:r>
              <a:rPr sz="1800" dirty="0">
                <a:latin typeface="Arial MT"/>
                <a:cs typeface="Arial MT"/>
              </a:rPr>
              <a:t> the</a:t>
            </a:r>
            <a:r>
              <a:rPr sz="1800" spc="-5" dirty="0">
                <a:latin typeface="Arial MT"/>
                <a:cs typeface="Arial MT"/>
              </a:rPr>
              <a:t> level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 commitment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company?</a:t>
            </a:r>
            <a:endParaRPr sz="1800" dirty="0">
              <a:latin typeface="Arial MT"/>
              <a:cs typeface="Arial MT"/>
            </a:endParaRPr>
          </a:p>
          <a:p>
            <a:pPr marL="205740" indent="-193675" algn="just">
              <a:lnSpc>
                <a:spcPct val="100000"/>
              </a:lnSpc>
              <a:spcBef>
                <a:spcPts val="1080"/>
              </a:spcBef>
              <a:buClr>
                <a:srgbClr val="CC6600"/>
              </a:buClr>
              <a:buFont typeface="Wingdings"/>
              <a:buChar char=""/>
              <a:tabLst>
                <a:tab pos="206375" algn="l"/>
              </a:tabLst>
            </a:pPr>
            <a:r>
              <a:rPr sz="1800" dirty="0">
                <a:latin typeface="Arial MT"/>
                <a:cs typeface="Arial MT"/>
              </a:rPr>
              <a:t>Are</a:t>
            </a:r>
            <a:r>
              <a:rPr sz="1800" spc="-5" dirty="0">
                <a:latin typeface="Arial MT"/>
                <a:cs typeface="Arial MT"/>
              </a:rPr>
              <a:t> there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any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potential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constraints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such 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skill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shortages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problems?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15200" y="5410200"/>
            <a:ext cx="121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1217" y="911478"/>
            <a:ext cx="5019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HUMAN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RESOURCES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PRACTICES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1594" y="2244979"/>
            <a:ext cx="4074795" cy="17405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b="1" spc="-10" dirty="0">
                <a:latin typeface="Arial"/>
                <a:cs typeface="Arial"/>
              </a:rPr>
              <a:t>LEADERSHIP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ROLES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008000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MT"/>
                <a:cs typeface="Arial MT"/>
              </a:rPr>
              <a:t>Establishing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direction</a:t>
            </a:r>
            <a:endParaRPr sz="1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008000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MT"/>
                <a:cs typeface="Arial MT"/>
              </a:rPr>
              <a:t>Aligning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people</a:t>
            </a:r>
            <a:endParaRPr sz="1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008000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MT"/>
                <a:cs typeface="Arial MT"/>
              </a:rPr>
              <a:t>Motivating and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inspiring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individuals</a:t>
            </a:r>
            <a:endParaRPr sz="1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008000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MT"/>
                <a:cs typeface="Arial MT"/>
              </a:rPr>
              <a:t>Causing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dramatic </a:t>
            </a:r>
            <a:r>
              <a:rPr sz="1800" spc="-10" dirty="0">
                <a:latin typeface="Arial MT"/>
                <a:cs typeface="Arial MT"/>
              </a:rPr>
              <a:t>and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useful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change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4114800"/>
            <a:ext cx="2269236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3459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69644" y="1627378"/>
            <a:ext cx="6654800" cy="456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Arial"/>
                <a:cs typeface="Arial"/>
              </a:rPr>
              <a:t>MANAGERIAL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ROLES</a:t>
            </a:r>
            <a:endParaRPr sz="1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Make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sure</a:t>
            </a:r>
            <a:r>
              <a:rPr sz="1800" spc="-5" dirty="0">
                <a:latin typeface="Arial MT"/>
                <a:cs typeface="Arial MT"/>
              </a:rPr>
              <a:t> that objectives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clearly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understood</a:t>
            </a:r>
            <a:endParaRPr sz="1800">
              <a:latin typeface="Arial MT"/>
              <a:cs typeface="Arial MT"/>
            </a:endParaRPr>
          </a:p>
          <a:p>
            <a:pPr marL="354965" indent="-342900">
              <a:lnSpc>
                <a:spcPct val="100000"/>
              </a:lnSpc>
              <a:spcBef>
                <a:spcPts val="434"/>
              </a:spcBef>
              <a:buClr>
                <a:srgbClr val="33CC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MT"/>
                <a:cs typeface="Arial MT"/>
              </a:rPr>
              <a:t>Level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with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people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 </a:t>
            </a:r>
            <a:r>
              <a:rPr sz="1800" spc="-15" dirty="0">
                <a:latin typeface="Arial MT"/>
                <a:cs typeface="Arial MT"/>
              </a:rPr>
              <a:t>what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negotiable</a:t>
            </a:r>
            <a:endParaRPr sz="1800">
              <a:latin typeface="Arial MT"/>
              <a:cs typeface="Arial MT"/>
            </a:endParaRPr>
          </a:p>
          <a:p>
            <a:pPr marL="354965" indent="-342900">
              <a:lnSpc>
                <a:spcPct val="100000"/>
              </a:lnSpc>
              <a:spcBef>
                <a:spcPts val="430"/>
              </a:spcBef>
              <a:buClr>
                <a:srgbClr val="33CC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800" dirty="0">
                <a:latin typeface="Arial MT"/>
                <a:cs typeface="Arial MT"/>
              </a:rPr>
              <a:t>Give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appropriate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orientation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people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 new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assignments</a:t>
            </a:r>
            <a:endParaRPr sz="1800">
              <a:latin typeface="Arial MT"/>
              <a:cs typeface="Arial MT"/>
            </a:endParaRPr>
          </a:p>
          <a:p>
            <a:pPr marL="354965" indent="-342900">
              <a:lnSpc>
                <a:spcPct val="100000"/>
              </a:lnSpc>
              <a:spcBef>
                <a:spcPts val="430"/>
              </a:spcBef>
              <a:buClr>
                <a:srgbClr val="33CC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MT"/>
                <a:cs typeface="Arial MT"/>
              </a:rPr>
              <a:t>Deal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effectively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with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performance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problems</a:t>
            </a:r>
            <a:endParaRPr sz="1800">
              <a:latin typeface="Arial MT"/>
              <a:cs typeface="Arial MT"/>
            </a:endParaRPr>
          </a:p>
          <a:p>
            <a:pPr marL="354965" indent="-342900">
              <a:lnSpc>
                <a:spcPct val="100000"/>
              </a:lnSpc>
              <a:spcBef>
                <a:spcPts val="434"/>
              </a:spcBef>
              <a:buClr>
                <a:srgbClr val="33CC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800" dirty="0">
                <a:latin typeface="Arial MT"/>
                <a:cs typeface="Arial MT"/>
              </a:rPr>
              <a:t>Give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people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spc="-5" dirty="0">
                <a:latin typeface="Arial MT"/>
                <a:cs typeface="Arial MT"/>
              </a:rPr>
              <a:t>information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they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need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5" dirty="0">
                <a:latin typeface="Arial MT"/>
                <a:cs typeface="Arial MT"/>
              </a:rPr>
              <a:t> be successful</a:t>
            </a:r>
            <a:endParaRPr sz="1800">
              <a:latin typeface="Arial MT"/>
              <a:cs typeface="Arial MT"/>
            </a:endParaRPr>
          </a:p>
          <a:p>
            <a:pPr marL="354965" indent="-342900">
              <a:lnSpc>
                <a:spcPct val="100000"/>
              </a:lnSpc>
              <a:spcBef>
                <a:spcPts val="430"/>
              </a:spcBef>
              <a:buClr>
                <a:srgbClr val="33CC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800" dirty="0">
                <a:latin typeface="Arial MT"/>
                <a:cs typeface="Arial MT"/>
              </a:rPr>
              <a:t>Give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developmental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performance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feedback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 timely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manner</a:t>
            </a:r>
            <a:endParaRPr sz="1800">
              <a:latin typeface="Arial MT"/>
              <a:cs typeface="Arial MT"/>
            </a:endParaRPr>
          </a:p>
          <a:p>
            <a:pPr marL="354965" indent="-342900">
              <a:lnSpc>
                <a:spcPct val="100000"/>
              </a:lnSpc>
              <a:spcBef>
                <a:spcPts val="434"/>
              </a:spcBef>
              <a:buClr>
                <a:srgbClr val="33CC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800" dirty="0">
                <a:latin typeface="Arial MT"/>
                <a:cs typeface="Arial MT"/>
              </a:rPr>
              <a:t>Give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people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freedom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they need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their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jobs</a:t>
            </a:r>
            <a:endParaRPr sz="1800">
              <a:latin typeface="Arial MT"/>
              <a:cs typeface="Arial MT"/>
            </a:endParaRPr>
          </a:p>
          <a:p>
            <a:pPr marL="354965" indent="-342900">
              <a:lnSpc>
                <a:spcPct val="100000"/>
              </a:lnSpc>
              <a:spcBef>
                <a:spcPts val="430"/>
              </a:spcBef>
              <a:buClr>
                <a:srgbClr val="33CC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800" dirty="0">
                <a:latin typeface="Arial MT"/>
                <a:cs typeface="Arial MT"/>
              </a:rPr>
              <a:t>Give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co-workers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opportunity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 </a:t>
            </a:r>
            <a:r>
              <a:rPr sz="1800" dirty="0">
                <a:latin typeface="Arial MT"/>
                <a:cs typeface="Arial MT"/>
              </a:rPr>
              <a:t>try</a:t>
            </a:r>
            <a:r>
              <a:rPr sz="1800" spc="-5" dirty="0">
                <a:latin typeface="Arial MT"/>
                <a:cs typeface="Arial MT"/>
              </a:rPr>
              <a:t> out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their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new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ideas</a:t>
            </a:r>
            <a:endParaRPr sz="1800">
              <a:latin typeface="Arial MT"/>
              <a:cs typeface="Arial MT"/>
            </a:endParaRPr>
          </a:p>
          <a:p>
            <a:pPr marL="354965" indent="-342900">
              <a:lnSpc>
                <a:spcPct val="100000"/>
              </a:lnSpc>
              <a:spcBef>
                <a:spcPts val="434"/>
              </a:spcBef>
              <a:buClr>
                <a:srgbClr val="33CC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MT"/>
                <a:cs typeface="Arial MT"/>
              </a:rPr>
              <a:t>Encourage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appropriate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collaboration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work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assignments</a:t>
            </a:r>
            <a:endParaRPr sz="1800">
              <a:latin typeface="Arial MT"/>
              <a:cs typeface="Arial MT"/>
            </a:endParaRPr>
          </a:p>
          <a:p>
            <a:pPr marL="354965" indent="-342900">
              <a:lnSpc>
                <a:spcPct val="100000"/>
              </a:lnSpc>
              <a:spcBef>
                <a:spcPts val="430"/>
              </a:spcBef>
              <a:buClr>
                <a:srgbClr val="33CC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MT"/>
                <a:cs typeface="Arial MT"/>
              </a:rPr>
              <a:t>Encourage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people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participate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when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appropriate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latin typeface="Arial"/>
                <a:cs typeface="Arial"/>
              </a:rPr>
              <a:t>OPERATIONAL </a:t>
            </a:r>
            <a:r>
              <a:rPr sz="1800" b="1" dirty="0">
                <a:latin typeface="Arial"/>
                <a:cs typeface="Arial"/>
              </a:rPr>
              <a:t>ROLES</a:t>
            </a:r>
            <a:endParaRPr sz="1800">
              <a:latin typeface="Arial"/>
              <a:cs typeface="Arial"/>
            </a:endParaRPr>
          </a:p>
          <a:p>
            <a:pPr marL="393065">
              <a:lnSpc>
                <a:spcPct val="100000"/>
              </a:lnSpc>
              <a:spcBef>
                <a:spcPts val="1440"/>
              </a:spcBef>
            </a:pPr>
            <a:r>
              <a:rPr sz="1800" spc="-5" dirty="0">
                <a:latin typeface="Arial MT"/>
                <a:cs typeface="Arial MT"/>
              </a:rPr>
              <a:t>Content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is</a:t>
            </a:r>
            <a:r>
              <a:rPr sz="1800" dirty="0">
                <a:latin typeface="Arial MT"/>
                <a:cs typeface="Arial MT"/>
              </a:rPr>
              <a:t> far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more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specific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than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other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roles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10400" y="685800"/>
            <a:ext cx="1600200" cy="8915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2811" y="10667"/>
              <a:ext cx="6373368" cy="12207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2811" y="665987"/>
              <a:ext cx="2699004" cy="12207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7446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Strategic</a:t>
            </a:r>
            <a:r>
              <a:rPr sz="4300" spc="-40" dirty="0"/>
              <a:t> </a:t>
            </a:r>
            <a:r>
              <a:rPr sz="4300" spc="-5" dirty="0"/>
              <a:t>Management </a:t>
            </a:r>
            <a:r>
              <a:rPr sz="4300" spc="-1180" dirty="0"/>
              <a:t> </a:t>
            </a:r>
            <a:r>
              <a:rPr sz="4300" spc="-5" dirty="0"/>
              <a:t>Process</a:t>
            </a:r>
            <a:endParaRPr sz="4300"/>
          </a:p>
        </p:txBody>
      </p:sp>
      <p:sp>
        <p:nvSpPr>
          <p:cNvPr id="6" name="object 6"/>
          <p:cNvSpPr txBox="1"/>
          <p:nvPr/>
        </p:nvSpPr>
        <p:spPr>
          <a:xfrm>
            <a:off x="1596897" y="1378332"/>
            <a:ext cx="5786120" cy="330263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81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5" dirty="0">
                <a:latin typeface="Arial MT"/>
                <a:cs typeface="Arial MT"/>
              </a:rPr>
              <a:t>Strategic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analysis</a:t>
            </a:r>
            <a:endParaRPr sz="3200">
              <a:latin typeface="Arial MT"/>
              <a:cs typeface="Arial MT"/>
            </a:endParaRPr>
          </a:p>
          <a:p>
            <a:pPr marL="570230" lvl="1" indent="-238125">
              <a:lnSpc>
                <a:spcPct val="100000"/>
              </a:lnSpc>
              <a:spcBef>
                <a:spcPts val="62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spc="-5" dirty="0">
                <a:latin typeface="Arial MT"/>
                <a:cs typeface="Arial MT"/>
              </a:rPr>
              <a:t>Environmental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analysis</a:t>
            </a:r>
            <a:endParaRPr sz="2800">
              <a:latin typeface="Arial MT"/>
              <a:cs typeface="Arial MT"/>
            </a:endParaRPr>
          </a:p>
          <a:p>
            <a:pPr marL="570230" lvl="1" indent="-23812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spc="-5" dirty="0">
                <a:latin typeface="Arial MT"/>
                <a:cs typeface="Arial MT"/>
              </a:rPr>
              <a:t>Establish organizational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direction</a:t>
            </a:r>
            <a:endParaRPr sz="2800">
              <a:latin typeface="Arial MT"/>
              <a:cs typeface="Arial MT"/>
            </a:endParaRPr>
          </a:p>
          <a:p>
            <a:pPr marL="295910" indent="-283845">
              <a:lnSpc>
                <a:spcPct val="100000"/>
              </a:lnSpc>
              <a:spcBef>
                <a:spcPts val="58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5" dirty="0">
                <a:latin typeface="Arial MT"/>
                <a:cs typeface="Arial MT"/>
              </a:rPr>
              <a:t>Strategy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formulation</a:t>
            </a:r>
            <a:endParaRPr sz="3200">
              <a:latin typeface="Arial MT"/>
              <a:cs typeface="Arial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5" dirty="0">
                <a:latin typeface="Arial MT"/>
                <a:cs typeface="Arial MT"/>
              </a:rPr>
              <a:t>Strategy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implementation</a:t>
            </a:r>
            <a:endParaRPr sz="3200">
              <a:latin typeface="Arial MT"/>
              <a:cs typeface="Arial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5" dirty="0">
                <a:latin typeface="Arial MT"/>
                <a:cs typeface="Arial MT"/>
              </a:rPr>
              <a:t>Strategic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control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59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36394" y="938276"/>
            <a:ext cx="5155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HUMAN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RESOURCES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PROCESSES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4780" y="2203830"/>
            <a:ext cx="672401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 marR="5080" indent="-93345">
              <a:lnSpc>
                <a:spcPct val="125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This area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deals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with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"how"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all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other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activities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identified,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formulated,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implemented.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219200" y="3429000"/>
            <a:ext cx="6629400" cy="1600200"/>
            <a:chOff x="1219200" y="3429000"/>
            <a:chExt cx="6629400" cy="160020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38600" y="3429000"/>
              <a:ext cx="789431" cy="16002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8400" y="3733800"/>
              <a:ext cx="1600200" cy="12009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19200" y="3810000"/>
              <a:ext cx="1600200" cy="11079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59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2812" y="338327"/>
              <a:ext cx="5391912" cy="1220724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90854"/>
            <a:ext cx="468693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5P</a:t>
            </a:r>
            <a:r>
              <a:rPr sz="4300" spc="-95" dirty="0"/>
              <a:t> </a:t>
            </a:r>
            <a:r>
              <a:rPr sz="4300" spc="-5" dirty="0"/>
              <a:t>Model</a:t>
            </a:r>
            <a:r>
              <a:rPr sz="4300" spc="-25" dirty="0"/>
              <a:t> </a:t>
            </a:r>
            <a:r>
              <a:rPr sz="4300" spc="-5" dirty="0"/>
              <a:t>of</a:t>
            </a:r>
            <a:r>
              <a:rPr sz="4300" spc="-25" dirty="0"/>
              <a:t> </a:t>
            </a:r>
            <a:r>
              <a:rPr sz="4300" spc="-5" dirty="0"/>
              <a:t>SHRM</a:t>
            </a:r>
            <a:endParaRPr sz="4300"/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5608" y="1722120"/>
            <a:ext cx="7499604" cy="425195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96897" y="1468882"/>
            <a:ext cx="7257415" cy="4492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main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purpose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SHRM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is to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show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you </a:t>
            </a:r>
            <a:r>
              <a:rPr sz="3200" spc="-5" dirty="0">
                <a:latin typeface="Arial MT"/>
                <a:cs typeface="Arial MT"/>
              </a:rPr>
              <a:t>how </a:t>
            </a:r>
            <a:r>
              <a:rPr sz="3200" dirty="0">
                <a:latin typeface="Arial MT"/>
                <a:cs typeface="Arial MT"/>
              </a:rPr>
              <a:t>to develop a </a:t>
            </a:r>
            <a:r>
              <a:rPr sz="3200" spc="-5" dirty="0">
                <a:latin typeface="Arial MT"/>
                <a:cs typeface="Arial MT"/>
              </a:rPr>
              <a:t>human </a:t>
            </a:r>
            <a:r>
              <a:rPr sz="3200" dirty="0">
                <a:latin typeface="Arial MT"/>
                <a:cs typeface="Arial MT"/>
              </a:rPr>
              <a:t>resource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management </a:t>
            </a:r>
            <a:r>
              <a:rPr sz="3200" dirty="0">
                <a:latin typeface="Arial MT"/>
                <a:cs typeface="Arial MT"/>
              </a:rPr>
              <a:t>system </a:t>
            </a:r>
            <a:r>
              <a:rPr sz="3200" spc="-5" dirty="0">
                <a:latin typeface="Arial MT"/>
                <a:cs typeface="Arial MT"/>
              </a:rPr>
              <a:t>that supports, 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and makes </a:t>
            </a:r>
            <a:r>
              <a:rPr sz="3200" dirty="0">
                <a:latin typeface="Arial MT"/>
                <a:cs typeface="Arial MT"/>
              </a:rPr>
              <a:t>sense in </a:t>
            </a:r>
            <a:r>
              <a:rPr sz="3200" spc="-5" dirty="0">
                <a:latin typeface="Arial MT"/>
                <a:cs typeface="Arial MT"/>
              </a:rPr>
              <a:t>terms </a:t>
            </a:r>
            <a:r>
              <a:rPr sz="3200" dirty="0">
                <a:latin typeface="Arial MT"/>
                <a:cs typeface="Arial MT"/>
              </a:rPr>
              <a:t>of, your 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company’s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strategic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aims;</a:t>
            </a:r>
            <a:endParaRPr sz="3200">
              <a:latin typeface="Arial MT"/>
              <a:cs typeface="Arial MT"/>
            </a:endParaRPr>
          </a:p>
          <a:p>
            <a:pPr marL="295910" marR="20891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dirty="0">
                <a:latin typeface="Arial MT"/>
                <a:cs typeface="Arial MT"/>
              </a:rPr>
              <a:t>Here we </a:t>
            </a:r>
            <a:r>
              <a:rPr sz="3200" spc="-5" dirty="0">
                <a:latin typeface="Arial MT"/>
                <a:cs typeface="Arial MT"/>
              </a:rPr>
              <a:t>show how </a:t>
            </a:r>
            <a:r>
              <a:rPr sz="3200" dirty="0">
                <a:latin typeface="Arial MT"/>
                <a:cs typeface="Arial MT"/>
              </a:rPr>
              <a:t>to </a:t>
            </a:r>
            <a:r>
              <a:rPr sz="3200" spc="-5" dirty="0">
                <a:latin typeface="Arial MT"/>
                <a:cs typeface="Arial MT"/>
              </a:rPr>
              <a:t>translate </a:t>
            </a:r>
            <a:r>
              <a:rPr sz="3200" dirty="0">
                <a:latin typeface="Arial MT"/>
                <a:cs typeface="Arial MT"/>
              </a:rPr>
              <a:t>a 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company’s </a:t>
            </a:r>
            <a:r>
              <a:rPr sz="3200" spc="-5" dirty="0">
                <a:latin typeface="Arial MT"/>
                <a:cs typeface="Arial MT"/>
              </a:rPr>
              <a:t>business strategy into 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actionable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human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resource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policies </a:t>
            </a:r>
            <a:r>
              <a:rPr sz="3200" dirty="0">
                <a:latin typeface="Arial MT"/>
                <a:cs typeface="Arial MT"/>
              </a:rPr>
              <a:t>&amp;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practices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6" y="86868"/>
              <a:ext cx="6757416" cy="11109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4816" y="681227"/>
              <a:ext cx="4849368" cy="111099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05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Strategic </a:t>
            </a:r>
            <a:r>
              <a:rPr dirty="0"/>
              <a:t>Human Resource </a:t>
            </a:r>
            <a:r>
              <a:rPr spc="-1075" dirty="0"/>
              <a:t> </a:t>
            </a:r>
            <a:r>
              <a:rPr spc="-5" dirty="0"/>
              <a:t>Management</a:t>
            </a:r>
            <a:r>
              <a:rPr spc="-50" dirty="0"/>
              <a:t> </a:t>
            </a:r>
            <a:r>
              <a:rPr spc="-90" dirty="0"/>
              <a:t>Tools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96897" y="1468882"/>
            <a:ext cx="7113270" cy="2693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5" dirty="0">
                <a:latin typeface="Arial MT"/>
                <a:cs typeface="Arial MT"/>
              </a:rPr>
              <a:t>Following are </a:t>
            </a:r>
            <a:r>
              <a:rPr sz="3200" dirty="0">
                <a:latin typeface="Arial MT"/>
                <a:cs typeface="Arial MT"/>
              </a:rPr>
              <a:t>the </a:t>
            </a:r>
            <a:r>
              <a:rPr sz="3200" spc="-5" dirty="0">
                <a:latin typeface="Arial MT"/>
                <a:cs typeface="Arial MT"/>
              </a:rPr>
              <a:t>three important 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Human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Resource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Management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3200" spc="-65" dirty="0">
                <a:latin typeface="Arial MT"/>
                <a:cs typeface="Arial MT"/>
              </a:rPr>
              <a:t>Tools;</a:t>
            </a:r>
            <a:endParaRPr sz="3200">
              <a:latin typeface="Arial MT"/>
              <a:cs typeface="Arial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30" dirty="0">
                <a:latin typeface="Arial MT"/>
                <a:cs typeface="Arial MT"/>
              </a:rPr>
              <a:t>STRATEGY</a:t>
            </a:r>
            <a:r>
              <a:rPr sz="3200" spc="-114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MAP</a:t>
            </a:r>
            <a:endParaRPr sz="3200">
              <a:latin typeface="Arial MT"/>
              <a:cs typeface="Arial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HR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SCORECARD</a:t>
            </a:r>
            <a:endParaRPr sz="3200">
              <a:latin typeface="Arial MT"/>
              <a:cs typeface="Arial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dirty="0">
                <a:latin typeface="Arial MT"/>
                <a:cs typeface="Arial MT"/>
              </a:rPr>
              <a:t>DIGI</a:t>
            </a:r>
            <a:r>
              <a:rPr sz="3200" spc="-245" dirty="0">
                <a:latin typeface="Arial MT"/>
                <a:cs typeface="Arial MT"/>
              </a:rPr>
              <a:t>T</a:t>
            </a:r>
            <a:r>
              <a:rPr sz="3200" dirty="0">
                <a:latin typeface="Arial MT"/>
                <a:cs typeface="Arial MT"/>
              </a:rPr>
              <a:t>AL</a:t>
            </a:r>
            <a:r>
              <a:rPr sz="3200" spc="-1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DASHBOARD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1014983" y="0"/>
              <a:ext cx="8129270" cy="6858000"/>
            </a:xfrm>
            <a:custGeom>
              <a:avLst/>
              <a:gdLst/>
              <a:ahLst/>
              <a:cxnLst/>
              <a:rect l="l" t="t" r="r" b="b"/>
              <a:pathLst>
                <a:path w="8129270" h="6858000">
                  <a:moveTo>
                    <a:pt x="81290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29016" y="6858000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5736" y="0"/>
              <a:ext cx="155447" cy="6857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2811" y="338327"/>
              <a:ext cx="3974591" cy="1220724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90854"/>
            <a:ext cx="3272154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Strategy</a:t>
            </a:r>
            <a:r>
              <a:rPr sz="4300" spc="-55" dirty="0"/>
              <a:t> </a:t>
            </a:r>
            <a:r>
              <a:rPr sz="4300" spc="-5" dirty="0"/>
              <a:t>Map</a:t>
            </a:r>
            <a:endParaRPr sz="4300"/>
          </a:p>
        </p:txBody>
      </p:sp>
      <p:sp>
        <p:nvSpPr>
          <p:cNvPr id="16" name="object 16"/>
          <p:cNvSpPr txBox="1"/>
          <p:nvPr/>
        </p:nvSpPr>
        <p:spPr>
          <a:xfrm>
            <a:off x="1596897" y="1420114"/>
            <a:ext cx="7254875" cy="50800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5910" marR="7620" indent="-283845">
              <a:lnSpc>
                <a:spcPct val="80000"/>
              </a:lnSpc>
              <a:spcBef>
                <a:spcPts val="530"/>
              </a:spcBef>
              <a:buClr>
                <a:srgbClr val="3891A7"/>
              </a:buClr>
              <a:buSzPct val="8055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1800" dirty="0">
                <a:latin typeface="Arial MT"/>
                <a:cs typeface="Arial MT"/>
              </a:rPr>
              <a:t>The </a:t>
            </a:r>
            <a:r>
              <a:rPr sz="1800" spc="-5" dirty="0">
                <a:latin typeface="Arial MT"/>
                <a:cs typeface="Arial MT"/>
              </a:rPr>
              <a:t>strategy map </a:t>
            </a:r>
            <a:r>
              <a:rPr sz="1800" spc="-15" dirty="0">
                <a:latin typeface="Arial MT"/>
                <a:cs typeface="Arial MT"/>
              </a:rPr>
              <a:t>shows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b="1" dirty="0">
                <a:latin typeface="Arial"/>
                <a:cs typeface="Arial"/>
              </a:rPr>
              <a:t>‘big </a:t>
            </a:r>
            <a:r>
              <a:rPr sz="1800" b="1" spc="-5" dirty="0">
                <a:latin typeface="Arial"/>
                <a:cs typeface="Arial"/>
              </a:rPr>
              <a:t>picture’ </a:t>
            </a:r>
            <a:r>
              <a:rPr sz="1800" dirty="0">
                <a:latin typeface="Arial MT"/>
                <a:cs typeface="Arial MT"/>
              </a:rPr>
              <a:t>of </a:t>
            </a:r>
            <a:r>
              <a:rPr sz="1800" i="1" spc="-5" dirty="0">
                <a:latin typeface="Arial"/>
                <a:cs typeface="Arial"/>
              </a:rPr>
              <a:t>how each departments 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performance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contributes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to </a:t>
            </a:r>
            <a:r>
              <a:rPr sz="1800" i="1" spc="-5" dirty="0">
                <a:latin typeface="Arial"/>
                <a:cs typeface="Arial"/>
              </a:rPr>
              <a:t>achieving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the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company’s</a:t>
            </a:r>
            <a:r>
              <a:rPr sz="1800" i="1" spc="6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overall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strategic </a:t>
            </a:r>
            <a:r>
              <a:rPr sz="1800" i="1" spc="-49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goals</a:t>
            </a:r>
            <a:endParaRPr sz="1800">
              <a:latin typeface="Arial"/>
              <a:cs typeface="Arial"/>
            </a:endParaRPr>
          </a:p>
          <a:p>
            <a:pPr marL="295910" marR="5080" indent="-283845">
              <a:lnSpc>
                <a:spcPct val="80000"/>
              </a:lnSpc>
              <a:spcBef>
                <a:spcPts val="605"/>
              </a:spcBef>
              <a:buClr>
                <a:srgbClr val="3891A7"/>
              </a:buClr>
              <a:buSzPct val="8055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1800" dirty="0">
                <a:latin typeface="Arial MT"/>
                <a:cs typeface="Arial MT"/>
              </a:rPr>
              <a:t>It</a:t>
            </a:r>
            <a:r>
              <a:rPr sz="1800" spc="-5" dirty="0">
                <a:latin typeface="Arial MT"/>
                <a:cs typeface="Arial MT"/>
              </a:rPr>
              <a:t> helps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manager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understand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i="1" spc="-5" dirty="0">
                <a:latin typeface="Arial"/>
                <a:cs typeface="Arial"/>
              </a:rPr>
              <a:t>the role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his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or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her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department</a:t>
            </a:r>
            <a:r>
              <a:rPr sz="1800" i="1" spc="3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plays </a:t>
            </a:r>
            <a:r>
              <a:rPr sz="1800" i="1" spc="-484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in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helping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to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execute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company’s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strategic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plan</a:t>
            </a:r>
            <a:endParaRPr sz="1800">
              <a:latin typeface="Arial MT"/>
              <a:cs typeface="Arial MT"/>
            </a:endParaRPr>
          </a:p>
          <a:p>
            <a:pPr marL="295910" marR="302260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55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1800" spc="-5" dirty="0">
                <a:latin typeface="Arial MT"/>
                <a:cs typeface="Arial MT"/>
              </a:rPr>
              <a:t>Ex.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 </a:t>
            </a:r>
            <a:r>
              <a:rPr sz="1800" spc="-5" dirty="0">
                <a:latin typeface="Arial MT"/>
                <a:cs typeface="Arial MT"/>
              </a:rPr>
              <a:t>case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Southwest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Airline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-5" dirty="0">
                <a:latin typeface="Arial MT"/>
                <a:cs typeface="Arial MT"/>
              </a:rPr>
              <a:t> has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b="1" dirty="0">
                <a:latin typeface="Arial"/>
                <a:cs typeface="Arial"/>
              </a:rPr>
              <a:t>low </a:t>
            </a:r>
            <a:r>
              <a:rPr sz="1800" b="1" spc="-5" dirty="0">
                <a:latin typeface="Arial"/>
                <a:cs typeface="Arial"/>
              </a:rPr>
              <a:t>cost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leader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spc="-20" dirty="0">
                <a:latin typeface="Arial MT"/>
                <a:cs typeface="Arial MT"/>
              </a:rPr>
              <a:t>strategy.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strategy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map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Southwest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succinctly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(in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brief)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lays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out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hierarchy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main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activities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required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Southwest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airlines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succeed</a:t>
            </a:r>
            <a:endParaRPr sz="1800">
              <a:latin typeface="Arial MT"/>
              <a:cs typeface="Arial MT"/>
            </a:endParaRPr>
          </a:p>
          <a:p>
            <a:pPr marL="295910" indent="-283845">
              <a:lnSpc>
                <a:spcPct val="100000"/>
              </a:lnSpc>
              <a:spcBef>
                <a:spcPts val="170"/>
              </a:spcBef>
              <a:buClr>
                <a:srgbClr val="3891A7"/>
              </a:buClr>
              <a:buSzPct val="8055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1800" dirty="0">
                <a:latin typeface="Arial MT"/>
                <a:cs typeface="Arial MT"/>
              </a:rPr>
              <a:t>At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b="1" dirty="0">
                <a:latin typeface="Arial"/>
                <a:cs typeface="Arial"/>
              </a:rPr>
              <a:t>top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is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achieving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company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wide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b="1" spc="-5" dirty="0">
                <a:latin typeface="Arial"/>
                <a:cs typeface="Arial"/>
              </a:rPr>
              <a:t>strategic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financial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goals.</a:t>
            </a:r>
            <a:endParaRPr sz="1800">
              <a:latin typeface="Arial"/>
              <a:cs typeface="Arial"/>
            </a:endParaRPr>
          </a:p>
          <a:p>
            <a:pPr marL="295910" marR="767715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55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1800" spc="-5" dirty="0">
                <a:latin typeface="Arial MT"/>
                <a:cs typeface="Arial MT"/>
              </a:rPr>
              <a:t>Then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strategy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map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shows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chain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activities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that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help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Southwest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airlines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achieve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this </a:t>
            </a:r>
            <a:r>
              <a:rPr sz="1800" spc="-5" dirty="0">
                <a:latin typeface="Arial MT"/>
                <a:cs typeface="Arial MT"/>
              </a:rPr>
              <a:t>goals</a:t>
            </a:r>
            <a:endParaRPr sz="1800">
              <a:latin typeface="Arial MT"/>
              <a:cs typeface="Arial MT"/>
            </a:endParaRPr>
          </a:p>
          <a:p>
            <a:pPr marL="295910" marR="21590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55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1800" dirty="0">
                <a:latin typeface="Arial MT"/>
                <a:cs typeface="Arial MT"/>
              </a:rPr>
              <a:t>For</a:t>
            </a:r>
            <a:r>
              <a:rPr sz="1800" spc="-5" dirty="0">
                <a:latin typeface="Arial MT"/>
                <a:cs typeface="Arial MT"/>
              </a:rPr>
              <a:t> example: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boost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revenues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profitability,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Southwest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needs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fly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fewer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planes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(to </a:t>
            </a:r>
            <a:r>
              <a:rPr sz="1800" spc="-5" dirty="0">
                <a:latin typeface="Arial MT"/>
                <a:cs typeface="Arial MT"/>
              </a:rPr>
              <a:t>keep</a:t>
            </a:r>
            <a:r>
              <a:rPr sz="1800" dirty="0">
                <a:latin typeface="Arial MT"/>
                <a:cs typeface="Arial MT"/>
              </a:rPr>
              <a:t> costs</a:t>
            </a:r>
            <a:r>
              <a:rPr sz="1800" spc="-10" dirty="0">
                <a:latin typeface="Arial MT"/>
                <a:cs typeface="Arial MT"/>
              </a:rPr>
              <a:t> down),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maintain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low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prices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maintain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time </a:t>
            </a:r>
            <a:r>
              <a:rPr sz="1800" spc="-5" dirty="0">
                <a:latin typeface="Arial MT"/>
                <a:cs typeface="Arial MT"/>
              </a:rPr>
              <a:t>flights.</a:t>
            </a:r>
            <a:endParaRPr sz="1800">
              <a:latin typeface="Arial MT"/>
              <a:cs typeface="Arial MT"/>
            </a:endParaRPr>
          </a:p>
          <a:p>
            <a:pPr marL="295910" marR="652145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55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1800" dirty="0">
                <a:latin typeface="Arial MT"/>
                <a:cs typeface="Arial MT"/>
              </a:rPr>
              <a:t>In </a:t>
            </a:r>
            <a:r>
              <a:rPr sz="1800" spc="-5" dirty="0">
                <a:latin typeface="Arial MT"/>
                <a:cs typeface="Arial MT"/>
              </a:rPr>
              <a:t>turn (further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down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strategy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map),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on-time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flights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low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prices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require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fast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turnaround</a:t>
            </a:r>
            <a:endParaRPr sz="1800">
              <a:latin typeface="Arial MT"/>
              <a:cs typeface="Arial MT"/>
            </a:endParaRPr>
          </a:p>
          <a:p>
            <a:pPr marL="295910" indent="-283845">
              <a:lnSpc>
                <a:spcPct val="100000"/>
              </a:lnSpc>
              <a:spcBef>
                <a:spcPts val="170"/>
              </a:spcBef>
              <a:buClr>
                <a:srgbClr val="3891A7"/>
              </a:buClr>
              <a:buSzPct val="8055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dirty="0">
                <a:latin typeface="Arial MT"/>
                <a:cs typeface="Arial MT"/>
              </a:rPr>
              <a:t> fast turn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around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requires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motivated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ground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flight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crews</a:t>
            </a:r>
            <a:endParaRPr sz="1800">
              <a:latin typeface="Arial MT"/>
              <a:cs typeface="Arial MT"/>
            </a:endParaRPr>
          </a:p>
          <a:p>
            <a:pPr marL="295910" indent="-283845">
              <a:lnSpc>
                <a:spcPts val="1945"/>
              </a:lnSpc>
              <a:spcBef>
                <a:spcPts val="170"/>
              </a:spcBef>
              <a:buClr>
                <a:srgbClr val="3891A7"/>
              </a:buClr>
              <a:buSzPct val="8055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strategy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map helps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each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department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(including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HR)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visualize</a:t>
            </a:r>
            <a:endParaRPr sz="1800">
              <a:latin typeface="Arial MT"/>
              <a:cs typeface="Arial MT"/>
            </a:endParaRPr>
          </a:p>
          <a:p>
            <a:pPr marL="295910">
              <a:lnSpc>
                <a:spcPts val="1945"/>
              </a:lnSpc>
            </a:pPr>
            <a:r>
              <a:rPr sz="1800" b="1" spc="5" dirty="0">
                <a:latin typeface="Arial"/>
                <a:cs typeface="Arial"/>
              </a:rPr>
              <a:t>what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it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needs</a:t>
            </a:r>
            <a:r>
              <a:rPr sz="1800" b="1" dirty="0">
                <a:latin typeface="Arial"/>
                <a:cs typeface="Arial"/>
              </a:rPr>
              <a:t> to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5" dirty="0">
                <a:latin typeface="Arial"/>
                <a:cs typeface="Arial"/>
              </a:rPr>
              <a:t>support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spc="-15" dirty="0">
                <a:latin typeface="Arial MT"/>
                <a:cs typeface="Arial MT"/>
              </a:rPr>
              <a:t>Southwest’s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low </a:t>
            </a:r>
            <a:r>
              <a:rPr sz="1800" dirty="0">
                <a:latin typeface="Arial MT"/>
                <a:cs typeface="Arial MT"/>
              </a:rPr>
              <a:t>cost </a:t>
            </a:r>
            <a:r>
              <a:rPr sz="1800" spc="-5" dirty="0">
                <a:latin typeface="Arial MT"/>
                <a:cs typeface="Arial MT"/>
              </a:rPr>
              <a:t>strategy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35736" y="0"/>
            <a:ext cx="8208645" cy="6871970"/>
            <a:chOff x="935736" y="0"/>
            <a:chExt cx="8208645" cy="6871970"/>
          </a:xfrm>
        </p:grpSpPr>
        <p:sp>
          <p:nvSpPr>
            <p:cNvPr id="4" name="object 4"/>
            <p:cNvSpPr/>
            <p:nvPr/>
          </p:nvSpPr>
          <p:spPr>
            <a:xfrm>
              <a:off x="1014984" y="0"/>
              <a:ext cx="8129270" cy="6858000"/>
            </a:xfrm>
            <a:custGeom>
              <a:avLst/>
              <a:gdLst/>
              <a:ahLst/>
              <a:cxnLst/>
              <a:rect l="l" t="t" r="r" b="b"/>
              <a:pathLst>
                <a:path w="8129270" h="6858000">
                  <a:moveTo>
                    <a:pt x="81290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29016" y="6858000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5736" y="0"/>
              <a:ext cx="155447" cy="68579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8762" y="381761"/>
              <a:ext cx="2286000" cy="1066800"/>
            </a:xfrm>
            <a:custGeom>
              <a:avLst/>
              <a:gdLst/>
              <a:ahLst/>
              <a:cxnLst/>
              <a:rect l="l" t="t" r="r" b="b"/>
              <a:pathLst>
                <a:path w="2286000" h="1066800">
                  <a:moveTo>
                    <a:pt x="2108200" y="0"/>
                  </a:moveTo>
                  <a:lnTo>
                    <a:pt x="177800" y="0"/>
                  </a:lnTo>
                  <a:lnTo>
                    <a:pt x="130542" y="6352"/>
                  </a:lnTo>
                  <a:lnTo>
                    <a:pt x="88072" y="24280"/>
                  </a:lnTo>
                  <a:lnTo>
                    <a:pt x="52085" y="52085"/>
                  </a:lnTo>
                  <a:lnTo>
                    <a:pt x="24280" y="88072"/>
                  </a:lnTo>
                  <a:lnTo>
                    <a:pt x="6352" y="130542"/>
                  </a:lnTo>
                  <a:lnTo>
                    <a:pt x="0" y="177800"/>
                  </a:lnTo>
                  <a:lnTo>
                    <a:pt x="0" y="889000"/>
                  </a:lnTo>
                  <a:lnTo>
                    <a:pt x="6352" y="936257"/>
                  </a:lnTo>
                  <a:lnTo>
                    <a:pt x="24280" y="978727"/>
                  </a:lnTo>
                  <a:lnTo>
                    <a:pt x="52085" y="1014714"/>
                  </a:lnTo>
                  <a:lnTo>
                    <a:pt x="88072" y="1042519"/>
                  </a:lnTo>
                  <a:lnTo>
                    <a:pt x="130542" y="1060447"/>
                  </a:lnTo>
                  <a:lnTo>
                    <a:pt x="177800" y="1066800"/>
                  </a:lnTo>
                  <a:lnTo>
                    <a:pt x="2108200" y="1066800"/>
                  </a:lnTo>
                  <a:lnTo>
                    <a:pt x="2155457" y="1060447"/>
                  </a:lnTo>
                  <a:lnTo>
                    <a:pt x="2197927" y="1042519"/>
                  </a:lnTo>
                  <a:lnTo>
                    <a:pt x="2233914" y="1014714"/>
                  </a:lnTo>
                  <a:lnTo>
                    <a:pt x="2261719" y="978727"/>
                  </a:lnTo>
                  <a:lnTo>
                    <a:pt x="2279647" y="936257"/>
                  </a:lnTo>
                  <a:lnTo>
                    <a:pt x="2286000" y="889000"/>
                  </a:lnTo>
                  <a:lnTo>
                    <a:pt x="2286000" y="177800"/>
                  </a:lnTo>
                  <a:lnTo>
                    <a:pt x="2279647" y="130542"/>
                  </a:lnTo>
                  <a:lnTo>
                    <a:pt x="2261719" y="88072"/>
                  </a:lnTo>
                  <a:lnTo>
                    <a:pt x="2233914" y="52085"/>
                  </a:lnTo>
                  <a:lnTo>
                    <a:pt x="2197927" y="24280"/>
                  </a:lnTo>
                  <a:lnTo>
                    <a:pt x="2155457" y="6352"/>
                  </a:lnTo>
                  <a:lnTo>
                    <a:pt x="2108200" y="0"/>
                  </a:lnTo>
                  <a:close/>
                </a:path>
              </a:pathLst>
            </a:custGeom>
            <a:solidFill>
              <a:srgbClr val="2A6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8762" y="381761"/>
              <a:ext cx="2286000" cy="1066800"/>
            </a:xfrm>
            <a:custGeom>
              <a:avLst/>
              <a:gdLst/>
              <a:ahLst/>
              <a:cxnLst/>
              <a:rect l="l" t="t" r="r" b="b"/>
              <a:pathLst>
                <a:path w="2286000" h="1066800">
                  <a:moveTo>
                    <a:pt x="0" y="177800"/>
                  </a:moveTo>
                  <a:lnTo>
                    <a:pt x="6352" y="130542"/>
                  </a:lnTo>
                  <a:lnTo>
                    <a:pt x="24280" y="88072"/>
                  </a:lnTo>
                  <a:lnTo>
                    <a:pt x="52085" y="52085"/>
                  </a:lnTo>
                  <a:lnTo>
                    <a:pt x="88072" y="24280"/>
                  </a:lnTo>
                  <a:lnTo>
                    <a:pt x="130542" y="6352"/>
                  </a:lnTo>
                  <a:lnTo>
                    <a:pt x="177800" y="0"/>
                  </a:lnTo>
                  <a:lnTo>
                    <a:pt x="2108200" y="0"/>
                  </a:lnTo>
                  <a:lnTo>
                    <a:pt x="2155457" y="6352"/>
                  </a:lnTo>
                  <a:lnTo>
                    <a:pt x="2197927" y="24280"/>
                  </a:lnTo>
                  <a:lnTo>
                    <a:pt x="2233914" y="52085"/>
                  </a:lnTo>
                  <a:lnTo>
                    <a:pt x="2261719" y="88072"/>
                  </a:lnTo>
                  <a:lnTo>
                    <a:pt x="2279647" y="130542"/>
                  </a:lnTo>
                  <a:lnTo>
                    <a:pt x="2286000" y="177800"/>
                  </a:lnTo>
                  <a:lnTo>
                    <a:pt x="2286000" y="889000"/>
                  </a:lnTo>
                  <a:lnTo>
                    <a:pt x="2279647" y="936257"/>
                  </a:lnTo>
                  <a:lnTo>
                    <a:pt x="2261719" y="978727"/>
                  </a:lnTo>
                  <a:lnTo>
                    <a:pt x="2233914" y="1014714"/>
                  </a:lnTo>
                  <a:lnTo>
                    <a:pt x="2197927" y="1042519"/>
                  </a:lnTo>
                  <a:lnTo>
                    <a:pt x="2155457" y="1060447"/>
                  </a:lnTo>
                  <a:lnTo>
                    <a:pt x="2108200" y="1066800"/>
                  </a:lnTo>
                  <a:lnTo>
                    <a:pt x="177800" y="1066800"/>
                  </a:lnTo>
                  <a:lnTo>
                    <a:pt x="130542" y="1060447"/>
                  </a:lnTo>
                  <a:lnTo>
                    <a:pt x="88072" y="1042519"/>
                  </a:lnTo>
                  <a:lnTo>
                    <a:pt x="52085" y="1014714"/>
                  </a:lnTo>
                  <a:lnTo>
                    <a:pt x="24280" y="978727"/>
                  </a:lnTo>
                  <a:lnTo>
                    <a:pt x="6352" y="936257"/>
                  </a:lnTo>
                  <a:lnTo>
                    <a:pt x="0" y="889000"/>
                  </a:lnTo>
                  <a:lnTo>
                    <a:pt x="0" y="177800"/>
                  </a:lnTo>
                  <a:close/>
                </a:path>
              </a:pathLst>
            </a:custGeom>
            <a:ln w="25908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20562" y="381761"/>
              <a:ext cx="2286000" cy="1066800"/>
            </a:xfrm>
            <a:custGeom>
              <a:avLst/>
              <a:gdLst/>
              <a:ahLst/>
              <a:cxnLst/>
              <a:rect l="l" t="t" r="r" b="b"/>
              <a:pathLst>
                <a:path w="2286000" h="1066800">
                  <a:moveTo>
                    <a:pt x="2108199" y="0"/>
                  </a:moveTo>
                  <a:lnTo>
                    <a:pt x="177800" y="0"/>
                  </a:lnTo>
                  <a:lnTo>
                    <a:pt x="130542" y="6352"/>
                  </a:lnTo>
                  <a:lnTo>
                    <a:pt x="88072" y="24280"/>
                  </a:lnTo>
                  <a:lnTo>
                    <a:pt x="52085" y="52085"/>
                  </a:lnTo>
                  <a:lnTo>
                    <a:pt x="24280" y="88072"/>
                  </a:lnTo>
                  <a:lnTo>
                    <a:pt x="6352" y="130542"/>
                  </a:lnTo>
                  <a:lnTo>
                    <a:pt x="0" y="177800"/>
                  </a:lnTo>
                  <a:lnTo>
                    <a:pt x="0" y="889000"/>
                  </a:lnTo>
                  <a:lnTo>
                    <a:pt x="6352" y="936257"/>
                  </a:lnTo>
                  <a:lnTo>
                    <a:pt x="24280" y="978727"/>
                  </a:lnTo>
                  <a:lnTo>
                    <a:pt x="52085" y="1014714"/>
                  </a:lnTo>
                  <a:lnTo>
                    <a:pt x="88072" y="1042519"/>
                  </a:lnTo>
                  <a:lnTo>
                    <a:pt x="130542" y="1060447"/>
                  </a:lnTo>
                  <a:lnTo>
                    <a:pt x="177800" y="1066800"/>
                  </a:lnTo>
                  <a:lnTo>
                    <a:pt x="2108199" y="1066800"/>
                  </a:lnTo>
                  <a:lnTo>
                    <a:pt x="2155457" y="1060447"/>
                  </a:lnTo>
                  <a:lnTo>
                    <a:pt x="2197927" y="1042519"/>
                  </a:lnTo>
                  <a:lnTo>
                    <a:pt x="2233914" y="1014714"/>
                  </a:lnTo>
                  <a:lnTo>
                    <a:pt x="2261719" y="978727"/>
                  </a:lnTo>
                  <a:lnTo>
                    <a:pt x="2279647" y="936257"/>
                  </a:lnTo>
                  <a:lnTo>
                    <a:pt x="2285999" y="889000"/>
                  </a:lnTo>
                  <a:lnTo>
                    <a:pt x="2285999" y="177800"/>
                  </a:lnTo>
                  <a:lnTo>
                    <a:pt x="2279647" y="130542"/>
                  </a:lnTo>
                  <a:lnTo>
                    <a:pt x="2261719" y="88072"/>
                  </a:lnTo>
                  <a:lnTo>
                    <a:pt x="2233914" y="52085"/>
                  </a:lnTo>
                  <a:lnTo>
                    <a:pt x="2197927" y="24280"/>
                  </a:lnTo>
                  <a:lnTo>
                    <a:pt x="2155457" y="6352"/>
                  </a:lnTo>
                  <a:lnTo>
                    <a:pt x="2108199" y="0"/>
                  </a:lnTo>
                  <a:close/>
                </a:path>
              </a:pathLst>
            </a:custGeom>
            <a:solidFill>
              <a:srgbClr val="2A6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20562" y="381761"/>
              <a:ext cx="2286000" cy="1066800"/>
            </a:xfrm>
            <a:custGeom>
              <a:avLst/>
              <a:gdLst/>
              <a:ahLst/>
              <a:cxnLst/>
              <a:rect l="l" t="t" r="r" b="b"/>
              <a:pathLst>
                <a:path w="2286000" h="1066800">
                  <a:moveTo>
                    <a:pt x="0" y="177800"/>
                  </a:moveTo>
                  <a:lnTo>
                    <a:pt x="6352" y="130542"/>
                  </a:lnTo>
                  <a:lnTo>
                    <a:pt x="24280" y="88072"/>
                  </a:lnTo>
                  <a:lnTo>
                    <a:pt x="52085" y="52085"/>
                  </a:lnTo>
                  <a:lnTo>
                    <a:pt x="88072" y="24280"/>
                  </a:lnTo>
                  <a:lnTo>
                    <a:pt x="130542" y="6352"/>
                  </a:lnTo>
                  <a:lnTo>
                    <a:pt x="177800" y="0"/>
                  </a:lnTo>
                  <a:lnTo>
                    <a:pt x="2108199" y="0"/>
                  </a:lnTo>
                  <a:lnTo>
                    <a:pt x="2155457" y="6352"/>
                  </a:lnTo>
                  <a:lnTo>
                    <a:pt x="2197927" y="24280"/>
                  </a:lnTo>
                  <a:lnTo>
                    <a:pt x="2233914" y="52085"/>
                  </a:lnTo>
                  <a:lnTo>
                    <a:pt x="2261719" y="88072"/>
                  </a:lnTo>
                  <a:lnTo>
                    <a:pt x="2279647" y="130542"/>
                  </a:lnTo>
                  <a:lnTo>
                    <a:pt x="2285999" y="177800"/>
                  </a:lnTo>
                  <a:lnTo>
                    <a:pt x="2285999" y="889000"/>
                  </a:lnTo>
                  <a:lnTo>
                    <a:pt x="2279647" y="936257"/>
                  </a:lnTo>
                  <a:lnTo>
                    <a:pt x="2261719" y="978727"/>
                  </a:lnTo>
                  <a:lnTo>
                    <a:pt x="2233914" y="1014714"/>
                  </a:lnTo>
                  <a:lnTo>
                    <a:pt x="2197927" y="1042519"/>
                  </a:lnTo>
                  <a:lnTo>
                    <a:pt x="2155457" y="1060447"/>
                  </a:lnTo>
                  <a:lnTo>
                    <a:pt x="2108199" y="1066800"/>
                  </a:lnTo>
                  <a:lnTo>
                    <a:pt x="177800" y="1066800"/>
                  </a:lnTo>
                  <a:lnTo>
                    <a:pt x="130542" y="1060447"/>
                  </a:lnTo>
                  <a:lnTo>
                    <a:pt x="88072" y="1042519"/>
                  </a:lnTo>
                  <a:lnTo>
                    <a:pt x="52085" y="1014714"/>
                  </a:lnTo>
                  <a:lnTo>
                    <a:pt x="24280" y="978727"/>
                  </a:lnTo>
                  <a:lnTo>
                    <a:pt x="6352" y="936257"/>
                  </a:lnTo>
                  <a:lnTo>
                    <a:pt x="0" y="889000"/>
                  </a:lnTo>
                  <a:lnTo>
                    <a:pt x="0" y="177800"/>
                  </a:lnTo>
                  <a:close/>
                </a:path>
              </a:pathLst>
            </a:custGeom>
            <a:ln w="25908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20562" y="1829561"/>
              <a:ext cx="2286000" cy="1066800"/>
            </a:xfrm>
            <a:custGeom>
              <a:avLst/>
              <a:gdLst/>
              <a:ahLst/>
              <a:cxnLst/>
              <a:rect l="l" t="t" r="r" b="b"/>
              <a:pathLst>
                <a:path w="2286000" h="1066800">
                  <a:moveTo>
                    <a:pt x="2108199" y="0"/>
                  </a:moveTo>
                  <a:lnTo>
                    <a:pt x="177800" y="0"/>
                  </a:lnTo>
                  <a:lnTo>
                    <a:pt x="130542" y="6352"/>
                  </a:lnTo>
                  <a:lnTo>
                    <a:pt x="88072" y="24280"/>
                  </a:lnTo>
                  <a:lnTo>
                    <a:pt x="52085" y="52085"/>
                  </a:lnTo>
                  <a:lnTo>
                    <a:pt x="24280" y="88072"/>
                  </a:lnTo>
                  <a:lnTo>
                    <a:pt x="6352" y="130542"/>
                  </a:lnTo>
                  <a:lnTo>
                    <a:pt x="0" y="177800"/>
                  </a:lnTo>
                  <a:lnTo>
                    <a:pt x="0" y="889000"/>
                  </a:lnTo>
                  <a:lnTo>
                    <a:pt x="6352" y="936257"/>
                  </a:lnTo>
                  <a:lnTo>
                    <a:pt x="24280" y="978727"/>
                  </a:lnTo>
                  <a:lnTo>
                    <a:pt x="52085" y="1014714"/>
                  </a:lnTo>
                  <a:lnTo>
                    <a:pt x="88072" y="1042519"/>
                  </a:lnTo>
                  <a:lnTo>
                    <a:pt x="130542" y="1060447"/>
                  </a:lnTo>
                  <a:lnTo>
                    <a:pt x="177800" y="1066800"/>
                  </a:lnTo>
                  <a:lnTo>
                    <a:pt x="2108199" y="1066800"/>
                  </a:lnTo>
                  <a:lnTo>
                    <a:pt x="2155457" y="1060447"/>
                  </a:lnTo>
                  <a:lnTo>
                    <a:pt x="2197927" y="1042519"/>
                  </a:lnTo>
                  <a:lnTo>
                    <a:pt x="2233914" y="1014714"/>
                  </a:lnTo>
                  <a:lnTo>
                    <a:pt x="2261719" y="978727"/>
                  </a:lnTo>
                  <a:lnTo>
                    <a:pt x="2279647" y="936257"/>
                  </a:lnTo>
                  <a:lnTo>
                    <a:pt x="2285999" y="889000"/>
                  </a:lnTo>
                  <a:lnTo>
                    <a:pt x="2285999" y="177800"/>
                  </a:lnTo>
                  <a:lnTo>
                    <a:pt x="2279647" y="130542"/>
                  </a:lnTo>
                  <a:lnTo>
                    <a:pt x="2261719" y="88072"/>
                  </a:lnTo>
                  <a:lnTo>
                    <a:pt x="2233914" y="52085"/>
                  </a:lnTo>
                  <a:lnTo>
                    <a:pt x="2197927" y="24280"/>
                  </a:lnTo>
                  <a:lnTo>
                    <a:pt x="2155457" y="6352"/>
                  </a:lnTo>
                  <a:lnTo>
                    <a:pt x="2108199" y="0"/>
                  </a:lnTo>
                  <a:close/>
                </a:path>
              </a:pathLst>
            </a:custGeom>
            <a:solidFill>
              <a:srgbClr val="2A6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20562" y="1829561"/>
              <a:ext cx="2286000" cy="1066800"/>
            </a:xfrm>
            <a:custGeom>
              <a:avLst/>
              <a:gdLst/>
              <a:ahLst/>
              <a:cxnLst/>
              <a:rect l="l" t="t" r="r" b="b"/>
              <a:pathLst>
                <a:path w="2286000" h="1066800">
                  <a:moveTo>
                    <a:pt x="0" y="177800"/>
                  </a:moveTo>
                  <a:lnTo>
                    <a:pt x="6352" y="130542"/>
                  </a:lnTo>
                  <a:lnTo>
                    <a:pt x="24280" y="88072"/>
                  </a:lnTo>
                  <a:lnTo>
                    <a:pt x="52085" y="52085"/>
                  </a:lnTo>
                  <a:lnTo>
                    <a:pt x="88072" y="24280"/>
                  </a:lnTo>
                  <a:lnTo>
                    <a:pt x="130542" y="6352"/>
                  </a:lnTo>
                  <a:lnTo>
                    <a:pt x="177800" y="0"/>
                  </a:lnTo>
                  <a:lnTo>
                    <a:pt x="2108199" y="0"/>
                  </a:lnTo>
                  <a:lnTo>
                    <a:pt x="2155457" y="6352"/>
                  </a:lnTo>
                  <a:lnTo>
                    <a:pt x="2197927" y="24280"/>
                  </a:lnTo>
                  <a:lnTo>
                    <a:pt x="2233914" y="52085"/>
                  </a:lnTo>
                  <a:lnTo>
                    <a:pt x="2261719" y="88072"/>
                  </a:lnTo>
                  <a:lnTo>
                    <a:pt x="2279647" y="130542"/>
                  </a:lnTo>
                  <a:lnTo>
                    <a:pt x="2285999" y="177800"/>
                  </a:lnTo>
                  <a:lnTo>
                    <a:pt x="2285999" y="889000"/>
                  </a:lnTo>
                  <a:lnTo>
                    <a:pt x="2279647" y="936257"/>
                  </a:lnTo>
                  <a:lnTo>
                    <a:pt x="2261719" y="978727"/>
                  </a:lnTo>
                  <a:lnTo>
                    <a:pt x="2233914" y="1014714"/>
                  </a:lnTo>
                  <a:lnTo>
                    <a:pt x="2197927" y="1042519"/>
                  </a:lnTo>
                  <a:lnTo>
                    <a:pt x="2155457" y="1060447"/>
                  </a:lnTo>
                  <a:lnTo>
                    <a:pt x="2108199" y="1066800"/>
                  </a:lnTo>
                  <a:lnTo>
                    <a:pt x="177800" y="1066800"/>
                  </a:lnTo>
                  <a:lnTo>
                    <a:pt x="130542" y="1060447"/>
                  </a:lnTo>
                  <a:lnTo>
                    <a:pt x="88072" y="1042519"/>
                  </a:lnTo>
                  <a:lnTo>
                    <a:pt x="52085" y="1014714"/>
                  </a:lnTo>
                  <a:lnTo>
                    <a:pt x="24280" y="978727"/>
                  </a:lnTo>
                  <a:lnTo>
                    <a:pt x="6352" y="936257"/>
                  </a:lnTo>
                  <a:lnTo>
                    <a:pt x="0" y="889000"/>
                  </a:lnTo>
                  <a:lnTo>
                    <a:pt x="0" y="177800"/>
                  </a:lnTo>
                  <a:close/>
                </a:path>
              </a:pathLst>
            </a:custGeom>
            <a:ln w="25908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48762" y="3048761"/>
              <a:ext cx="2286000" cy="1066800"/>
            </a:xfrm>
            <a:custGeom>
              <a:avLst/>
              <a:gdLst/>
              <a:ahLst/>
              <a:cxnLst/>
              <a:rect l="l" t="t" r="r" b="b"/>
              <a:pathLst>
                <a:path w="2286000" h="1066800">
                  <a:moveTo>
                    <a:pt x="2108200" y="0"/>
                  </a:moveTo>
                  <a:lnTo>
                    <a:pt x="177800" y="0"/>
                  </a:lnTo>
                  <a:lnTo>
                    <a:pt x="130542" y="6352"/>
                  </a:lnTo>
                  <a:lnTo>
                    <a:pt x="88072" y="24280"/>
                  </a:lnTo>
                  <a:lnTo>
                    <a:pt x="52085" y="52085"/>
                  </a:lnTo>
                  <a:lnTo>
                    <a:pt x="24280" y="88072"/>
                  </a:lnTo>
                  <a:lnTo>
                    <a:pt x="6352" y="130542"/>
                  </a:lnTo>
                  <a:lnTo>
                    <a:pt x="0" y="177800"/>
                  </a:lnTo>
                  <a:lnTo>
                    <a:pt x="0" y="889000"/>
                  </a:lnTo>
                  <a:lnTo>
                    <a:pt x="6352" y="936257"/>
                  </a:lnTo>
                  <a:lnTo>
                    <a:pt x="24280" y="978727"/>
                  </a:lnTo>
                  <a:lnTo>
                    <a:pt x="52085" y="1014714"/>
                  </a:lnTo>
                  <a:lnTo>
                    <a:pt x="88072" y="1042519"/>
                  </a:lnTo>
                  <a:lnTo>
                    <a:pt x="130542" y="1060447"/>
                  </a:lnTo>
                  <a:lnTo>
                    <a:pt x="177800" y="1066800"/>
                  </a:lnTo>
                  <a:lnTo>
                    <a:pt x="2108200" y="1066800"/>
                  </a:lnTo>
                  <a:lnTo>
                    <a:pt x="2155457" y="1060447"/>
                  </a:lnTo>
                  <a:lnTo>
                    <a:pt x="2197927" y="1042519"/>
                  </a:lnTo>
                  <a:lnTo>
                    <a:pt x="2233914" y="1014714"/>
                  </a:lnTo>
                  <a:lnTo>
                    <a:pt x="2261719" y="978727"/>
                  </a:lnTo>
                  <a:lnTo>
                    <a:pt x="2279647" y="936257"/>
                  </a:lnTo>
                  <a:lnTo>
                    <a:pt x="2286000" y="889000"/>
                  </a:lnTo>
                  <a:lnTo>
                    <a:pt x="2286000" y="177800"/>
                  </a:lnTo>
                  <a:lnTo>
                    <a:pt x="2279647" y="130542"/>
                  </a:lnTo>
                  <a:lnTo>
                    <a:pt x="2261719" y="88072"/>
                  </a:lnTo>
                  <a:lnTo>
                    <a:pt x="2233914" y="52085"/>
                  </a:lnTo>
                  <a:lnTo>
                    <a:pt x="2197927" y="24280"/>
                  </a:lnTo>
                  <a:lnTo>
                    <a:pt x="2155457" y="6352"/>
                  </a:lnTo>
                  <a:lnTo>
                    <a:pt x="2108200" y="0"/>
                  </a:lnTo>
                  <a:close/>
                </a:path>
              </a:pathLst>
            </a:custGeom>
            <a:solidFill>
              <a:srgbClr val="2A6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48762" y="3048761"/>
              <a:ext cx="2286000" cy="1066800"/>
            </a:xfrm>
            <a:custGeom>
              <a:avLst/>
              <a:gdLst/>
              <a:ahLst/>
              <a:cxnLst/>
              <a:rect l="l" t="t" r="r" b="b"/>
              <a:pathLst>
                <a:path w="2286000" h="1066800">
                  <a:moveTo>
                    <a:pt x="0" y="177800"/>
                  </a:moveTo>
                  <a:lnTo>
                    <a:pt x="6352" y="130542"/>
                  </a:lnTo>
                  <a:lnTo>
                    <a:pt x="24280" y="88072"/>
                  </a:lnTo>
                  <a:lnTo>
                    <a:pt x="52085" y="52085"/>
                  </a:lnTo>
                  <a:lnTo>
                    <a:pt x="88072" y="24280"/>
                  </a:lnTo>
                  <a:lnTo>
                    <a:pt x="130542" y="6352"/>
                  </a:lnTo>
                  <a:lnTo>
                    <a:pt x="177800" y="0"/>
                  </a:lnTo>
                  <a:lnTo>
                    <a:pt x="2108200" y="0"/>
                  </a:lnTo>
                  <a:lnTo>
                    <a:pt x="2155457" y="6352"/>
                  </a:lnTo>
                  <a:lnTo>
                    <a:pt x="2197927" y="24280"/>
                  </a:lnTo>
                  <a:lnTo>
                    <a:pt x="2233914" y="52085"/>
                  </a:lnTo>
                  <a:lnTo>
                    <a:pt x="2261719" y="88072"/>
                  </a:lnTo>
                  <a:lnTo>
                    <a:pt x="2279647" y="130542"/>
                  </a:lnTo>
                  <a:lnTo>
                    <a:pt x="2286000" y="177800"/>
                  </a:lnTo>
                  <a:lnTo>
                    <a:pt x="2286000" y="889000"/>
                  </a:lnTo>
                  <a:lnTo>
                    <a:pt x="2279647" y="936257"/>
                  </a:lnTo>
                  <a:lnTo>
                    <a:pt x="2261719" y="978727"/>
                  </a:lnTo>
                  <a:lnTo>
                    <a:pt x="2233914" y="1014714"/>
                  </a:lnTo>
                  <a:lnTo>
                    <a:pt x="2197927" y="1042519"/>
                  </a:lnTo>
                  <a:lnTo>
                    <a:pt x="2155457" y="1060447"/>
                  </a:lnTo>
                  <a:lnTo>
                    <a:pt x="2108200" y="1066800"/>
                  </a:lnTo>
                  <a:lnTo>
                    <a:pt x="177800" y="1066800"/>
                  </a:lnTo>
                  <a:lnTo>
                    <a:pt x="130542" y="1060447"/>
                  </a:lnTo>
                  <a:lnTo>
                    <a:pt x="88072" y="1042519"/>
                  </a:lnTo>
                  <a:lnTo>
                    <a:pt x="52085" y="1014714"/>
                  </a:lnTo>
                  <a:lnTo>
                    <a:pt x="24280" y="978727"/>
                  </a:lnTo>
                  <a:lnTo>
                    <a:pt x="6352" y="936257"/>
                  </a:lnTo>
                  <a:lnTo>
                    <a:pt x="0" y="889000"/>
                  </a:lnTo>
                  <a:lnTo>
                    <a:pt x="0" y="177800"/>
                  </a:lnTo>
                  <a:close/>
                </a:path>
              </a:pathLst>
            </a:custGeom>
            <a:ln w="25908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48762" y="4496561"/>
              <a:ext cx="2286000" cy="1066800"/>
            </a:xfrm>
            <a:custGeom>
              <a:avLst/>
              <a:gdLst/>
              <a:ahLst/>
              <a:cxnLst/>
              <a:rect l="l" t="t" r="r" b="b"/>
              <a:pathLst>
                <a:path w="2286000" h="1066800">
                  <a:moveTo>
                    <a:pt x="2108200" y="0"/>
                  </a:moveTo>
                  <a:lnTo>
                    <a:pt x="177800" y="0"/>
                  </a:lnTo>
                  <a:lnTo>
                    <a:pt x="130542" y="6352"/>
                  </a:lnTo>
                  <a:lnTo>
                    <a:pt x="88072" y="24280"/>
                  </a:lnTo>
                  <a:lnTo>
                    <a:pt x="52085" y="52085"/>
                  </a:lnTo>
                  <a:lnTo>
                    <a:pt x="24280" y="88072"/>
                  </a:lnTo>
                  <a:lnTo>
                    <a:pt x="6352" y="130542"/>
                  </a:lnTo>
                  <a:lnTo>
                    <a:pt x="0" y="177800"/>
                  </a:lnTo>
                  <a:lnTo>
                    <a:pt x="0" y="889000"/>
                  </a:lnTo>
                  <a:lnTo>
                    <a:pt x="6352" y="936257"/>
                  </a:lnTo>
                  <a:lnTo>
                    <a:pt x="24280" y="978727"/>
                  </a:lnTo>
                  <a:lnTo>
                    <a:pt x="52085" y="1014714"/>
                  </a:lnTo>
                  <a:lnTo>
                    <a:pt x="88072" y="1042519"/>
                  </a:lnTo>
                  <a:lnTo>
                    <a:pt x="130542" y="1060447"/>
                  </a:lnTo>
                  <a:lnTo>
                    <a:pt x="177800" y="1066800"/>
                  </a:lnTo>
                  <a:lnTo>
                    <a:pt x="2108200" y="1066800"/>
                  </a:lnTo>
                  <a:lnTo>
                    <a:pt x="2155457" y="1060447"/>
                  </a:lnTo>
                  <a:lnTo>
                    <a:pt x="2197927" y="1042519"/>
                  </a:lnTo>
                  <a:lnTo>
                    <a:pt x="2233914" y="1014714"/>
                  </a:lnTo>
                  <a:lnTo>
                    <a:pt x="2261719" y="978727"/>
                  </a:lnTo>
                  <a:lnTo>
                    <a:pt x="2279647" y="936257"/>
                  </a:lnTo>
                  <a:lnTo>
                    <a:pt x="2286000" y="889000"/>
                  </a:lnTo>
                  <a:lnTo>
                    <a:pt x="2286000" y="177800"/>
                  </a:lnTo>
                  <a:lnTo>
                    <a:pt x="2279647" y="130542"/>
                  </a:lnTo>
                  <a:lnTo>
                    <a:pt x="2261719" y="88072"/>
                  </a:lnTo>
                  <a:lnTo>
                    <a:pt x="2233914" y="52085"/>
                  </a:lnTo>
                  <a:lnTo>
                    <a:pt x="2197927" y="24280"/>
                  </a:lnTo>
                  <a:lnTo>
                    <a:pt x="2155457" y="6352"/>
                  </a:lnTo>
                  <a:lnTo>
                    <a:pt x="2108200" y="0"/>
                  </a:lnTo>
                  <a:close/>
                </a:path>
              </a:pathLst>
            </a:custGeom>
            <a:solidFill>
              <a:srgbClr val="2A6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48762" y="4496561"/>
              <a:ext cx="2286000" cy="1066800"/>
            </a:xfrm>
            <a:custGeom>
              <a:avLst/>
              <a:gdLst/>
              <a:ahLst/>
              <a:cxnLst/>
              <a:rect l="l" t="t" r="r" b="b"/>
              <a:pathLst>
                <a:path w="2286000" h="1066800">
                  <a:moveTo>
                    <a:pt x="0" y="177800"/>
                  </a:moveTo>
                  <a:lnTo>
                    <a:pt x="6352" y="130542"/>
                  </a:lnTo>
                  <a:lnTo>
                    <a:pt x="24280" y="88072"/>
                  </a:lnTo>
                  <a:lnTo>
                    <a:pt x="52085" y="52085"/>
                  </a:lnTo>
                  <a:lnTo>
                    <a:pt x="88072" y="24280"/>
                  </a:lnTo>
                  <a:lnTo>
                    <a:pt x="130542" y="6352"/>
                  </a:lnTo>
                  <a:lnTo>
                    <a:pt x="177800" y="0"/>
                  </a:lnTo>
                  <a:lnTo>
                    <a:pt x="2108200" y="0"/>
                  </a:lnTo>
                  <a:lnTo>
                    <a:pt x="2155457" y="6352"/>
                  </a:lnTo>
                  <a:lnTo>
                    <a:pt x="2197927" y="24280"/>
                  </a:lnTo>
                  <a:lnTo>
                    <a:pt x="2233914" y="52085"/>
                  </a:lnTo>
                  <a:lnTo>
                    <a:pt x="2261719" y="88072"/>
                  </a:lnTo>
                  <a:lnTo>
                    <a:pt x="2279647" y="130542"/>
                  </a:lnTo>
                  <a:lnTo>
                    <a:pt x="2286000" y="177800"/>
                  </a:lnTo>
                  <a:lnTo>
                    <a:pt x="2286000" y="889000"/>
                  </a:lnTo>
                  <a:lnTo>
                    <a:pt x="2279647" y="936257"/>
                  </a:lnTo>
                  <a:lnTo>
                    <a:pt x="2261719" y="978727"/>
                  </a:lnTo>
                  <a:lnTo>
                    <a:pt x="2233914" y="1014714"/>
                  </a:lnTo>
                  <a:lnTo>
                    <a:pt x="2197927" y="1042519"/>
                  </a:lnTo>
                  <a:lnTo>
                    <a:pt x="2155457" y="1060447"/>
                  </a:lnTo>
                  <a:lnTo>
                    <a:pt x="2108200" y="1066800"/>
                  </a:lnTo>
                  <a:lnTo>
                    <a:pt x="177800" y="1066800"/>
                  </a:lnTo>
                  <a:lnTo>
                    <a:pt x="130542" y="1060447"/>
                  </a:lnTo>
                  <a:lnTo>
                    <a:pt x="88072" y="1042519"/>
                  </a:lnTo>
                  <a:lnTo>
                    <a:pt x="52085" y="1014714"/>
                  </a:lnTo>
                  <a:lnTo>
                    <a:pt x="24280" y="978727"/>
                  </a:lnTo>
                  <a:lnTo>
                    <a:pt x="6352" y="936257"/>
                  </a:lnTo>
                  <a:lnTo>
                    <a:pt x="0" y="889000"/>
                  </a:lnTo>
                  <a:lnTo>
                    <a:pt x="0" y="177800"/>
                  </a:lnTo>
                  <a:close/>
                </a:path>
              </a:pathLst>
            </a:custGeom>
            <a:ln w="25908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20562" y="4496561"/>
              <a:ext cx="2286000" cy="1066800"/>
            </a:xfrm>
            <a:custGeom>
              <a:avLst/>
              <a:gdLst/>
              <a:ahLst/>
              <a:cxnLst/>
              <a:rect l="l" t="t" r="r" b="b"/>
              <a:pathLst>
                <a:path w="2286000" h="1066800">
                  <a:moveTo>
                    <a:pt x="2108199" y="0"/>
                  </a:moveTo>
                  <a:lnTo>
                    <a:pt x="177800" y="0"/>
                  </a:lnTo>
                  <a:lnTo>
                    <a:pt x="130542" y="6352"/>
                  </a:lnTo>
                  <a:lnTo>
                    <a:pt x="88072" y="24280"/>
                  </a:lnTo>
                  <a:lnTo>
                    <a:pt x="52085" y="52085"/>
                  </a:lnTo>
                  <a:lnTo>
                    <a:pt x="24280" y="88072"/>
                  </a:lnTo>
                  <a:lnTo>
                    <a:pt x="6352" y="130542"/>
                  </a:lnTo>
                  <a:lnTo>
                    <a:pt x="0" y="177800"/>
                  </a:lnTo>
                  <a:lnTo>
                    <a:pt x="0" y="889000"/>
                  </a:lnTo>
                  <a:lnTo>
                    <a:pt x="6352" y="936257"/>
                  </a:lnTo>
                  <a:lnTo>
                    <a:pt x="24280" y="978727"/>
                  </a:lnTo>
                  <a:lnTo>
                    <a:pt x="52085" y="1014714"/>
                  </a:lnTo>
                  <a:lnTo>
                    <a:pt x="88072" y="1042519"/>
                  </a:lnTo>
                  <a:lnTo>
                    <a:pt x="130542" y="1060447"/>
                  </a:lnTo>
                  <a:lnTo>
                    <a:pt x="177800" y="1066800"/>
                  </a:lnTo>
                  <a:lnTo>
                    <a:pt x="2108199" y="1066800"/>
                  </a:lnTo>
                  <a:lnTo>
                    <a:pt x="2155457" y="1060447"/>
                  </a:lnTo>
                  <a:lnTo>
                    <a:pt x="2197927" y="1042519"/>
                  </a:lnTo>
                  <a:lnTo>
                    <a:pt x="2233914" y="1014714"/>
                  </a:lnTo>
                  <a:lnTo>
                    <a:pt x="2261719" y="978727"/>
                  </a:lnTo>
                  <a:lnTo>
                    <a:pt x="2279647" y="936257"/>
                  </a:lnTo>
                  <a:lnTo>
                    <a:pt x="2285999" y="889000"/>
                  </a:lnTo>
                  <a:lnTo>
                    <a:pt x="2285999" y="177800"/>
                  </a:lnTo>
                  <a:lnTo>
                    <a:pt x="2279647" y="130542"/>
                  </a:lnTo>
                  <a:lnTo>
                    <a:pt x="2261719" y="88072"/>
                  </a:lnTo>
                  <a:lnTo>
                    <a:pt x="2233914" y="52085"/>
                  </a:lnTo>
                  <a:lnTo>
                    <a:pt x="2197927" y="24280"/>
                  </a:lnTo>
                  <a:lnTo>
                    <a:pt x="2155457" y="6352"/>
                  </a:lnTo>
                  <a:lnTo>
                    <a:pt x="2108199" y="0"/>
                  </a:lnTo>
                  <a:close/>
                </a:path>
              </a:pathLst>
            </a:custGeom>
            <a:solidFill>
              <a:srgbClr val="2A6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20562" y="4496561"/>
              <a:ext cx="2286000" cy="1066800"/>
            </a:xfrm>
            <a:custGeom>
              <a:avLst/>
              <a:gdLst/>
              <a:ahLst/>
              <a:cxnLst/>
              <a:rect l="l" t="t" r="r" b="b"/>
              <a:pathLst>
                <a:path w="2286000" h="1066800">
                  <a:moveTo>
                    <a:pt x="0" y="177800"/>
                  </a:moveTo>
                  <a:lnTo>
                    <a:pt x="6352" y="130542"/>
                  </a:lnTo>
                  <a:lnTo>
                    <a:pt x="24280" y="88072"/>
                  </a:lnTo>
                  <a:lnTo>
                    <a:pt x="52085" y="52085"/>
                  </a:lnTo>
                  <a:lnTo>
                    <a:pt x="88072" y="24280"/>
                  </a:lnTo>
                  <a:lnTo>
                    <a:pt x="130542" y="6352"/>
                  </a:lnTo>
                  <a:lnTo>
                    <a:pt x="177800" y="0"/>
                  </a:lnTo>
                  <a:lnTo>
                    <a:pt x="2108199" y="0"/>
                  </a:lnTo>
                  <a:lnTo>
                    <a:pt x="2155457" y="6352"/>
                  </a:lnTo>
                  <a:lnTo>
                    <a:pt x="2197927" y="24280"/>
                  </a:lnTo>
                  <a:lnTo>
                    <a:pt x="2233914" y="52085"/>
                  </a:lnTo>
                  <a:lnTo>
                    <a:pt x="2261719" y="88072"/>
                  </a:lnTo>
                  <a:lnTo>
                    <a:pt x="2279647" y="130542"/>
                  </a:lnTo>
                  <a:lnTo>
                    <a:pt x="2285999" y="177800"/>
                  </a:lnTo>
                  <a:lnTo>
                    <a:pt x="2285999" y="889000"/>
                  </a:lnTo>
                  <a:lnTo>
                    <a:pt x="2279647" y="936257"/>
                  </a:lnTo>
                  <a:lnTo>
                    <a:pt x="2261719" y="978727"/>
                  </a:lnTo>
                  <a:lnTo>
                    <a:pt x="2233914" y="1014714"/>
                  </a:lnTo>
                  <a:lnTo>
                    <a:pt x="2197927" y="1042519"/>
                  </a:lnTo>
                  <a:lnTo>
                    <a:pt x="2155457" y="1060447"/>
                  </a:lnTo>
                  <a:lnTo>
                    <a:pt x="2108199" y="1066800"/>
                  </a:lnTo>
                  <a:lnTo>
                    <a:pt x="177800" y="1066800"/>
                  </a:lnTo>
                  <a:lnTo>
                    <a:pt x="130542" y="1060447"/>
                  </a:lnTo>
                  <a:lnTo>
                    <a:pt x="88072" y="1042519"/>
                  </a:lnTo>
                  <a:lnTo>
                    <a:pt x="52085" y="1014714"/>
                  </a:lnTo>
                  <a:lnTo>
                    <a:pt x="24280" y="978727"/>
                  </a:lnTo>
                  <a:lnTo>
                    <a:pt x="6352" y="936257"/>
                  </a:lnTo>
                  <a:lnTo>
                    <a:pt x="0" y="889000"/>
                  </a:lnTo>
                  <a:lnTo>
                    <a:pt x="0" y="177800"/>
                  </a:lnTo>
                  <a:close/>
                </a:path>
              </a:pathLst>
            </a:custGeom>
            <a:ln w="25908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2762" y="5791961"/>
              <a:ext cx="2286000" cy="1066800"/>
            </a:xfrm>
            <a:custGeom>
              <a:avLst/>
              <a:gdLst/>
              <a:ahLst/>
              <a:cxnLst/>
              <a:rect l="l" t="t" r="r" b="b"/>
              <a:pathLst>
                <a:path w="2286000" h="1066800">
                  <a:moveTo>
                    <a:pt x="2108199" y="0"/>
                  </a:moveTo>
                  <a:lnTo>
                    <a:pt x="177800" y="0"/>
                  </a:lnTo>
                  <a:lnTo>
                    <a:pt x="130542" y="6351"/>
                  </a:lnTo>
                  <a:lnTo>
                    <a:pt x="88072" y="24274"/>
                  </a:lnTo>
                  <a:lnTo>
                    <a:pt x="52085" y="52076"/>
                  </a:lnTo>
                  <a:lnTo>
                    <a:pt x="24280" y="88060"/>
                  </a:lnTo>
                  <a:lnTo>
                    <a:pt x="6352" y="130533"/>
                  </a:lnTo>
                  <a:lnTo>
                    <a:pt x="0" y="177800"/>
                  </a:lnTo>
                  <a:lnTo>
                    <a:pt x="0" y="889000"/>
                  </a:lnTo>
                  <a:lnTo>
                    <a:pt x="6352" y="936265"/>
                  </a:lnTo>
                  <a:lnTo>
                    <a:pt x="24280" y="978738"/>
                  </a:lnTo>
                  <a:lnTo>
                    <a:pt x="52085" y="1014722"/>
                  </a:lnTo>
                  <a:lnTo>
                    <a:pt x="88072" y="1042524"/>
                  </a:lnTo>
                  <a:lnTo>
                    <a:pt x="130542" y="1060447"/>
                  </a:lnTo>
                  <a:lnTo>
                    <a:pt x="177800" y="1066799"/>
                  </a:lnTo>
                  <a:lnTo>
                    <a:pt x="2108199" y="1066799"/>
                  </a:lnTo>
                  <a:lnTo>
                    <a:pt x="2155457" y="1060447"/>
                  </a:lnTo>
                  <a:lnTo>
                    <a:pt x="2197927" y="1042524"/>
                  </a:lnTo>
                  <a:lnTo>
                    <a:pt x="2233914" y="1014722"/>
                  </a:lnTo>
                  <a:lnTo>
                    <a:pt x="2261719" y="978738"/>
                  </a:lnTo>
                  <a:lnTo>
                    <a:pt x="2279647" y="936265"/>
                  </a:lnTo>
                  <a:lnTo>
                    <a:pt x="2285999" y="889000"/>
                  </a:lnTo>
                  <a:lnTo>
                    <a:pt x="2285999" y="177800"/>
                  </a:lnTo>
                  <a:lnTo>
                    <a:pt x="2279647" y="130533"/>
                  </a:lnTo>
                  <a:lnTo>
                    <a:pt x="2261719" y="88060"/>
                  </a:lnTo>
                  <a:lnTo>
                    <a:pt x="2233914" y="52076"/>
                  </a:lnTo>
                  <a:lnTo>
                    <a:pt x="2197927" y="24274"/>
                  </a:lnTo>
                  <a:lnTo>
                    <a:pt x="2155457" y="6351"/>
                  </a:lnTo>
                  <a:lnTo>
                    <a:pt x="2108199" y="0"/>
                  </a:lnTo>
                  <a:close/>
                </a:path>
              </a:pathLst>
            </a:custGeom>
            <a:solidFill>
              <a:srgbClr val="2A6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72762" y="5791961"/>
              <a:ext cx="2286000" cy="1066800"/>
            </a:xfrm>
            <a:custGeom>
              <a:avLst/>
              <a:gdLst/>
              <a:ahLst/>
              <a:cxnLst/>
              <a:rect l="l" t="t" r="r" b="b"/>
              <a:pathLst>
                <a:path w="2286000" h="1066800">
                  <a:moveTo>
                    <a:pt x="0" y="177800"/>
                  </a:moveTo>
                  <a:lnTo>
                    <a:pt x="6352" y="130533"/>
                  </a:lnTo>
                  <a:lnTo>
                    <a:pt x="24280" y="88060"/>
                  </a:lnTo>
                  <a:lnTo>
                    <a:pt x="52085" y="52076"/>
                  </a:lnTo>
                  <a:lnTo>
                    <a:pt x="88072" y="24274"/>
                  </a:lnTo>
                  <a:lnTo>
                    <a:pt x="130542" y="6351"/>
                  </a:lnTo>
                  <a:lnTo>
                    <a:pt x="177800" y="0"/>
                  </a:lnTo>
                  <a:lnTo>
                    <a:pt x="2108199" y="0"/>
                  </a:lnTo>
                  <a:lnTo>
                    <a:pt x="2155457" y="6351"/>
                  </a:lnTo>
                  <a:lnTo>
                    <a:pt x="2197927" y="24274"/>
                  </a:lnTo>
                  <a:lnTo>
                    <a:pt x="2233914" y="52076"/>
                  </a:lnTo>
                  <a:lnTo>
                    <a:pt x="2261719" y="88060"/>
                  </a:lnTo>
                  <a:lnTo>
                    <a:pt x="2279647" y="130533"/>
                  </a:lnTo>
                  <a:lnTo>
                    <a:pt x="2285999" y="177800"/>
                  </a:lnTo>
                  <a:lnTo>
                    <a:pt x="2285999" y="889000"/>
                  </a:lnTo>
                  <a:lnTo>
                    <a:pt x="2279647" y="936265"/>
                  </a:lnTo>
                  <a:lnTo>
                    <a:pt x="2261719" y="978738"/>
                  </a:lnTo>
                  <a:lnTo>
                    <a:pt x="2233914" y="1014722"/>
                  </a:lnTo>
                  <a:lnTo>
                    <a:pt x="2197927" y="1042524"/>
                  </a:lnTo>
                  <a:lnTo>
                    <a:pt x="2155457" y="1060447"/>
                  </a:lnTo>
                  <a:lnTo>
                    <a:pt x="2108199" y="1066799"/>
                  </a:lnTo>
                  <a:lnTo>
                    <a:pt x="177800" y="1066799"/>
                  </a:lnTo>
                  <a:lnTo>
                    <a:pt x="130542" y="1060447"/>
                  </a:lnTo>
                  <a:lnTo>
                    <a:pt x="88072" y="1042524"/>
                  </a:lnTo>
                  <a:lnTo>
                    <a:pt x="52085" y="1014722"/>
                  </a:lnTo>
                  <a:lnTo>
                    <a:pt x="24280" y="978738"/>
                  </a:lnTo>
                  <a:lnTo>
                    <a:pt x="6352" y="936265"/>
                  </a:lnTo>
                  <a:lnTo>
                    <a:pt x="0" y="889000"/>
                  </a:lnTo>
                  <a:lnTo>
                    <a:pt x="0" y="177800"/>
                  </a:lnTo>
                  <a:close/>
                </a:path>
              </a:pathLst>
            </a:custGeom>
            <a:ln w="25908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86555" y="1371599"/>
              <a:ext cx="4354195" cy="4425950"/>
            </a:xfrm>
            <a:custGeom>
              <a:avLst/>
              <a:gdLst/>
              <a:ahLst/>
              <a:cxnLst/>
              <a:rect l="l" t="t" r="r" b="b"/>
              <a:pathLst>
                <a:path w="4354195" h="4425950">
                  <a:moveTo>
                    <a:pt x="385445" y="2743200"/>
                  </a:moveTo>
                  <a:lnTo>
                    <a:pt x="286258" y="2769235"/>
                  </a:lnTo>
                  <a:lnTo>
                    <a:pt x="284226" y="2772791"/>
                  </a:lnTo>
                  <a:lnTo>
                    <a:pt x="285115" y="2776220"/>
                  </a:lnTo>
                  <a:lnTo>
                    <a:pt x="286004" y="2779522"/>
                  </a:lnTo>
                  <a:lnTo>
                    <a:pt x="289433" y="2781554"/>
                  </a:lnTo>
                  <a:lnTo>
                    <a:pt x="355612" y="2764142"/>
                  </a:lnTo>
                  <a:lnTo>
                    <a:pt x="0" y="3119755"/>
                  </a:lnTo>
                  <a:lnTo>
                    <a:pt x="8890" y="3128645"/>
                  </a:lnTo>
                  <a:lnTo>
                    <a:pt x="364502" y="2773032"/>
                  </a:lnTo>
                  <a:lnTo>
                    <a:pt x="347980" y="2835783"/>
                  </a:lnTo>
                  <a:lnTo>
                    <a:pt x="347091" y="2839212"/>
                  </a:lnTo>
                  <a:lnTo>
                    <a:pt x="349123" y="2842641"/>
                  </a:lnTo>
                  <a:lnTo>
                    <a:pt x="355854" y="2844419"/>
                  </a:lnTo>
                  <a:lnTo>
                    <a:pt x="359410" y="2842387"/>
                  </a:lnTo>
                  <a:lnTo>
                    <a:pt x="384276" y="2747645"/>
                  </a:lnTo>
                  <a:lnTo>
                    <a:pt x="385445" y="2743200"/>
                  </a:lnTo>
                  <a:close/>
                </a:path>
                <a:path w="4354195" h="4425950">
                  <a:moveTo>
                    <a:pt x="1833245" y="990600"/>
                  </a:moveTo>
                  <a:lnTo>
                    <a:pt x="1738884" y="1020826"/>
                  </a:lnTo>
                  <a:lnTo>
                    <a:pt x="1735582" y="1021842"/>
                  </a:lnTo>
                  <a:lnTo>
                    <a:pt x="1733677" y="1025398"/>
                  </a:lnTo>
                  <a:lnTo>
                    <a:pt x="1734820" y="1028827"/>
                  </a:lnTo>
                  <a:lnTo>
                    <a:pt x="1735836" y="1032129"/>
                  </a:lnTo>
                  <a:lnTo>
                    <a:pt x="1739392" y="1033907"/>
                  </a:lnTo>
                  <a:lnTo>
                    <a:pt x="1742694" y="1032891"/>
                  </a:lnTo>
                  <a:lnTo>
                    <a:pt x="1804479" y="1013104"/>
                  </a:lnTo>
                  <a:lnTo>
                    <a:pt x="1142746" y="1748409"/>
                  </a:lnTo>
                  <a:lnTo>
                    <a:pt x="1152144" y="1756791"/>
                  </a:lnTo>
                  <a:lnTo>
                    <a:pt x="1813864" y="1021626"/>
                  </a:lnTo>
                  <a:lnTo>
                    <a:pt x="1800733" y="1085088"/>
                  </a:lnTo>
                  <a:lnTo>
                    <a:pt x="1799971" y="1088517"/>
                  </a:lnTo>
                  <a:lnTo>
                    <a:pt x="1802130" y="1091819"/>
                  </a:lnTo>
                  <a:lnTo>
                    <a:pt x="1805559" y="1092581"/>
                  </a:lnTo>
                  <a:lnTo>
                    <a:pt x="1808988" y="1093216"/>
                  </a:lnTo>
                  <a:lnTo>
                    <a:pt x="1812417" y="1091057"/>
                  </a:lnTo>
                  <a:lnTo>
                    <a:pt x="1813052" y="1087628"/>
                  </a:lnTo>
                  <a:lnTo>
                    <a:pt x="1832178" y="995680"/>
                  </a:lnTo>
                  <a:lnTo>
                    <a:pt x="1833245" y="990600"/>
                  </a:lnTo>
                  <a:close/>
                </a:path>
                <a:path w="4354195" h="4425950">
                  <a:moveTo>
                    <a:pt x="1912874" y="528066"/>
                  </a:moveTo>
                  <a:lnTo>
                    <a:pt x="1104988" y="13995"/>
                  </a:lnTo>
                  <a:lnTo>
                    <a:pt x="1173226" y="16637"/>
                  </a:lnTo>
                  <a:lnTo>
                    <a:pt x="1176248" y="13995"/>
                  </a:lnTo>
                  <a:lnTo>
                    <a:pt x="1176337" y="12065"/>
                  </a:lnTo>
                  <a:lnTo>
                    <a:pt x="1176528" y="6858"/>
                  </a:lnTo>
                  <a:lnTo>
                    <a:pt x="1173734" y="3937"/>
                  </a:lnTo>
                  <a:lnTo>
                    <a:pt x="1107605" y="1397"/>
                  </a:lnTo>
                  <a:lnTo>
                    <a:pt x="1071245" y="0"/>
                  </a:lnTo>
                  <a:lnTo>
                    <a:pt x="1116584" y="88011"/>
                  </a:lnTo>
                  <a:lnTo>
                    <a:pt x="1118235" y="91186"/>
                  </a:lnTo>
                  <a:lnTo>
                    <a:pt x="1122045" y="92456"/>
                  </a:lnTo>
                  <a:lnTo>
                    <a:pt x="1125220" y="90805"/>
                  </a:lnTo>
                  <a:lnTo>
                    <a:pt x="1128268" y="89154"/>
                  </a:lnTo>
                  <a:lnTo>
                    <a:pt x="1129538" y="85344"/>
                  </a:lnTo>
                  <a:lnTo>
                    <a:pt x="1127887" y="82296"/>
                  </a:lnTo>
                  <a:lnTo>
                    <a:pt x="1098207" y="24625"/>
                  </a:lnTo>
                  <a:lnTo>
                    <a:pt x="1906016" y="538734"/>
                  </a:lnTo>
                  <a:lnTo>
                    <a:pt x="1912874" y="528066"/>
                  </a:lnTo>
                  <a:close/>
                </a:path>
                <a:path w="4354195" h="4425950">
                  <a:moveTo>
                    <a:pt x="1913128" y="3195193"/>
                  </a:moveTo>
                  <a:lnTo>
                    <a:pt x="1180680" y="2682532"/>
                  </a:lnTo>
                  <a:lnTo>
                    <a:pt x="1245108" y="2687828"/>
                  </a:lnTo>
                  <a:lnTo>
                    <a:pt x="1248664" y="2688082"/>
                  </a:lnTo>
                  <a:lnTo>
                    <a:pt x="1251712" y="2685542"/>
                  </a:lnTo>
                  <a:lnTo>
                    <a:pt x="1252220" y="2678557"/>
                  </a:lnTo>
                  <a:lnTo>
                    <a:pt x="1249680" y="2675509"/>
                  </a:lnTo>
                  <a:lnTo>
                    <a:pt x="1246124" y="2675128"/>
                  </a:lnTo>
                  <a:lnTo>
                    <a:pt x="1172108" y="2669032"/>
                  </a:lnTo>
                  <a:lnTo>
                    <a:pt x="1147445" y="2667000"/>
                  </a:lnTo>
                  <a:lnTo>
                    <a:pt x="1188974" y="2757043"/>
                  </a:lnTo>
                  <a:lnTo>
                    <a:pt x="1190371" y="2760218"/>
                  </a:lnTo>
                  <a:lnTo>
                    <a:pt x="1194181" y="2761615"/>
                  </a:lnTo>
                  <a:lnTo>
                    <a:pt x="1200531" y="2758567"/>
                  </a:lnTo>
                  <a:lnTo>
                    <a:pt x="1201928" y="2754884"/>
                  </a:lnTo>
                  <a:lnTo>
                    <a:pt x="1200404" y="2751709"/>
                  </a:lnTo>
                  <a:lnTo>
                    <a:pt x="1173416" y="2693009"/>
                  </a:lnTo>
                  <a:lnTo>
                    <a:pt x="1905762" y="3205607"/>
                  </a:lnTo>
                  <a:lnTo>
                    <a:pt x="1913128" y="3195193"/>
                  </a:lnTo>
                  <a:close/>
                </a:path>
                <a:path w="4354195" h="4425950">
                  <a:moveTo>
                    <a:pt x="2519045" y="4191000"/>
                  </a:moveTo>
                  <a:lnTo>
                    <a:pt x="2508440" y="4187698"/>
                  </a:lnTo>
                  <a:lnTo>
                    <a:pt x="2421115" y="4160520"/>
                  </a:lnTo>
                  <a:lnTo>
                    <a:pt x="2417572" y="4162425"/>
                  </a:lnTo>
                  <a:lnTo>
                    <a:pt x="2416416" y="4165727"/>
                  </a:lnTo>
                  <a:lnTo>
                    <a:pt x="2415413" y="4169156"/>
                  </a:lnTo>
                  <a:lnTo>
                    <a:pt x="2417318" y="4172712"/>
                  </a:lnTo>
                  <a:lnTo>
                    <a:pt x="2482558" y="4192955"/>
                  </a:lnTo>
                  <a:lnTo>
                    <a:pt x="1528572" y="4413072"/>
                  </a:lnTo>
                  <a:lnTo>
                    <a:pt x="726617" y="4194352"/>
                  </a:lnTo>
                  <a:lnTo>
                    <a:pt x="749655" y="4188206"/>
                  </a:lnTo>
                  <a:lnTo>
                    <a:pt x="789178" y="4177665"/>
                  </a:lnTo>
                  <a:lnTo>
                    <a:pt x="792607" y="4176649"/>
                  </a:lnTo>
                  <a:lnTo>
                    <a:pt x="794639" y="4173220"/>
                  </a:lnTo>
                  <a:lnTo>
                    <a:pt x="793750" y="4169791"/>
                  </a:lnTo>
                  <a:lnTo>
                    <a:pt x="792861" y="4166489"/>
                  </a:lnTo>
                  <a:lnTo>
                    <a:pt x="789305" y="4164457"/>
                  </a:lnTo>
                  <a:lnTo>
                    <a:pt x="690245" y="4191000"/>
                  </a:lnTo>
                  <a:lnTo>
                    <a:pt x="759777" y="4261764"/>
                  </a:lnTo>
                  <a:lnTo>
                    <a:pt x="762127" y="4264190"/>
                  </a:lnTo>
                  <a:lnTo>
                    <a:pt x="766191" y="4264228"/>
                  </a:lnTo>
                  <a:lnTo>
                    <a:pt x="768680" y="4261688"/>
                  </a:lnTo>
                  <a:lnTo>
                    <a:pt x="771144" y="4259313"/>
                  </a:lnTo>
                  <a:lnTo>
                    <a:pt x="771144" y="4255287"/>
                  </a:lnTo>
                  <a:lnTo>
                    <a:pt x="768731" y="4252785"/>
                  </a:lnTo>
                  <a:lnTo>
                    <a:pt x="723315" y="4206583"/>
                  </a:lnTo>
                  <a:lnTo>
                    <a:pt x="1526794" y="4425734"/>
                  </a:lnTo>
                  <a:lnTo>
                    <a:pt x="1528445" y="4419612"/>
                  </a:lnTo>
                  <a:lnTo>
                    <a:pt x="1529842" y="4425785"/>
                  </a:lnTo>
                  <a:lnTo>
                    <a:pt x="2485288" y="4205325"/>
                  </a:lnTo>
                  <a:lnTo>
                    <a:pt x="2435593" y="4252049"/>
                  </a:lnTo>
                  <a:lnTo>
                    <a:pt x="2435466" y="4256075"/>
                  </a:lnTo>
                  <a:lnTo>
                    <a:pt x="2440292" y="4261180"/>
                  </a:lnTo>
                  <a:lnTo>
                    <a:pt x="2444369" y="4261307"/>
                  </a:lnTo>
                  <a:lnTo>
                    <a:pt x="2519045" y="4191000"/>
                  </a:lnTo>
                  <a:close/>
                </a:path>
                <a:path w="4354195" h="4425950">
                  <a:moveTo>
                    <a:pt x="3027680" y="166497"/>
                  </a:moveTo>
                  <a:lnTo>
                    <a:pt x="2983522" y="90297"/>
                  </a:lnTo>
                  <a:lnTo>
                    <a:pt x="2976245" y="77724"/>
                  </a:lnTo>
                  <a:lnTo>
                    <a:pt x="2925953" y="163068"/>
                  </a:lnTo>
                  <a:lnTo>
                    <a:pt x="2924175" y="166116"/>
                  </a:lnTo>
                  <a:lnTo>
                    <a:pt x="2925191" y="170053"/>
                  </a:lnTo>
                  <a:lnTo>
                    <a:pt x="2931287" y="173609"/>
                  </a:lnTo>
                  <a:lnTo>
                    <a:pt x="2935224" y="172593"/>
                  </a:lnTo>
                  <a:lnTo>
                    <a:pt x="2969780" y="113766"/>
                  </a:lnTo>
                  <a:lnTo>
                    <a:pt x="2969895" y="90297"/>
                  </a:lnTo>
                  <a:lnTo>
                    <a:pt x="2969793" y="113753"/>
                  </a:lnTo>
                  <a:lnTo>
                    <a:pt x="2968371" y="458724"/>
                  </a:lnTo>
                  <a:lnTo>
                    <a:pt x="2981071" y="458724"/>
                  </a:lnTo>
                  <a:lnTo>
                    <a:pt x="2982480" y="113753"/>
                  </a:lnTo>
                  <a:lnTo>
                    <a:pt x="3014853" y="169799"/>
                  </a:lnTo>
                  <a:lnTo>
                    <a:pt x="3016631" y="172847"/>
                  </a:lnTo>
                  <a:lnTo>
                    <a:pt x="3020568" y="173990"/>
                  </a:lnTo>
                  <a:lnTo>
                    <a:pt x="3023616" y="172212"/>
                  </a:lnTo>
                  <a:lnTo>
                    <a:pt x="3026537" y="170434"/>
                  </a:lnTo>
                  <a:lnTo>
                    <a:pt x="3027680" y="166497"/>
                  </a:lnTo>
                  <a:close/>
                </a:path>
                <a:path w="4354195" h="4425950">
                  <a:moveTo>
                    <a:pt x="4354195" y="987044"/>
                  </a:moveTo>
                  <a:lnTo>
                    <a:pt x="4351401" y="984250"/>
                  </a:lnTo>
                  <a:lnTo>
                    <a:pt x="4156887" y="984250"/>
                  </a:lnTo>
                  <a:lnTo>
                    <a:pt x="4215892" y="949833"/>
                  </a:lnTo>
                  <a:lnTo>
                    <a:pt x="4216908" y="946023"/>
                  </a:lnTo>
                  <a:lnTo>
                    <a:pt x="4213352" y="939927"/>
                  </a:lnTo>
                  <a:lnTo>
                    <a:pt x="4209415" y="938911"/>
                  </a:lnTo>
                  <a:lnTo>
                    <a:pt x="4120769" y="990600"/>
                  </a:lnTo>
                  <a:lnTo>
                    <a:pt x="4209415" y="1042289"/>
                  </a:lnTo>
                  <a:lnTo>
                    <a:pt x="4213352" y="1041273"/>
                  </a:lnTo>
                  <a:lnTo>
                    <a:pt x="4216908" y="1035177"/>
                  </a:lnTo>
                  <a:lnTo>
                    <a:pt x="4215892" y="1031367"/>
                  </a:lnTo>
                  <a:lnTo>
                    <a:pt x="4156887" y="996950"/>
                  </a:lnTo>
                  <a:lnTo>
                    <a:pt x="4341495" y="996950"/>
                  </a:lnTo>
                  <a:lnTo>
                    <a:pt x="4341495" y="3651250"/>
                  </a:lnTo>
                  <a:lnTo>
                    <a:pt x="4119245" y="3651250"/>
                  </a:lnTo>
                  <a:lnTo>
                    <a:pt x="4119245" y="3663950"/>
                  </a:lnTo>
                  <a:lnTo>
                    <a:pt x="4351401" y="3663950"/>
                  </a:lnTo>
                  <a:lnTo>
                    <a:pt x="4354195" y="3661156"/>
                  </a:lnTo>
                  <a:lnTo>
                    <a:pt x="4354195" y="3657600"/>
                  </a:lnTo>
                  <a:lnTo>
                    <a:pt x="4354195" y="3651250"/>
                  </a:lnTo>
                  <a:lnTo>
                    <a:pt x="4354195" y="996950"/>
                  </a:lnTo>
                  <a:lnTo>
                    <a:pt x="4354195" y="990600"/>
                  </a:lnTo>
                  <a:lnTo>
                    <a:pt x="4354195" y="987044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69644" y="483819"/>
            <a:ext cx="159321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What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overall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goals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does Southwest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Airlines </a:t>
            </a:r>
            <a:r>
              <a:rPr sz="1400" b="1" dirty="0">
                <a:latin typeface="Arial"/>
                <a:cs typeface="Arial"/>
              </a:rPr>
              <a:t>want to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achieve?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69644" y="3151758"/>
            <a:ext cx="134429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What must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Southwest do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operationally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 </a:t>
            </a:r>
            <a:r>
              <a:rPr sz="1400" b="1" spc="-3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achieve </a:t>
            </a:r>
            <a:r>
              <a:rPr sz="1400" b="1" dirty="0">
                <a:latin typeface="Arial"/>
                <a:cs typeface="Arial"/>
              </a:rPr>
              <a:t>these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goals?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69644" y="6047943"/>
            <a:ext cx="237998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What </a:t>
            </a:r>
            <a:r>
              <a:rPr sz="1400" b="1" spc="-10" dirty="0">
                <a:latin typeface="Arial"/>
                <a:cs typeface="Arial"/>
              </a:rPr>
              <a:t>employee </a:t>
            </a:r>
            <a:r>
              <a:rPr sz="1400" b="1" spc="-5" dirty="0">
                <a:latin typeface="Arial"/>
                <a:cs typeface="Arial"/>
              </a:rPr>
              <a:t>attitudes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and behaviors </a:t>
            </a:r>
            <a:r>
              <a:rPr sz="1400" b="1" dirty="0">
                <a:latin typeface="Arial"/>
                <a:cs typeface="Arial"/>
              </a:rPr>
              <a:t>will </a:t>
            </a:r>
            <a:r>
              <a:rPr sz="1400" b="1" spc="-5" dirty="0">
                <a:latin typeface="Arial"/>
                <a:cs typeface="Arial"/>
              </a:rPr>
              <a:t>produce </a:t>
            </a:r>
            <a:r>
              <a:rPr sz="1400" b="1" dirty="0">
                <a:latin typeface="Arial"/>
                <a:cs typeface="Arial"/>
              </a:rPr>
              <a:t> these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operational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outcomes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276600" y="609600"/>
            <a:ext cx="1828800" cy="523240"/>
          </a:xfrm>
          <a:custGeom>
            <a:avLst/>
            <a:gdLst/>
            <a:ahLst/>
            <a:cxnLst/>
            <a:rect l="l" t="t" r="r" b="b"/>
            <a:pathLst>
              <a:path w="1828800" h="523240">
                <a:moveTo>
                  <a:pt x="1828800" y="0"/>
                </a:moveTo>
                <a:lnTo>
                  <a:pt x="0" y="0"/>
                </a:lnTo>
                <a:lnTo>
                  <a:pt x="0" y="522732"/>
                </a:lnTo>
                <a:lnTo>
                  <a:pt x="1828800" y="522732"/>
                </a:lnTo>
                <a:lnTo>
                  <a:pt x="1828800" y="0"/>
                </a:lnTo>
                <a:close/>
              </a:path>
            </a:pathLst>
          </a:custGeom>
          <a:solidFill>
            <a:srgbClr val="2A6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276600" y="609600"/>
            <a:ext cx="1828800" cy="523240"/>
          </a:xfrm>
          <a:prstGeom prst="rect">
            <a:avLst/>
          </a:prstGeom>
          <a:ln w="9144">
            <a:solidFill>
              <a:srgbClr val="3891A7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 marR="280035">
              <a:lnSpc>
                <a:spcPct val="100000"/>
              </a:lnSpc>
              <a:spcBef>
                <a:spcPts val="315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Improve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market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share</a:t>
            </a:r>
            <a:r>
              <a:rPr sz="1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from</a:t>
            </a:r>
            <a:r>
              <a:rPr sz="1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32%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55975" y="1063497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38%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248400" y="609600"/>
            <a:ext cx="1828800" cy="523240"/>
          </a:xfrm>
          <a:custGeom>
            <a:avLst/>
            <a:gdLst/>
            <a:ahLst/>
            <a:cxnLst/>
            <a:rect l="l" t="t" r="r" b="b"/>
            <a:pathLst>
              <a:path w="1828800" h="523240">
                <a:moveTo>
                  <a:pt x="1828800" y="0"/>
                </a:moveTo>
                <a:lnTo>
                  <a:pt x="0" y="0"/>
                </a:lnTo>
                <a:lnTo>
                  <a:pt x="0" y="522732"/>
                </a:lnTo>
                <a:lnTo>
                  <a:pt x="1828800" y="522732"/>
                </a:lnTo>
                <a:lnTo>
                  <a:pt x="1828800" y="0"/>
                </a:lnTo>
                <a:close/>
              </a:path>
            </a:pathLst>
          </a:custGeom>
          <a:solidFill>
            <a:srgbClr val="2A6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248400" y="609600"/>
            <a:ext cx="1828800" cy="523240"/>
          </a:xfrm>
          <a:prstGeom prst="rect">
            <a:avLst/>
          </a:prstGeom>
          <a:ln w="9144">
            <a:solidFill>
              <a:srgbClr val="3891A7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 marR="387350">
              <a:lnSpc>
                <a:spcPct val="100000"/>
              </a:lnSpc>
              <a:spcBef>
                <a:spcPts val="31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Maintain profit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growth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4%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per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28028" y="1063497"/>
            <a:ext cx="370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ear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248400" y="2068067"/>
            <a:ext cx="1828800" cy="523240"/>
          </a:xfrm>
          <a:custGeom>
            <a:avLst/>
            <a:gdLst/>
            <a:ahLst/>
            <a:cxnLst/>
            <a:rect l="l" t="t" r="r" b="b"/>
            <a:pathLst>
              <a:path w="1828800" h="523239">
                <a:moveTo>
                  <a:pt x="1828800" y="0"/>
                </a:moveTo>
                <a:lnTo>
                  <a:pt x="0" y="0"/>
                </a:lnTo>
                <a:lnTo>
                  <a:pt x="0" y="522731"/>
                </a:lnTo>
                <a:lnTo>
                  <a:pt x="1828800" y="522731"/>
                </a:lnTo>
                <a:lnTo>
                  <a:pt x="1828800" y="0"/>
                </a:lnTo>
                <a:close/>
              </a:path>
            </a:pathLst>
          </a:custGeom>
          <a:solidFill>
            <a:srgbClr val="2A6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248400" y="2068067"/>
            <a:ext cx="1828800" cy="523240"/>
          </a:xfrm>
          <a:prstGeom prst="rect">
            <a:avLst/>
          </a:prstGeom>
          <a:ln w="9144">
            <a:solidFill>
              <a:srgbClr val="3891A7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 marR="384175">
              <a:lnSpc>
                <a:spcPct val="100000"/>
              </a:lnSpc>
              <a:spcBef>
                <a:spcPts val="315"/>
              </a:spcBef>
            </a:pP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aintain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industry 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wide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low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prices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76600" y="3276600"/>
            <a:ext cx="1828800" cy="739140"/>
          </a:xfrm>
          <a:prstGeom prst="rect">
            <a:avLst/>
          </a:prstGeom>
          <a:solidFill>
            <a:srgbClr val="FFFFFF"/>
          </a:solidFill>
          <a:ln w="9144">
            <a:solidFill>
              <a:srgbClr val="3891A7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 marR="435609">
              <a:lnSpc>
                <a:spcPct val="100000"/>
              </a:lnSpc>
              <a:spcBef>
                <a:spcPts val="32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Fly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fewer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planes </a:t>
            </a:r>
            <a:r>
              <a:rPr sz="1400" spc="-3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(Maximize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passeng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iles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21077" y="3642550"/>
            <a:ext cx="11906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flown</a:t>
            </a:r>
            <a:r>
              <a:rPr sz="14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per</a:t>
            </a:r>
            <a:r>
              <a:rPr sz="14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seat)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276600" y="4671059"/>
            <a:ext cx="1828800" cy="472565"/>
          </a:xfrm>
          <a:prstGeom prst="rect">
            <a:avLst/>
          </a:prstGeom>
          <a:solidFill>
            <a:srgbClr val="FFFFFF"/>
          </a:solidFill>
          <a:ln w="9144">
            <a:solidFill>
              <a:srgbClr val="3891A7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075" marR="335915">
              <a:lnSpc>
                <a:spcPct val="100000"/>
              </a:lnSpc>
              <a:spcBef>
                <a:spcPts val="325"/>
              </a:spcBef>
            </a:pP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Maximize</a:t>
            </a:r>
            <a:r>
              <a:rPr sz="1400" spc="-8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on-time </a:t>
            </a:r>
            <a:r>
              <a:rPr sz="1400" spc="-37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flights</a:t>
            </a:r>
          </a:p>
        </p:txBody>
      </p:sp>
      <p:sp>
        <p:nvSpPr>
          <p:cNvPr id="36" name="object 36"/>
          <p:cNvSpPr/>
          <p:nvPr/>
        </p:nvSpPr>
        <p:spPr>
          <a:xfrm>
            <a:off x="6248400" y="4724400"/>
            <a:ext cx="1828800" cy="523240"/>
          </a:xfrm>
          <a:custGeom>
            <a:avLst/>
            <a:gdLst/>
            <a:ahLst/>
            <a:cxnLst/>
            <a:rect l="l" t="t" r="r" b="b"/>
            <a:pathLst>
              <a:path w="1828800" h="523239">
                <a:moveTo>
                  <a:pt x="1828800" y="0"/>
                </a:moveTo>
                <a:lnTo>
                  <a:pt x="0" y="0"/>
                </a:lnTo>
                <a:lnTo>
                  <a:pt x="0" y="522731"/>
                </a:lnTo>
                <a:lnTo>
                  <a:pt x="1828800" y="522731"/>
                </a:lnTo>
                <a:lnTo>
                  <a:pt x="1828800" y="0"/>
                </a:lnTo>
                <a:close/>
              </a:path>
            </a:pathLst>
          </a:custGeom>
          <a:solidFill>
            <a:srgbClr val="2A6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248400" y="4724400"/>
            <a:ext cx="1828800" cy="523240"/>
          </a:xfrm>
          <a:prstGeom prst="rect">
            <a:avLst/>
          </a:prstGeom>
          <a:ln w="9144">
            <a:solidFill>
              <a:srgbClr val="3891A7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 marR="246379">
              <a:lnSpc>
                <a:spcPct val="100000"/>
              </a:lnSpc>
              <a:spcBef>
                <a:spcPts val="320"/>
              </a:spcBef>
            </a:pP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Turnaround</a:t>
            </a:r>
            <a:r>
              <a:rPr sz="14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planes </a:t>
            </a:r>
            <a:r>
              <a:rPr sz="1400" spc="-3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gates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28028" y="5178628"/>
            <a:ext cx="6502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inutes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572000" y="5867398"/>
            <a:ext cx="2286000" cy="954405"/>
          </a:xfrm>
          <a:custGeom>
            <a:avLst/>
            <a:gdLst/>
            <a:ahLst/>
            <a:cxnLst/>
            <a:rect l="l" t="t" r="r" b="b"/>
            <a:pathLst>
              <a:path w="2286000" h="954404">
                <a:moveTo>
                  <a:pt x="2286000" y="0"/>
                </a:moveTo>
                <a:lnTo>
                  <a:pt x="0" y="0"/>
                </a:lnTo>
                <a:lnTo>
                  <a:pt x="0" y="954023"/>
                </a:lnTo>
                <a:lnTo>
                  <a:pt x="2286000" y="954023"/>
                </a:lnTo>
                <a:lnTo>
                  <a:pt x="2286000" y="0"/>
                </a:lnTo>
                <a:close/>
              </a:path>
            </a:pathLst>
          </a:custGeom>
          <a:solidFill>
            <a:srgbClr val="2A6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572000" y="5867398"/>
            <a:ext cx="2286000" cy="954405"/>
          </a:xfrm>
          <a:prstGeom prst="rect">
            <a:avLst/>
          </a:prstGeom>
          <a:ln w="9144">
            <a:solidFill>
              <a:srgbClr val="3891A7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075" marR="116839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Highly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committed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employees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who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willing </a:t>
            </a:r>
            <a:r>
              <a:rPr sz="1400" spc="-3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to “go the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extra miles” for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south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w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est</a:t>
            </a:r>
            <a:r>
              <a:rPr sz="14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Airlines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2593594" y="26923"/>
            <a:ext cx="4837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Strategy</a:t>
            </a:r>
            <a:r>
              <a:rPr sz="1800" b="1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Map:</a:t>
            </a:r>
            <a:r>
              <a:rPr sz="1800" b="1"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Example</a:t>
            </a:r>
            <a:r>
              <a:rPr sz="1800" b="1" u="heavy" spc="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</a:t>
            </a:r>
            <a:r>
              <a:rPr sz="1800" b="1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Southwest</a:t>
            </a:r>
            <a:r>
              <a:rPr sz="1800" b="1" u="heavy" spc="-9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Airlines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014983" y="0"/>
              <a:ext cx="8129270" cy="6858000"/>
            </a:xfrm>
            <a:custGeom>
              <a:avLst/>
              <a:gdLst/>
              <a:ahLst/>
              <a:cxnLst/>
              <a:rect l="l" t="t" r="r" b="b"/>
              <a:pathLst>
                <a:path w="8129270" h="6858000">
                  <a:moveTo>
                    <a:pt x="81290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29016" y="6858000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5736" y="0"/>
              <a:ext cx="155447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7" y="0"/>
            <a:ext cx="9141460" cy="6858000"/>
            <a:chOff x="3047" y="0"/>
            <a:chExt cx="9141460" cy="6858000"/>
          </a:xfrm>
        </p:grpSpPr>
        <p:sp>
          <p:nvSpPr>
            <p:cNvPr id="3" name="object 3"/>
            <p:cNvSpPr/>
            <p:nvPr/>
          </p:nvSpPr>
          <p:spPr>
            <a:xfrm>
              <a:off x="1014984" y="0"/>
              <a:ext cx="8129270" cy="6858000"/>
            </a:xfrm>
            <a:custGeom>
              <a:avLst/>
              <a:gdLst/>
              <a:ahLst/>
              <a:cxnLst/>
              <a:rect l="l" t="t" r="r" b="b"/>
              <a:pathLst>
                <a:path w="8129270" h="6858000">
                  <a:moveTo>
                    <a:pt x="81290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29016" y="6858000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5736" y="0"/>
              <a:ext cx="155447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7" y="0"/>
              <a:ext cx="9140951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811" y="338327"/>
            <a:ext cx="5245608" cy="12207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90854"/>
            <a:ext cx="454279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The</a:t>
            </a:r>
            <a:r>
              <a:rPr sz="4300" spc="-45" dirty="0"/>
              <a:t> </a:t>
            </a:r>
            <a:r>
              <a:rPr sz="4300" spc="-5" dirty="0"/>
              <a:t>HR</a:t>
            </a:r>
            <a:r>
              <a:rPr sz="4300" spc="-40" dirty="0"/>
              <a:t> </a:t>
            </a:r>
            <a:r>
              <a:rPr sz="4300" spc="-5" dirty="0"/>
              <a:t>Scorecard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1596897" y="1412494"/>
            <a:ext cx="7242175" cy="48583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5910" marR="865505" indent="-283845">
              <a:lnSpc>
                <a:spcPct val="80000"/>
              </a:lnSpc>
              <a:spcBef>
                <a:spcPts val="58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dirty="0">
                <a:latin typeface="Arial MT"/>
                <a:cs typeface="Arial MT"/>
              </a:rPr>
              <a:t>A</a:t>
            </a:r>
            <a:r>
              <a:rPr sz="2000" spc="-114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tool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that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helps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managers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measure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what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matters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company.</a:t>
            </a:r>
            <a:endParaRPr sz="2000">
              <a:latin typeface="Arial MT"/>
              <a:cs typeface="Arial MT"/>
            </a:endParaRPr>
          </a:p>
          <a:p>
            <a:pPr marL="295910" indent="-283845">
              <a:lnSpc>
                <a:spcPts val="2160"/>
              </a:lnSpc>
              <a:spcBef>
                <a:spcPts val="12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dirty="0">
                <a:latin typeface="Arial MT"/>
                <a:cs typeface="Arial MT"/>
              </a:rPr>
              <a:t>Developed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by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Robert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Kaplan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David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Norton,</a:t>
            </a:r>
            <a:endParaRPr sz="2000">
              <a:latin typeface="Arial MT"/>
              <a:cs typeface="Arial MT"/>
            </a:endParaRPr>
          </a:p>
          <a:p>
            <a:pPr marL="295910">
              <a:lnSpc>
                <a:spcPts val="1920"/>
              </a:lnSpc>
            </a:pP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Balanced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Scorecard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helps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managers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define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endParaRPr sz="2000">
              <a:latin typeface="Arial MT"/>
              <a:cs typeface="Arial MT"/>
            </a:endParaRPr>
          </a:p>
          <a:p>
            <a:pPr marL="295910">
              <a:lnSpc>
                <a:spcPts val="2160"/>
              </a:lnSpc>
            </a:pPr>
            <a:r>
              <a:rPr sz="2000" dirty="0">
                <a:latin typeface="Arial MT"/>
                <a:cs typeface="Arial MT"/>
              </a:rPr>
              <a:t>performance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categories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that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relate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company’s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15" dirty="0">
                <a:latin typeface="Arial MT"/>
                <a:cs typeface="Arial MT"/>
              </a:rPr>
              <a:t>strategy.</a:t>
            </a:r>
            <a:endParaRPr sz="2000">
              <a:latin typeface="Arial MT"/>
              <a:cs typeface="Arial MT"/>
            </a:endParaRPr>
          </a:p>
          <a:p>
            <a:pPr marL="295910" marR="394970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managers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translate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those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categories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into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metrics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track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performance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on those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metrics.</a:t>
            </a:r>
            <a:endParaRPr sz="2000">
              <a:latin typeface="Arial MT"/>
              <a:cs typeface="Arial MT"/>
            </a:endParaRPr>
          </a:p>
          <a:p>
            <a:pPr marL="295910" marR="5080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dirty="0">
                <a:latin typeface="Arial MT"/>
                <a:cs typeface="Arial MT"/>
              </a:rPr>
              <a:t>Besides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traditional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financial and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quality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measures,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companies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use employee-performance measures to track their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employees’ </a:t>
            </a:r>
            <a:r>
              <a:rPr sz="2000" dirty="0">
                <a:latin typeface="Arial MT"/>
                <a:cs typeface="Arial MT"/>
              </a:rPr>
              <a:t>knowledge, skills, </a:t>
            </a:r>
            <a:r>
              <a:rPr sz="2000" spc="-5" dirty="0">
                <a:latin typeface="Arial MT"/>
                <a:cs typeface="Arial MT"/>
              </a:rPr>
              <a:t>and contributions </a:t>
            </a:r>
            <a:r>
              <a:rPr sz="2000" dirty="0">
                <a:latin typeface="Arial MT"/>
                <a:cs typeface="Arial MT"/>
              </a:rPr>
              <a:t>to the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company.</a:t>
            </a:r>
            <a:endParaRPr sz="2000">
              <a:latin typeface="Arial MT"/>
              <a:cs typeface="Arial MT"/>
            </a:endParaRPr>
          </a:p>
          <a:p>
            <a:pPr marL="295910" marR="850265" indent="-283845">
              <a:lnSpc>
                <a:spcPts val="1920"/>
              </a:lnSpc>
              <a:spcBef>
                <a:spcPts val="58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dirty="0">
                <a:latin typeface="Arial MT"/>
                <a:cs typeface="Arial MT"/>
              </a:rPr>
              <a:t>The employee-performance aspects of the Balanced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Scorecard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analyze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employee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capabilities,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satisfaction,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retention,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5" dirty="0">
                <a:latin typeface="Arial MT"/>
                <a:cs typeface="Arial MT"/>
              </a:rPr>
              <a:t> productivity.</a:t>
            </a:r>
            <a:endParaRPr sz="2000">
              <a:latin typeface="Arial MT"/>
              <a:cs typeface="Arial MT"/>
            </a:endParaRPr>
          </a:p>
          <a:p>
            <a:pPr marL="295910" marR="619125" indent="-283845">
              <a:lnSpc>
                <a:spcPct val="80000"/>
              </a:lnSpc>
              <a:spcBef>
                <a:spcPts val="62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dirty="0">
                <a:latin typeface="Arial MT"/>
                <a:cs typeface="Arial MT"/>
              </a:rPr>
              <a:t>Companies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also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track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whether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employees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motivated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(e.g., </a:t>
            </a:r>
            <a:r>
              <a:rPr sz="2000" dirty="0">
                <a:latin typeface="Arial MT"/>
                <a:cs typeface="Arial MT"/>
              </a:rPr>
              <a:t>by tracking the number of suggestions made and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implemented by employees) and whether employee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performance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goals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aligned with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company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goals.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2811" y="338327"/>
              <a:ext cx="4279392" cy="1220724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90854"/>
            <a:ext cx="357505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Strategic</a:t>
            </a:r>
            <a:r>
              <a:rPr sz="4300" spc="-55" dirty="0"/>
              <a:t> </a:t>
            </a:r>
            <a:r>
              <a:rPr sz="4300" spc="-5" dirty="0"/>
              <a:t>HRM</a:t>
            </a:r>
            <a:endParaRPr sz="4300"/>
          </a:p>
        </p:txBody>
      </p:sp>
      <p:sp>
        <p:nvSpPr>
          <p:cNvPr id="16" name="object 16"/>
          <p:cNvSpPr txBox="1"/>
          <p:nvPr/>
        </p:nvSpPr>
        <p:spPr>
          <a:xfrm>
            <a:off x="1596897" y="1424685"/>
            <a:ext cx="7161530" cy="47510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5910" marR="87630" indent="-283845">
              <a:lnSpc>
                <a:spcPct val="90000"/>
              </a:lnSpc>
              <a:spcBef>
                <a:spcPts val="459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5" dirty="0">
                <a:latin typeface="Arial MT"/>
                <a:cs typeface="Arial MT"/>
              </a:rPr>
              <a:t>Strategic </a:t>
            </a:r>
            <a:r>
              <a:rPr sz="3000" dirty="0">
                <a:latin typeface="Arial MT"/>
                <a:cs typeface="Arial MT"/>
              </a:rPr>
              <a:t>HRM </a:t>
            </a:r>
            <a:r>
              <a:rPr sz="3000" spc="-5" dirty="0">
                <a:latin typeface="Arial MT"/>
                <a:cs typeface="Arial MT"/>
              </a:rPr>
              <a:t>is </a:t>
            </a:r>
            <a:r>
              <a:rPr sz="3000" dirty="0">
                <a:latin typeface="Arial MT"/>
                <a:cs typeface="Arial MT"/>
              </a:rPr>
              <a:t>to </a:t>
            </a:r>
            <a:r>
              <a:rPr sz="3000" spc="-5" dirty="0">
                <a:latin typeface="Arial MT"/>
                <a:cs typeface="Arial MT"/>
              </a:rPr>
              <a:t>ensure </a:t>
            </a:r>
            <a:r>
              <a:rPr sz="3000" dirty="0">
                <a:latin typeface="Arial MT"/>
                <a:cs typeface="Arial MT"/>
              </a:rPr>
              <a:t>that </a:t>
            </a:r>
            <a:r>
              <a:rPr sz="3000" spc="-5" dirty="0">
                <a:latin typeface="Arial MT"/>
                <a:cs typeface="Arial MT"/>
              </a:rPr>
              <a:t>human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resource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management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is </a:t>
            </a:r>
            <a:r>
              <a:rPr sz="3000" spc="-5" dirty="0">
                <a:latin typeface="Arial MT"/>
                <a:cs typeface="Arial MT"/>
              </a:rPr>
              <a:t>fully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integrated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into strategic</a:t>
            </a:r>
            <a:r>
              <a:rPr sz="3000" dirty="0">
                <a:latin typeface="Arial MT"/>
                <a:cs typeface="Arial MT"/>
              </a:rPr>
              <a:t> planning</a:t>
            </a:r>
            <a:endParaRPr sz="3000">
              <a:latin typeface="Arial MT"/>
              <a:cs typeface="Arial MT"/>
            </a:endParaRPr>
          </a:p>
          <a:p>
            <a:pPr marL="295910" marR="5080" indent="-283845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dirty="0">
                <a:latin typeface="Arial MT"/>
                <a:cs typeface="Arial MT"/>
              </a:rPr>
              <a:t>The </a:t>
            </a:r>
            <a:r>
              <a:rPr sz="3000" spc="-5" dirty="0">
                <a:latin typeface="Arial MT"/>
                <a:cs typeface="Arial MT"/>
              </a:rPr>
              <a:t>HRM </a:t>
            </a:r>
            <a:r>
              <a:rPr sz="3000" dirty="0">
                <a:latin typeface="Arial MT"/>
                <a:cs typeface="Arial MT"/>
              </a:rPr>
              <a:t>policies </a:t>
            </a:r>
            <a:r>
              <a:rPr sz="3000" spc="-5" dirty="0">
                <a:latin typeface="Arial MT"/>
                <a:cs typeface="Arial MT"/>
              </a:rPr>
              <a:t>cohere (join together)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both across </a:t>
            </a:r>
            <a:r>
              <a:rPr sz="3000" dirty="0">
                <a:latin typeface="Arial MT"/>
                <a:cs typeface="Arial MT"/>
              </a:rPr>
              <a:t>policy </a:t>
            </a:r>
            <a:r>
              <a:rPr sz="3000" spc="-5" dirty="0">
                <a:latin typeface="Arial MT"/>
                <a:cs typeface="Arial MT"/>
              </a:rPr>
              <a:t>areas and across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hierarchies and </a:t>
            </a:r>
            <a:r>
              <a:rPr sz="3000" dirty="0">
                <a:latin typeface="Arial MT"/>
                <a:cs typeface="Arial MT"/>
              </a:rPr>
              <a:t>that HRM policies </a:t>
            </a:r>
            <a:r>
              <a:rPr sz="3000" spc="-5" dirty="0">
                <a:latin typeface="Arial MT"/>
                <a:cs typeface="Arial MT"/>
              </a:rPr>
              <a:t>are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accepted and used by </a:t>
            </a:r>
            <a:r>
              <a:rPr sz="3000" spc="-10" dirty="0">
                <a:latin typeface="Arial MT"/>
                <a:cs typeface="Arial MT"/>
              </a:rPr>
              <a:t>the </a:t>
            </a:r>
            <a:r>
              <a:rPr sz="3000" dirty="0">
                <a:latin typeface="Arial MT"/>
                <a:cs typeface="Arial MT"/>
              </a:rPr>
              <a:t>line </a:t>
            </a:r>
            <a:r>
              <a:rPr sz="3000" spc="-5" dirty="0">
                <a:latin typeface="Arial MT"/>
                <a:cs typeface="Arial MT"/>
              </a:rPr>
              <a:t>managers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as part</a:t>
            </a:r>
            <a:r>
              <a:rPr sz="3000" dirty="0">
                <a:latin typeface="Arial MT"/>
                <a:cs typeface="Arial MT"/>
              </a:rPr>
              <a:t> of </a:t>
            </a:r>
            <a:r>
              <a:rPr sz="3000" spc="-5" dirty="0">
                <a:latin typeface="Arial MT"/>
                <a:cs typeface="Arial MT"/>
              </a:rPr>
              <a:t>their </a:t>
            </a:r>
            <a:r>
              <a:rPr sz="3000" dirty="0">
                <a:latin typeface="Arial MT"/>
                <a:cs typeface="Arial MT"/>
              </a:rPr>
              <a:t>work</a:t>
            </a:r>
            <a:endParaRPr sz="3000">
              <a:latin typeface="Arial MT"/>
              <a:cs typeface="Arial MT"/>
            </a:endParaRPr>
          </a:p>
          <a:p>
            <a:pPr marL="295910" marR="273685" indent="-283845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dirty="0">
                <a:latin typeface="Arial MT"/>
                <a:cs typeface="Arial MT"/>
              </a:rPr>
              <a:t>The </a:t>
            </a:r>
            <a:r>
              <a:rPr sz="3000" spc="-5" dirty="0">
                <a:latin typeface="Arial MT"/>
                <a:cs typeface="Arial MT"/>
              </a:rPr>
              <a:t>term </a:t>
            </a:r>
            <a:r>
              <a:rPr sz="3000" dirty="0">
                <a:latin typeface="Arial MT"/>
                <a:cs typeface="Arial MT"/>
              </a:rPr>
              <a:t>HR </a:t>
            </a:r>
            <a:r>
              <a:rPr sz="3000" spc="-5" dirty="0">
                <a:latin typeface="Arial MT"/>
                <a:cs typeface="Arial MT"/>
              </a:rPr>
              <a:t>strategy </a:t>
            </a:r>
            <a:r>
              <a:rPr sz="3000" dirty="0">
                <a:latin typeface="Arial MT"/>
                <a:cs typeface="Arial MT"/>
              </a:rPr>
              <a:t>&amp; </a:t>
            </a:r>
            <a:r>
              <a:rPr sz="3000" spc="-5" dirty="0">
                <a:latin typeface="Arial MT"/>
                <a:cs typeface="Arial MT"/>
              </a:rPr>
              <a:t>Strategic </a:t>
            </a:r>
            <a:r>
              <a:rPr sz="3000" dirty="0">
                <a:latin typeface="Arial MT"/>
                <a:cs typeface="Arial MT"/>
              </a:rPr>
              <a:t>HRM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are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often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used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interchangeably,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but </a:t>
            </a:r>
            <a:r>
              <a:rPr sz="3000" spc="-5" dirty="0">
                <a:latin typeface="Arial MT"/>
                <a:cs typeface="Arial MT"/>
              </a:rPr>
              <a:t>a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distinction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can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be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made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between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them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96897" y="1406398"/>
            <a:ext cx="7120890" cy="468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b="1" spc="-5" dirty="0">
                <a:latin typeface="Arial"/>
                <a:cs typeface="Arial"/>
              </a:rPr>
              <a:t>Applying</a:t>
            </a:r>
            <a:r>
              <a:rPr sz="2200" b="1" spc="4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the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Balanced</a:t>
            </a:r>
            <a:r>
              <a:rPr sz="2200" b="1" spc="1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Scorecard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Method</a:t>
            </a:r>
            <a:r>
              <a:rPr sz="2200" b="1" spc="3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to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HRM</a:t>
            </a:r>
            <a:endParaRPr sz="2200">
              <a:latin typeface="Arial"/>
              <a:cs typeface="Arial"/>
            </a:endParaRPr>
          </a:p>
          <a:p>
            <a:pPr marL="295910" marR="5080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Because the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Balanced Scorecard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focuses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strategy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metrics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of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business,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Mark</a:t>
            </a:r>
            <a:r>
              <a:rPr sz="2200" spc="6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Huselid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his colleagues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took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this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concept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step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further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developed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Workforce Scorecard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 provide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framework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specific</a:t>
            </a:r>
            <a:r>
              <a:rPr sz="2200" spc="-5" dirty="0">
                <a:latin typeface="Arial MT"/>
                <a:cs typeface="Arial MT"/>
              </a:rPr>
              <a:t> to </a:t>
            </a:r>
            <a:r>
              <a:rPr sz="2200" spc="-10" dirty="0">
                <a:latin typeface="Arial MT"/>
                <a:cs typeface="Arial MT"/>
              </a:rPr>
              <a:t>HRM.</a:t>
            </a:r>
            <a:endParaRPr sz="2200">
              <a:latin typeface="Arial MT"/>
              <a:cs typeface="Arial MT"/>
            </a:endParaRPr>
          </a:p>
          <a:p>
            <a:pPr marL="295910" indent="-283845">
              <a:lnSpc>
                <a:spcPts val="2375"/>
              </a:lnSpc>
              <a:spcBef>
                <a:spcPts val="7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According to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Huselid,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b="1" spc="-10" dirty="0">
                <a:latin typeface="Arial"/>
                <a:cs typeface="Arial"/>
              </a:rPr>
              <a:t>Workforce</a:t>
            </a:r>
            <a:endParaRPr sz="2200">
              <a:latin typeface="Arial"/>
              <a:cs typeface="Arial"/>
            </a:endParaRPr>
          </a:p>
          <a:p>
            <a:pPr marL="295910" marR="58419">
              <a:lnSpc>
                <a:spcPct val="80000"/>
              </a:lnSpc>
              <a:spcBef>
                <a:spcPts val="265"/>
              </a:spcBef>
            </a:pPr>
            <a:r>
              <a:rPr sz="2200" b="1" spc="-5" dirty="0">
                <a:latin typeface="Arial"/>
                <a:cs typeface="Arial"/>
              </a:rPr>
              <a:t>Scorecard</a:t>
            </a:r>
            <a:r>
              <a:rPr sz="2200" b="1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 MT"/>
                <a:cs typeface="Arial MT"/>
              </a:rPr>
              <a:t>identifies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measures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behaviors, </a:t>
            </a:r>
            <a:r>
              <a:rPr sz="2200" dirty="0">
                <a:latin typeface="Arial MT"/>
                <a:cs typeface="Arial MT"/>
              </a:rPr>
              <a:t> skills,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mind-sets,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results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required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for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workforce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 contribute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company’s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success.</a:t>
            </a:r>
            <a:endParaRPr sz="2200">
              <a:latin typeface="Arial MT"/>
              <a:cs typeface="Arial MT"/>
            </a:endParaRPr>
          </a:p>
          <a:p>
            <a:pPr marL="295910" marR="144145" indent="-283845">
              <a:lnSpc>
                <a:spcPts val="2110"/>
              </a:lnSpc>
              <a:spcBef>
                <a:spcPts val="58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15" dirty="0">
                <a:latin typeface="Arial MT"/>
                <a:cs typeface="Arial MT"/>
              </a:rPr>
              <a:t>Specifically,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summarized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following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figure,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Workforce Scorecard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has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four key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sequential</a:t>
            </a:r>
            <a:endParaRPr sz="2200">
              <a:latin typeface="Arial MT"/>
              <a:cs typeface="Arial MT"/>
            </a:endParaRPr>
          </a:p>
          <a:p>
            <a:pPr marL="295910" marR="42545" indent="-283845">
              <a:lnSpc>
                <a:spcPct val="80000"/>
              </a:lnSpc>
              <a:spcBef>
                <a:spcPts val="62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b="1" spc="-5" dirty="0">
                <a:latin typeface="Arial"/>
                <a:cs typeface="Arial"/>
              </a:rPr>
              <a:t>Workforce</a:t>
            </a:r>
            <a:r>
              <a:rPr sz="2200" b="1" spc="1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mind-set</a:t>
            </a:r>
            <a:r>
              <a:rPr sz="2200" b="1" spc="3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and</a:t>
            </a:r>
            <a:r>
              <a:rPr sz="2200" b="1" spc="1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culture.</a:t>
            </a:r>
            <a:r>
              <a:rPr sz="2200" b="1" spc="35" dirty="0">
                <a:latin typeface="Arial"/>
                <a:cs typeface="Arial"/>
              </a:rPr>
              <a:t> </a:t>
            </a:r>
            <a:r>
              <a:rPr sz="2200" spc="-5" dirty="0">
                <a:latin typeface="Arial MT"/>
                <a:cs typeface="Arial MT"/>
              </a:rPr>
              <a:t>Does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workforce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understand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strategy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embrace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it?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Does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workforce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have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culture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needed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support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strategy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execution?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96897" y="1397254"/>
            <a:ext cx="7099300" cy="48266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95910" marR="26034" indent="-283845">
              <a:lnSpc>
                <a:spcPct val="80000"/>
              </a:lnSpc>
              <a:spcBef>
                <a:spcPts val="69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b="1" spc="-10" dirty="0">
                <a:latin typeface="Arial"/>
                <a:cs typeface="Arial"/>
              </a:rPr>
              <a:t>Workforce</a:t>
            </a:r>
            <a:r>
              <a:rPr sz="2500" b="1" spc="2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competencies.</a:t>
            </a:r>
            <a:r>
              <a:rPr sz="2500" b="1" spc="25" dirty="0">
                <a:latin typeface="Arial"/>
                <a:cs typeface="Arial"/>
              </a:rPr>
              <a:t> </a:t>
            </a:r>
            <a:r>
              <a:rPr sz="2500" spc="-5" dirty="0">
                <a:latin typeface="Arial MT"/>
                <a:cs typeface="Arial MT"/>
              </a:rPr>
              <a:t>Does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workforce,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especially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in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strategically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important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or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“A”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positions,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have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skills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it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needs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to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execute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strategy?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(Remember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that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“A”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positions </a:t>
            </a:r>
            <a:r>
              <a:rPr sz="2500" spc="-10" dirty="0">
                <a:latin typeface="Arial MT"/>
                <a:cs typeface="Arial MT"/>
              </a:rPr>
              <a:t>are</a:t>
            </a:r>
            <a:endParaRPr sz="2500">
              <a:latin typeface="Arial MT"/>
              <a:cs typeface="Arial MT"/>
            </a:endParaRPr>
          </a:p>
          <a:p>
            <a:pPr marL="295910" marR="43180">
              <a:lnSpc>
                <a:spcPct val="80000"/>
              </a:lnSpc>
            </a:pPr>
            <a:r>
              <a:rPr sz="2500" spc="-5" dirty="0">
                <a:latin typeface="Arial MT"/>
                <a:cs typeface="Arial MT"/>
              </a:rPr>
              <a:t>those job categories most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vital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to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company’s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success.)</a:t>
            </a:r>
            <a:endParaRPr sz="2500">
              <a:latin typeface="Arial MT"/>
              <a:cs typeface="Arial MT"/>
            </a:endParaRPr>
          </a:p>
          <a:p>
            <a:pPr marL="295910" marR="71120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b="1" spc="-5" dirty="0">
                <a:latin typeface="Arial"/>
                <a:cs typeface="Arial"/>
              </a:rPr>
              <a:t>Leadership</a:t>
            </a:r>
            <a:r>
              <a:rPr sz="2500" b="1" spc="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and</a:t>
            </a:r>
            <a:r>
              <a:rPr sz="2500" b="1" spc="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workforce</a:t>
            </a:r>
            <a:r>
              <a:rPr sz="2500" b="1" spc="-5" dirty="0">
                <a:latin typeface="Arial"/>
                <a:cs typeface="Arial"/>
              </a:rPr>
              <a:t> behaviors.</a:t>
            </a:r>
            <a:r>
              <a:rPr sz="2500" b="1" spc="-114" dirty="0">
                <a:latin typeface="Arial"/>
                <a:cs typeface="Arial"/>
              </a:rPr>
              <a:t> </a:t>
            </a:r>
            <a:r>
              <a:rPr sz="2500" spc="-5" dirty="0">
                <a:latin typeface="Arial MT"/>
                <a:cs typeface="Arial MT"/>
              </a:rPr>
              <a:t>Are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leadership team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and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workforce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consistently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behaving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in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ways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that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will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lead to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attainment </a:t>
            </a:r>
            <a:r>
              <a:rPr sz="2500" spc="-67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of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company’s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key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strategic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objectives?</a:t>
            </a:r>
            <a:endParaRPr sz="2500">
              <a:latin typeface="Arial MT"/>
              <a:cs typeface="Arial MT"/>
            </a:endParaRPr>
          </a:p>
          <a:p>
            <a:pPr marL="295910" marR="5080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b="1" spc="-10" dirty="0">
                <a:latin typeface="Arial"/>
                <a:cs typeface="Arial"/>
              </a:rPr>
              <a:t>Workforce</a:t>
            </a:r>
            <a:r>
              <a:rPr sz="2500" b="1" spc="2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success. </a:t>
            </a:r>
            <a:r>
              <a:rPr sz="2500" spc="-5" dirty="0">
                <a:latin typeface="Arial MT"/>
                <a:cs typeface="Arial MT"/>
              </a:rPr>
              <a:t>Has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workforce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achieved the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key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strategic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objectives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for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the 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business?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(If</a:t>
            </a:r>
            <a:r>
              <a:rPr sz="2500" spc="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organization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can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answer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yes</a:t>
            </a:r>
            <a:r>
              <a:rPr sz="2500" dirty="0">
                <a:latin typeface="Arial MT"/>
                <a:cs typeface="Arial MT"/>
              </a:rPr>
              <a:t> to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first</a:t>
            </a:r>
            <a:r>
              <a:rPr sz="2500" spc="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three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elements,</a:t>
            </a:r>
            <a:r>
              <a:rPr sz="2500" spc="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then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answer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should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be yes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here as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well.)</a:t>
            </a:r>
            <a:endParaRPr sz="2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3459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61036" y="20523"/>
            <a:ext cx="65373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workforce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balanced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scorecard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9536" y="687323"/>
            <a:ext cx="8055863" cy="617067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96897" y="1397254"/>
            <a:ext cx="7227570" cy="49028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95910" marR="5080" indent="-283845">
              <a:lnSpc>
                <a:spcPct val="80000"/>
              </a:lnSpc>
              <a:spcBef>
                <a:spcPts val="69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5" dirty="0">
                <a:latin typeface="Arial MT"/>
                <a:cs typeface="Arial MT"/>
              </a:rPr>
              <a:t>Implementing</a:t>
            </a:r>
            <a:r>
              <a:rPr sz="2500" spc="6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</a:t>
            </a:r>
            <a:r>
              <a:rPr sz="2500" spc="55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Workforce</a:t>
            </a:r>
            <a:r>
              <a:rPr sz="2500" spc="1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Scorecard</a:t>
            </a:r>
            <a:r>
              <a:rPr sz="2500" spc="5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requires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change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in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perspective,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from</a:t>
            </a:r>
            <a:r>
              <a:rPr sz="2500" spc="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seeing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people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as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cost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to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seeing people</a:t>
            </a:r>
            <a:r>
              <a:rPr sz="2500" spc="-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as the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company’s </a:t>
            </a:r>
            <a:r>
              <a:rPr sz="2500" spc="-5" dirty="0">
                <a:latin typeface="Arial MT"/>
                <a:cs typeface="Arial MT"/>
              </a:rPr>
              <a:t>most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important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asset to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be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managed—</a:t>
            </a:r>
            <a:r>
              <a:rPr sz="2500" b="1" dirty="0">
                <a:latin typeface="Arial"/>
                <a:cs typeface="Arial"/>
              </a:rPr>
              <a:t>human</a:t>
            </a:r>
            <a:r>
              <a:rPr sz="2500" b="1" spc="-5" dirty="0">
                <a:latin typeface="Arial"/>
                <a:cs typeface="Arial"/>
              </a:rPr>
              <a:t> capital.</a:t>
            </a:r>
            <a:endParaRPr sz="2500">
              <a:latin typeface="Arial"/>
              <a:cs typeface="Arial"/>
            </a:endParaRPr>
          </a:p>
          <a:p>
            <a:pPr marL="295910" marR="368935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5" dirty="0">
                <a:latin typeface="Arial MT"/>
                <a:cs typeface="Arial MT"/>
              </a:rPr>
              <a:t>Human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capital is the collective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sum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of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attributes,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life experiences,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knowledge,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inventiveness, </a:t>
            </a:r>
            <a:r>
              <a:rPr sz="2500" spc="-30" dirty="0">
                <a:latin typeface="Arial MT"/>
                <a:cs typeface="Arial MT"/>
              </a:rPr>
              <a:t>energy,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and </a:t>
            </a:r>
            <a:r>
              <a:rPr sz="2500" spc="-5" dirty="0">
                <a:latin typeface="Arial MT"/>
                <a:cs typeface="Arial MT"/>
              </a:rPr>
              <a:t>enthusiasm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that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company’s </a:t>
            </a:r>
            <a:r>
              <a:rPr sz="2500" spc="-5" dirty="0">
                <a:latin typeface="Arial MT"/>
                <a:cs typeface="Arial MT"/>
              </a:rPr>
              <a:t>employees choose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to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invest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in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their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work.</a:t>
            </a:r>
            <a:endParaRPr sz="2500">
              <a:latin typeface="Arial MT"/>
              <a:cs typeface="Arial MT"/>
            </a:endParaRPr>
          </a:p>
          <a:p>
            <a:pPr marL="295910" marR="90805" indent="-283845">
              <a:lnSpc>
                <a:spcPts val="2400"/>
              </a:lnSpc>
              <a:spcBef>
                <a:spcPts val="58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5" dirty="0">
                <a:latin typeface="Arial MT"/>
                <a:cs typeface="Arial MT"/>
              </a:rPr>
              <a:t>Such an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asset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is </a:t>
            </a:r>
            <a:r>
              <a:rPr sz="2500" spc="-10" dirty="0">
                <a:latin typeface="Arial MT"/>
                <a:cs typeface="Arial MT"/>
              </a:rPr>
              <a:t>difficult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to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measure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because </a:t>
            </a:r>
            <a:r>
              <a:rPr sz="2500" spc="-20" dirty="0">
                <a:latin typeface="Arial MT"/>
                <a:cs typeface="Arial MT"/>
              </a:rPr>
              <a:t>it’s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intangible,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and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factors</a:t>
            </a:r>
            <a:r>
              <a:rPr sz="2500" spc="30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like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“inventiveness”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are </a:t>
            </a:r>
            <a:r>
              <a:rPr sz="2500" spc="-5" dirty="0">
                <a:latin typeface="Arial MT"/>
                <a:cs typeface="Arial MT"/>
              </a:rPr>
              <a:t> subjective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and</a:t>
            </a:r>
            <a:r>
              <a:rPr sz="2500" dirty="0">
                <a:latin typeface="Arial MT"/>
                <a:cs typeface="Arial MT"/>
              </a:rPr>
              <a:t> open</a:t>
            </a:r>
            <a:r>
              <a:rPr sz="2500" spc="-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to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interpretation.</a:t>
            </a:r>
            <a:endParaRPr sz="2500">
              <a:latin typeface="Arial MT"/>
              <a:cs typeface="Arial MT"/>
            </a:endParaRPr>
          </a:p>
          <a:p>
            <a:pPr marL="295910" marR="219710" indent="-283845">
              <a:lnSpc>
                <a:spcPts val="24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5" dirty="0">
                <a:latin typeface="Arial MT"/>
                <a:cs typeface="Arial MT"/>
              </a:rPr>
              <a:t>The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challenge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for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managers, </a:t>
            </a:r>
            <a:r>
              <a:rPr sz="2500" dirty="0">
                <a:latin typeface="Arial MT"/>
                <a:cs typeface="Arial MT"/>
              </a:rPr>
              <a:t>then,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is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to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develop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measurement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systems</a:t>
            </a:r>
            <a:r>
              <a:rPr sz="2500" spc="3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that are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more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rigorous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and provide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 frame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of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reference.</a:t>
            </a:r>
            <a:endParaRPr sz="2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96897" y="1397254"/>
            <a:ext cx="7209790" cy="49028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95910" marR="993140" indent="-283845">
              <a:lnSpc>
                <a:spcPts val="2400"/>
              </a:lnSpc>
              <a:spcBef>
                <a:spcPts val="67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5" dirty="0">
                <a:latin typeface="Arial MT"/>
                <a:cs typeface="Arial MT"/>
              </a:rPr>
              <a:t>The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metrics</a:t>
            </a:r>
            <a:r>
              <a:rPr sz="2500" spc="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can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range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from</a:t>
            </a:r>
            <a:r>
              <a:rPr sz="2500" spc="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activity-based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(transactional)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metrics</a:t>
            </a:r>
            <a:r>
              <a:rPr sz="2500" spc="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to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strategic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ones.</a:t>
            </a:r>
            <a:endParaRPr sz="2500">
              <a:latin typeface="Arial MT"/>
              <a:cs typeface="Arial MT"/>
            </a:endParaRPr>
          </a:p>
          <a:p>
            <a:pPr marL="295910" marR="55880" indent="-283845">
              <a:lnSpc>
                <a:spcPts val="24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10" dirty="0">
                <a:latin typeface="Arial MT"/>
                <a:cs typeface="Arial MT"/>
              </a:rPr>
              <a:t>Transactional</a:t>
            </a:r>
            <a:r>
              <a:rPr sz="2500" spc="-5" dirty="0">
                <a:latin typeface="Arial MT"/>
                <a:cs typeface="Arial MT"/>
              </a:rPr>
              <a:t> metrics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are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easiest</a:t>
            </a:r>
            <a:r>
              <a:rPr sz="2500" dirty="0">
                <a:latin typeface="Arial MT"/>
                <a:cs typeface="Arial MT"/>
              </a:rPr>
              <a:t> to</a:t>
            </a:r>
            <a:r>
              <a:rPr sz="2500" spc="-5" dirty="0">
                <a:latin typeface="Arial MT"/>
                <a:cs typeface="Arial MT"/>
              </a:rPr>
              <a:t> measure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and include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counting the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number </a:t>
            </a:r>
            <a:r>
              <a:rPr sz="2500" dirty="0">
                <a:latin typeface="Arial MT"/>
                <a:cs typeface="Arial MT"/>
              </a:rPr>
              <a:t>of </a:t>
            </a:r>
            <a:r>
              <a:rPr sz="2500" spc="-5" dirty="0">
                <a:latin typeface="Arial MT"/>
                <a:cs typeface="Arial MT"/>
              </a:rPr>
              <a:t>new people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hired,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fired,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transferred,</a:t>
            </a:r>
            <a:r>
              <a:rPr sz="2500" spc="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and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promoted.</a:t>
            </a:r>
            <a:endParaRPr sz="2500">
              <a:latin typeface="Arial MT"/>
              <a:cs typeface="Arial MT"/>
            </a:endParaRPr>
          </a:p>
          <a:p>
            <a:pPr marL="295910" marR="5080" indent="-283845">
              <a:lnSpc>
                <a:spcPct val="80000"/>
              </a:lnSpc>
              <a:spcBef>
                <a:spcPts val="62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5" dirty="0">
                <a:latin typeface="Arial MT"/>
                <a:cs typeface="Arial MT"/>
              </a:rPr>
              <a:t>The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measures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associated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with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these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include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cost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of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each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new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hire,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length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of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time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and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cost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associated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with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transferring</a:t>
            </a:r>
            <a:r>
              <a:rPr sz="2500" spc="3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an employee,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and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so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forth.</a:t>
            </a:r>
            <a:endParaRPr sz="2500">
              <a:latin typeface="Arial MT"/>
              <a:cs typeface="Arial MT"/>
            </a:endParaRPr>
          </a:p>
          <a:p>
            <a:pPr marL="295910" marR="113664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25" dirty="0">
                <a:latin typeface="Arial MT"/>
                <a:cs typeface="Arial MT"/>
              </a:rPr>
              <a:t>Typical</a:t>
            </a:r>
            <a:r>
              <a:rPr sz="2500" spc="-5" dirty="0">
                <a:latin typeface="Arial MT"/>
                <a:cs typeface="Arial MT"/>
              </a:rPr>
              <a:t> ratios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associated with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transactional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metrics</a:t>
            </a:r>
            <a:r>
              <a:rPr sz="2500" spc="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include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training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cost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factor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(i.e.,</a:t>
            </a:r>
            <a:r>
              <a:rPr sz="2500" spc="3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 </a:t>
            </a:r>
            <a:r>
              <a:rPr sz="2500" dirty="0">
                <a:latin typeface="Arial MT"/>
                <a:cs typeface="Arial MT"/>
              </a:rPr>
              <a:t> total </a:t>
            </a:r>
            <a:r>
              <a:rPr sz="2500" spc="-5" dirty="0">
                <a:latin typeface="Arial MT"/>
                <a:cs typeface="Arial MT"/>
              </a:rPr>
              <a:t>training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cost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divided by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number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of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employees </a:t>
            </a:r>
            <a:r>
              <a:rPr sz="2500" dirty="0">
                <a:latin typeface="Arial MT"/>
                <a:cs typeface="Arial MT"/>
              </a:rPr>
              <a:t>trained) </a:t>
            </a:r>
            <a:r>
              <a:rPr sz="2500" spc="-5" dirty="0">
                <a:latin typeface="Arial MT"/>
                <a:cs typeface="Arial MT"/>
              </a:rPr>
              <a:t>and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training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cost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percentage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(i.e.,</a:t>
            </a:r>
            <a:r>
              <a:rPr sz="2500" spc="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 total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training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cost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divided by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operating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expense)</a:t>
            </a:r>
            <a:endParaRPr sz="2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96897" y="1397254"/>
            <a:ext cx="7207884" cy="45218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95910" marR="5080" indent="-283845">
              <a:lnSpc>
                <a:spcPct val="80000"/>
              </a:lnSpc>
              <a:spcBef>
                <a:spcPts val="69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5" dirty="0">
                <a:latin typeface="Arial MT"/>
                <a:cs typeface="Arial MT"/>
              </a:rPr>
              <a:t>But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these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transactional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measures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don’t </a:t>
            </a:r>
            <a:r>
              <a:rPr sz="2500" spc="-10" dirty="0">
                <a:latin typeface="Arial MT"/>
                <a:cs typeface="Arial MT"/>
              </a:rPr>
              <a:t>get</a:t>
            </a:r>
            <a:r>
              <a:rPr sz="2500" dirty="0">
                <a:latin typeface="Arial MT"/>
                <a:cs typeface="Arial MT"/>
              </a:rPr>
              <a:t> at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strategic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15" dirty="0">
                <a:latin typeface="Arial MT"/>
                <a:cs typeface="Arial MT"/>
              </a:rPr>
              <a:t>issues—namely,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whether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right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employees </a:t>
            </a:r>
            <a:r>
              <a:rPr sz="2500" spc="-5" dirty="0">
                <a:latin typeface="Arial MT"/>
                <a:cs typeface="Arial MT"/>
              </a:rPr>
              <a:t>are being trained and whether they’re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remembering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and using what </a:t>
            </a:r>
            <a:r>
              <a:rPr sz="2500" dirty="0">
                <a:latin typeface="Arial MT"/>
                <a:cs typeface="Arial MT"/>
              </a:rPr>
              <a:t>they</a:t>
            </a:r>
            <a:r>
              <a:rPr sz="2500" spc="-5" dirty="0">
                <a:latin typeface="Arial MT"/>
                <a:cs typeface="Arial MT"/>
              </a:rPr>
              <a:t> learned.</a:t>
            </a:r>
            <a:endParaRPr sz="2500">
              <a:latin typeface="Arial MT"/>
              <a:cs typeface="Arial MT"/>
            </a:endParaRPr>
          </a:p>
          <a:p>
            <a:pPr marL="295910" marR="595630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5" dirty="0">
                <a:latin typeface="Arial MT"/>
                <a:cs typeface="Arial MT"/>
              </a:rPr>
              <a:t>Measuring training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effectiveness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requires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not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only devising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metrics</a:t>
            </a:r>
            <a:r>
              <a:rPr sz="2500" spc="3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but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also changing</a:t>
            </a:r>
            <a:r>
              <a:rPr sz="2500" spc="-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nature of</a:t>
            </a:r>
            <a:r>
              <a:rPr sz="2500" dirty="0">
                <a:latin typeface="Arial MT"/>
                <a:cs typeface="Arial MT"/>
              </a:rPr>
              <a:t> the </a:t>
            </a:r>
            <a:r>
              <a:rPr sz="2500" spc="-5" dirty="0">
                <a:latin typeface="Arial MT"/>
                <a:cs typeface="Arial MT"/>
              </a:rPr>
              <a:t>training.</a:t>
            </a:r>
            <a:endParaRPr sz="2500">
              <a:latin typeface="Arial MT"/>
              <a:cs typeface="Arial MT"/>
            </a:endParaRPr>
          </a:p>
          <a:p>
            <a:pPr marL="295910" marR="118745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5" dirty="0">
                <a:latin typeface="Arial MT"/>
                <a:cs typeface="Arial MT"/>
              </a:rPr>
              <a:t>The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Balanced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Scorecard,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when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applied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to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HRM,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helps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managers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align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all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HRM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activities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with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company’s </a:t>
            </a:r>
            <a:r>
              <a:rPr sz="2500" spc="-5" dirty="0">
                <a:latin typeface="Arial MT"/>
                <a:cs typeface="Arial MT"/>
              </a:rPr>
              <a:t>strategic </a:t>
            </a:r>
            <a:r>
              <a:rPr sz="2500" spc="-10" dirty="0">
                <a:latin typeface="Arial MT"/>
                <a:cs typeface="Arial MT"/>
              </a:rPr>
              <a:t>goals. </a:t>
            </a:r>
            <a:r>
              <a:rPr sz="2500" spc="-5" dirty="0">
                <a:latin typeface="Arial MT"/>
                <a:cs typeface="Arial MT"/>
              </a:rPr>
              <a:t>Assigning metrics to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HRM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activities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lets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managers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track</a:t>
            </a:r>
            <a:r>
              <a:rPr sz="2500" spc="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progress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on goals and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ensure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that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they’re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working</a:t>
            </a:r>
            <a:r>
              <a:rPr sz="2500" spc="-5" dirty="0">
                <a:latin typeface="Arial MT"/>
                <a:cs typeface="Arial MT"/>
              </a:rPr>
              <a:t> toward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strategic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objectives.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It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adds rigor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and lets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managers quickly identify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gaps.</a:t>
            </a:r>
            <a:endParaRPr sz="2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96897" y="1420113"/>
            <a:ext cx="7165340" cy="541909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95910" marR="5080" indent="-283845">
              <a:lnSpc>
                <a:spcPct val="90000"/>
              </a:lnSpc>
              <a:spcBef>
                <a:spcPts val="484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5" dirty="0">
                <a:latin typeface="Arial MT"/>
                <a:cs typeface="Arial MT"/>
              </a:rPr>
              <a:t>Companies that measure intangibles </a:t>
            </a:r>
            <a:r>
              <a:rPr sz="3200" dirty="0">
                <a:latin typeface="Arial MT"/>
                <a:cs typeface="Arial MT"/>
              </a:rPr>
              <a:t> such as </a:t>
            </a:r>
            <a:r>
              <a:rPr sz="3200" spc="-5" dirty="0">
                <a:latin typeface="Arial MT"/>
                <a:cs typeface="Arial MT"/>
              </a:rPr>
              <a:t>employee performance, 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innovation,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and change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perform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better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financially than companies that </a:t>
            </a:r>
            <a:r>
              <a:rPr sz="3200" spc="-10" dirty="0">
                <a:latin typeface="Arial MT"/>
                <a:cs typeface="Arial MT"/>
              </a:rPr>
              <a:t>don’t 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use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such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metrics.</a:t>
            </a:r>
            <a:endParaRPr sz="3200">
              <a:latin typeface="Arial MT"/>
              <a:cs typeface="Arial MT"/>
            </a:endParaRPr>
          </a:p>
          <a:p>
            <a:pPr marL="295910" marR="48895" indent="-283845">
              <a:lnSpc>
                <a:spcPct val="90000"/>
              </a:lnSpc>
              <a:spcBef>
                <a:spcPts val="60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dirty="0">
                <a:latin typeface="Arial MT"/>
                <a:cs typeface="Arial MT"/>
              </a:rPr>
              <a:t>Rather </a:t>
            </a:r>
            <a:r>
              <a:rPr sz="3200" spc="-5" dirty="0">
                <a:latin typeface="Arial MT"/>
                <a:cs typeface="Arial MT"/>
              </a:rPr>
              <a:t>than investing equally </a:t>
            </a:r>
            <a:r>
              <a:rPr sz="3200" dirty="0">
                <a:latin typeface="Arial MT"/>
                <a:cs typeface="Arial MT"/>
              </a:rPr>
              <a:t>in 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training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for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all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jobs,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 </a:t>
            </a:r>
            <a:r>
              <a:rPr sz="3200" spc="-5" dirty="0">
                <a:latin typeface="Arial MT"/>
                <a:cs typeface="Arial MT"/>
              </a:rPr>
              <a:t>company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should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invest </a:t>
            </a:r>
            <a:r>
              <a:rPr sz="3200" spc="-5" dirty="0">
                <a:latin typeface="Arial MT"/>
                <a:cs typeface="Arial MT"/>
              </a:rPr>
              <a:t>disproportionately more </a:t>
            </a:r>
            <a:r>
              <a:rPr sz="3200" dirty="0">
                <a:latin typeface="Arial MT"/>
                <a:cs typeface="Arial MT"/>
              </a:rPr>
              <a:t>in 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developing </a:t>
            </a:r>
            <a:r>
              <a:rPr sz="3200" dirty="0">
                <a:latin typeface="Arial MT"/>
                <a:cs typeface="Arial MT"/>
              </a:rPr>
              <a:t>the </a:t>
            </a:r>
            <a:r>
              <a:rPr sz="3200" spc="-5" dirty="0">
                <a:latin typeface="Arial MT"/>
                <a:cs typeface="Arial MT"/>
              </a:rPr>
              <a:t>people </a:t>
            </a:r>
            <a:r>
              <a:rPr sz="3200" dirty="0">
                <a:latin typeface="Arial MT"/>
                <a:cs typeface="Arial MT"/>
              </a:rPr>
              <a:t>in the key 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strategic (“A”) jobs on which </a:t>
            </a:r>
            <a:r>
              <a:rPr sz="3200" dirty="0">
                <a:latin typeface="Arial MT"/>
                <a:cs typeface="Arial MT"/>
              </a:rPr>
              <a:t>the 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company’s </a:t>
            </a:r>
            <a:r>
              <a:rPr sz="3200" dirty="0">
                <a:latin typeface="Arial MT"/>
                <a:cs typeface="Arial MT"/>
              </a:rPr>
              <a:t>success </a:t>
            </a:r>
            <a:r>
              <a:rPr sz="3200" spc="-5" dirty="0">
                <a:latin typeface="Arial MT"/>
                <a:cs typeface="Arial MT"/>
              </a:rPr>
              <a:t>is most 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dependent.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014983" y="0"/>
              <a:ext cx="8129270" cy="6858000"/>
            </a:xfrm>
            <a:custGeom>
              <a:avLst/>
              <a:gdLst/>
              <a:ahLst/>
              <a:cxnLst/>
              <a:rect l="l" t="t" r="r" b="b"/>
              <a:pathLst>
                <a:path w="8129270" h="6858000">
                  <a:moveTo>
                    <a:pt x="81290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29016" y="6858000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5736" y="0"/>
              <a:ext cx="155447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2811" y="338327"/>
              <a:ext cx="5064252" cy="1220724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90854"/>
            <a:ext cx="436118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Digital</a:t>
            </a:r>
            <a:r>
              <a:rPr sz="4300" spc="-65" dirty="0"/>
              <a:t> </a:t>
            </a:r>
            <a:r>
              <a:rPr sz="4300" spc="-5" dirty="0"/>
              <a:t>Dashboard</a:t>
            </a:r>
            <a:endParaRPr sz="4300"/>
          </a:p>
        </p:txBody>
      </p:sp>
      <p:sp>
        <p:nvSpPr>
          <p:cNvPr id="16" name="object 16"/>
          <p:cNvSpPr txBox="1"/>
          <p:nvPr/>
        </p:nvSpPr>
        <p:spPr>
          <a:xfrm>
            <a:off x="1596897" y="1406398"/>
            <a:ext cx="7238365" cy="442150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95910" marR="908050" indent="-283845">
              <a:lnSpc>
                <a:spcPct val="80000"/>
              </a:lnSpc>
              <a:spcBef>
                <a:spcPts val="62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saying “a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picture is </a:t>
            </a:r>
            <a:r>
              <a:rPr sz="2200" spc="-10" dirty="0">
                <a:latin typeface="Arial MT"/>
                <a:cs typeface="Arial MT"/>
              </a:rPr>
              <a:t>worth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thousand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words”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explains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purpose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of the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digital dashboard</a:t>
            </a:r>
            <a:endParaRPr sz="2200">
              <a:latin typeface="Arial MT"/>
              <a:cs typeface="Arial MT"/>
            </a:endParaRPr>
          </a:p>
          <a:p>
            <a:pPr marL="295910" marR="5080" indent="-283845">
              <a:lnSpc>
                <a:spcPct val="80000"/>
              </a:lnSpc>
              <a:spcBef>
                <a:spcPts val="60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A dashboard presents the managers with desktop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graphs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charts, and</a:t>
            </a:r>
            <a:r>
              <a:rPr sz="2200" dirty="0">
                <a:latin typeface="Arial MT"/>
                <a:cs typeface="Arial MT"/>
              </a:rPr>
              <a:t> so </a:t>
            </a:r>
            <a:r>
              <a:rPr sz="2200" spc="-5" dirty="0">
                <a:latin typeface="Arial MT"/>
                <a:cs typeface="Arial MT"/>
              </a:rPr>
              <a:t>a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computerized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picture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of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where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company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stands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all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those metrics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from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HR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scorecard </a:t>
            </a:r>
            <a:r>
              <a:rPr sz="2200" dirty="0">
                <a:latin typeface="Arial MT"/>
                <a:cs typeface="Arial MT"/>
              </a:rPr>
              <a:t>process</a:t>
            </a:r>
            <a:endParaRPr sz="2200">
              <a:latin typeface="Arial MT"/>
              <a:cs typeface="Arial MT"/>
            </a:endParaRPr>
          </a:p>
          <a:p>
            <a:pPr marL="295910" marR="344805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As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illustration just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below,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top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manager’s 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dashboard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for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southwest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airlines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might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display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PC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screen</a:t>
            </a:r>
            <a:r>
              <a:rPr sz="2200" dirty="0">
                <a:latin typeface="Arial MT"/>
                <a:cs typeface="Arial MT"/>
              </a:rPr>
              <a:t> real-time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trends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for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strategy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map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activities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such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fast turnaround,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attracting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keeping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customers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on-time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flights</a:t>
            </a:r>
            <a:endParaRPr sz="2200">
              <a:latin typeface="Arial MT"/>
              <a:cs typeface="Arial MT"/>
            </a:endParaRPr>
          </a:p>
          <a:p>
            <a:pPr marL="295910" indent="-283845" algn="just">
              <a:lnSpc>
                <a:spcPct val="100000"/>
              </a:lnSpc>
              <a:spcBef>
                <a:spcPts val="7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This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gives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manager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time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take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corrective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action</a:t>
            </a:r>
            <a:endParaRPr sz="2200">
              <a:latin typeface="Arial MT"/>
              <a:cs typeface="Arial MT"/>
            </a:endParaRPr>
          </a:p>
          <a:p>
            <a:pPr marL="295910" marR="26670" indent="-283845" algn="just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For example: if ground crews are turning planes around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slower </a:t>
            </a:r>
            <a:r>
              <a:rPr sz="2200" spc="-35" dirty="0">
                <a:latin typeface="Arial MT"/>
                <a:cs typeface="Arial MT"/>
              </a:rPr>
              <a:t>today, </a:t>
            </a:r>
            <a:r>
              <a:rPr sz="2200" spc="-5" dirty="0">
                <a:latin typeface="Arial MT"/>
                <a:cs typeface="Arial MT"/>
              </a:rPr>
              <a:t>financial results tomorrow may decline the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manager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takes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action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96897" y="1424685"/>
            <a:ext cx="7248525" cy="47510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5910" marR="5080" indent="-283845">
              <a:lnSpc>
                <a:spcPct val="90000"/>
              </a:lnSpc>
              <a:spcBef>
                <a:spcPts val="459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dirty="0">
                <a:latin typeface="Arial MT"/>
                <a:cs typeface="Arial MT"/>
              </a:rPr>
              <a:t>A digital </a:t>
            </a:r>
            <a:r>
              <a:rPr sz="3000" spc="-5" dirty="0">
                <a:latin typeface="Arial MT"/>
                <a:cs typeface="Arial MT"/>
              </a:rPr>
              <a:t>dashboard is an electronic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interface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used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to acquire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and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consolidate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data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across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organization.</a:t>
            </a:r>
            <a:endParaRPr sz="3000">
              <a:latin typeface="Arial MT"/>
              <a:cs typeface="Arial MT"/>
            </a:endParaRPr>
          </a:p>
          <a:p>
            <a:pPr marL="295910" marR="12065" indent="-283845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dirty="0">
                <a:latin typeface="Arial MT"/>
                <a:cs typeface="Arial MT"/>
              </a:rPr>
              <a:t>A digital </a:t>
            </a:r>
            <a:r>
              <a:rPr sz="3000" spc="-5" dirty="0">
                <a:latin typeface="Arial MT"/>
                <a:cs typeface="Arial MT"/>
              </a:rPr>
              <a:t>dashboard provides </a:t>
            </a:r>
            <a:r>
              <a:rPr sz="3000" dirty="0">
                <a:latin typeface="Arial MT"/>
                <a:cs typeface="Arial MT"/>
              </a:rPr>
              <a:t>in-depth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business </a:t>
            </a:r>
            <a:r>
              <a:rPr sz="3000" dirty="0">
                <a:latin typeface="Arial MT"/>
                <a:cs typeface="Arial MT"/>
              </a:rPr>
              <a:t>analysis, while providing </a:t>
            </a:r>
            <a:r>
              <a:rPr sz="3000" spc="-5" dirty="0">
                <a:latin typeface="Arial MT"/>
                <a:cs typeface="Arial MT"/>
              </a:rPr>
              <a:t>a </a:t>
            </a:r>
            <a:r>
              <a:rPr sz="3000" dirty="0">
                <a:latin typeface="Arial MT"/>
                <a:cs typeface="Arial MT"/>
              </a:rPr>
              <a:t>real-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time</a:t>
            </a:r>
            <a:r>
              <a:rPr sz="3000" spc="-5" dirty="0">
                <a:latin typeface="Arial MT"/>
                <a:cs typeface="Arial MT"/>
              </a:rPr>
              <a:t> snapshot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 </a:t>
            </a:r>
            <a:r>
              <a:rPr sz="3000" spc="-5" dirty="0">
                <a:latin typeface="Arial MT"/>
                <a:cs typeface="Arial MT"/>
              </a:rPr>
              <a:t>department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productivity, </a:t>
            </a:r>
            <a:r>
              <a:rPr sz="3000" spc="-8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trends</a:t>
            </a:r>
            <a:r>
              <a:rPr sz="3000" spc="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activities</a:t>
            </a:r>
            <a:r>
              <a:rPr sz="3000" spc="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key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performance indicators,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etc.</a:t>
            </a:r>
            <a:endParaRPr sz="3000">
              <a:latin typeface="Arial MT"/>
              <a:cs typeface="Arial MT"/>
            </a:endParaRPr>
          </a:p>
          <a:p>
            <a:pPr marL="295910" marR="339090" indent="-283845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dirty="0">
                <a:latin typeface="Arial MT"/>
                <a:cs typeface="Arial MT"/>
              </a:rPr>
              <a:t>A digital </a:t>
            </a:r>
            <a:r>
              <a:rPr sz="3000" spc="-5" dirty="0">
                <a:latin typeface="Arial MT"/>
                <a:cs typeface="Arial MT"/>
              </a:rPr>
              <a:t>dashboard </a:t>
            </a:r>
            <a:r>
              <a:rPr sz="3000" dirty="0">
                <a:latin typeface="Arial MT"/>
                <a:cs typeface="Arial MT"/>
              </a:rPr>
              <a:t>is also </a:t>
            </a:r>
            <a:r>
              <a:rPr sz="3000" spc="-5" dirty="0">
                <a:latin typeface="Arial MT"/>
                <a:cs typeface="Arial MT"/>
              </a:rPr>
              <a:t>known </a:t>
            </a:r>
            <a:r>
              <a:rPr sz="3000" dirty="0">
                <a:latin typeface="Arial MT"/>
                <a:cs typeface="Arial MT"/>
              </a:rPr>
              <a:t>as a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dashboard,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traffic</a:t>
            </a:r>
            <a:r>
              <a:rPr sz="3000" spc="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dashboard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10" dirty="0">
                <a:latin typeface="Arial MT"/>
                <a:cs typeface="Arial MT"/>
              </a:rPr>
              <a:t> </a:t>
            </a:r>
            <a:r>
              <a:rPr sz="3000" spc="-15" dirty="0">
                <a:latin typeface="Arial MT"/>
                <a:cs typeface="Arial MT"/>
              </a:rPr>
              <a:t>traffic </a:t>
            </a:r>
            <a:r>
              <a:rPr sz="3000" spc="-8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dash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52564" y="323024"/>
            <a:ext cx="4034154" cy="650875"/>
            <a:chOff x="452564" y="323024"/>
            <a:chExt cx="4034154" cy="650875"/>
          </a:xfrm>
        </p:grpSpPr>
        <p:sp>
          <p:nvSpPr>
            <p:cNvPr id="4" name="object 4"/>
            <p:cNvSpPr/>
            <p:nvPr/>
          </p:nvSpPr>
          <p:spPr>
            <a:xfrm>
              <a:off x="457961" y="328421"/>
              <a:ext cx="4023360" cy="640080"/>
            </a:xfrm>
            <a:custGeom>
              <a:avLst/>
              <a:gdLst/>
              <a:ahLst/>
              <a:cxnLst/>
              <a:rect l="l" t="t" r="r" b="b"/>
              <a:pathLst>
                <a:path w="4023360" h="640080">
                  <a:moveTo>
                    <a:pt x="4023360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4023360" y="640079"/>
                  </a:lnTo>
                  <a:lnTo>
                    <a:pt x="4023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961" y="328421"/>
              <a:ext cx="4023360" cy="640080"/>
            </a:xfrm>
            <a:custGeom>
              <a:avLst/>
              <a:gdLst/>
              <a:ahLst/>
              <a:cxnLst/>
              <a:rect l="l" t="t" r="r" b="b"/>
              <a:pathLst>
                <a:path w="4023360" h="640080">
                  <a:moveTo>
                    <a:pt x="0" y="640079"/>
                  </a:moveTo>
                  <a:lnTo>
                    <a:pt x="4023360" y="640079"/>
                  </a:lnTo>
                  <a:lnTo>
                    <a:pt x="4023360" y="0"/>
                  </a:lnTo>
                  <a:lnTo>
                    <a:pt x="0" y="0"/>
                  </a:lnTo>
                  <a:lnTo>
                    <a:pt x="0" y="640079"/>
                  </a:lnTo>
                  <a:close/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9948" y="485012"/>
            <a:ext cx="15944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000000"/>
                </a:solidFill>
              </a:rPr>
              <a:t>Strategic</a:t>
            </a:r>
            <a:r>
              <a:rPr sz="1900" spc="-35" dirty="0">
                <a:solidFill>
                  <a:srgbClr val="000000"/>
                </a:solidFill>
              </a:rPr>
              <a:t> </a:t>
            </a:r>
            <a:r>
              <a:rPr sz="1900" spc="-5" dirty="0">
                <a:solidFill>
                  <a:srgbClr val="000000"/>
                </a:solidFill>
              </a:rPr>
              <a:t>HRM</a:t>
            </a:r>
            <a:endParaRPr sz="1900"/>
          </a:p>
        </p:txBody>
      </p:sp>
      <p:grpSp>
        <p:nvGrpSpPr>
          <p:cNvPr id="7" name="object 7"/>
          <p:cNvGrpSpPr/>
          <p:nvPr/>
        </p:nvGrpSpPr>
        <p:grpSpPr>
          <a:xfrm>
            <a:off x="4658804" y="323024"/>
            <a:ext cx="4034154" cy="650875"/>
            <a:chOff x="4658804" y="323024"/>
            <a:chExt cx="4034154" cy="650875"/>
          </a:xfrm>
        </p:grpSpPr>
        <p:sp>
          <p:nvSpPr>
            <p:cNvPr id="8" name="object 8"/>
            <p:cNvSpPr/>
            <p:nvPr/>
          </p:nvSpPr>
          <p:spPr>
            <a:xfrm>
              <a:off x="4664201" y="328421"/>
              <a:ext cx="4023360" cy="640080"/>
            </a:xfrm>
            <a:custGeom>
              <a:avLst/>
              <a:gdLst/>
              <a:ahLst/>
              <a:cxnLst/>
              <a:rect l="l" t="t" r="r" b="b"/>
              <a:pathLst>
                <a:path w="4023359" h="640080">
                  <a:moveTo>
                    <a:pt x="4023359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4023359" y="640079"/>
                  </a:lnTo>
                  <a:lnTo>
                    <a:pt x="40233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64201" y="328421"/>
              <a:ext cx="4023360" cy="640080"/>
            </a:xfrm>
            <a:custGeom>
              <a:avLst/>
              <a:gdLst/>
              <a:ahLst/>
              <a:cxnLst/>
              <a:rect l="l" t="t" r="r" b="b"/>
              <a:pathLst>
                <a:path w="4023359" h="640080">
                  <a:moveTo>
                    <a:pt x="0" y="640079"/>
                  </a:moveTo>
                  <a:lnTo>
                    <a:pt x="4023359" y="640079"/>
                  </a:lnTo>
                  <a:lnTo>
                    <a:pt x="4023359" y="0"/>
                  </a:lnTo>
                  <a:lnTo>
                    <a:pt x="0" y="0"/>
                  </a:lnTo>
                  <a:lnTo>
                    <a:pt x="0" y="640079"/>
                  </a:lnTo>
                  <a:close/>
                </a:path>
              </a:pathLst>
            </a:custGeom>
            <a:ln w="106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806822" y="485012"/>
            <a:ext cx="133921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Arial MT"/>
                <a:cs typeface="Arial MT"/>
              </a:rPr>
              <a:t>HR</a:t>
            </a:r>
            <a:r>
              <a:rPr sz="1900" spc="-5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Strategy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962" y="970025"/>
            <a:ext cx="4023360" cy="4114800"/>
          </a:xfrm>
          <a:custGeom>
            <a:avLst/>
            <a:gdLst/>
            <a:ahLst/>
            <a:cxnLst/>
            <a:rect l="l" t="t" r="r" b="b"/>
            <a:pathLst>
              <a:path w="4023360" h="4114800">
                <a:moveTo>
                  <a:pt x="0" y="4114800"/>
                </a:moveTo>
                <a:lnTo>
                  <a:pt x="4023360" y="4114800"/>
                </a:lnTo>
                <a:lnTo>
                  <a:pt x="402336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ln w="10668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4812" y="952246"/>
            <a:ext cx="3712845" cy="38131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86385" marR="325120" indent="-274320">
              <a:lnSpc>
                <a:spcPct val="80000"/>
              </a:lnSpc>
              <a:spcBef>
                <a:spcPts val="459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500" dirty="0">
                <a:latin typeface="Arial MT"/>
                <a:cs typeface="Arial MT"/>
              </a:rPr>
              <a:t>Strategic </a:t>
            </a:r>
            <a:r>
              <a:rPr sz="1500" spc="-5" dirty="0">
                <a:latin typeface="Arial MT"/>
                <a:cs typeface="Arial MT"/>
              </a:rPr>
              <a:t>HRM can be </a:t>
            </a:r>
            <a:r>
              <a:rPr sz="1500" dirty="0">
                <a:latin typeface="Arial MT"/>
                <a:cs typeface="Arial MT"/>
              </a:rPr>
              <a:t>regarded </a:t>
            </a:r>
            <a:r>
              <a:rPr sz="1500" spc="-5" dirty="0">
                <a:latin typeface="Arial MT"/>
                <a:cs typeface="Arial MT"/>
              </a:rPr>
              <a:t>as </a:t>
            </a:r>
            <a:r>
              <a:rPr sz="1500" dirty="0">
                <a:latin typeface="Arial MT"/>
                <a:cs typeface="Arial MT"/>
              </a:rPr>
              <a:t> </a:t>
            </a:r>
            <a:r>
              <a:rPr sz="1500" i="1" dirty="0">
                <a:latin typeface="Arial"/>
                <a:cs typeface="Arial"/>
              </a:rPr>
              <a:t>general approach </a:t>
            </a:r>
            <a:r>
              <a:rPr sz="1500" i="1" spc="-5" dirty="0">
                <a:latin typeface="Arial"/>
                <a:cs typeface="Arial"/>
              </a:rPr>
              <a:t>to </a:t>
            </a:r>
            <a:r>
              <a:rPr sz="1500" i="1" dirty="0">
                <a:latin typeface="Arial"/>
                <a:cs typeface="Arial"/>
              </a:rPr>
              <a:t>the strategic </a:t>
            </a:r>
            <a:r>
              <a:rPr sz="1500" i="1" spc="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management </a:t>
            </a:r>
            <a:r>
              <a:rPr sz="1500" i="1" spc="-5" dirty="0">
                <a:latin typeface="Arial"/>
                <a:cs typeface="Arial"/>
              </a:rPr>
              <a:t>of </a:t>
            </a:r>
            <a:r>
              <a:rPr sz="1500" i="1" dirty="0">
                <a:latin typeface="Arial"/>
                <a:cs typeface="Arial"/>
              </a:rPr>
              <a:t>human resources </a:t>
            </a:r>
            <a:r>
              <a:rPr sz="1500" i="1" spc="-5" dirty="0">
                <a:latin typeface="Arial"/>
                <a:cs typeface="Arial"/>
              </a:rPr>
              <a:t>in </a:t>
            </a:r>
            <a:r>
              <a:rPr sz="1500" i="1" spc="-40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accordance</a:t>
            </a:r>
            <a:r>
              <a:rPr sz="1500" i="1" spc="-55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with</a:t>
            </a:r>
            <a:r>
              <a:rPr sz="1500" i="1" spc="-10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the</a:t>
            </a:r>
            <a:r>
              <a:rPr sz="1500" i="1" spc="-2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intentions</a:t>
            </a:r>
            <a:r>
              <a:rPr sz="1500" i="1" spc="-35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of</a:t>
            </a:r>
            <a:r>
              <a:rPr sz="1500" i="1" spc="-3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the </a:t>
            </a:r>
            <a:r>
              <a:rPr sz="1500" i="1" spc="-400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organization</a:t>
            </a:r>
            <a:r>
              <a:rPr sz="1500" i="1" spc="1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on</a:t>
            </a:r>
            <a:r>
              <a:rPr sz="1500" i="1" spc="-1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the</a:t>
            </a:r>
            <a:r>
              <a:rPr sz="1500" i="1" spc="-2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future</a:t>
            </a:r>
            <a:r>
              <a:rPr sz="1500" i="1" spc="-3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direction</a:t>
            </a:r>
            <a:endParaRPr sz="1500">
              <a:latin typeface="Arial"/>
              <a:cs typeface="Arial"/>
            </a:endParaRPr>
          </a:p>
          <a:p>
            <a:pPr marL="286385" marR="314325" indent="-274320">
              <a:lnSpc>
                <a:spcPts val="1440"/>
              </a:lnSpc>
              <a:spcBef>
                <a:spcPts val="68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500" dirty="0">
                <a:latin typeface="Arial MT"/>
                <a:cs typeface="Arial MT"/>
              </a:rPr>
              <a:t>It </a:t>
            </a:r>
            <a:r>
              <a:rPr sz="1500" spc="-5" dirty="0">
                <a:latin typeface="Arial MT"/>
                <a:cs typeface="Arial MT"/>
              </a:rPr>
              <a:t>is </a:t>
            </a:r>
            <a:r>
              <a:rPr sz="1500" dirty="0">
                <a:latin typeface="Arial MT"/>
                <a:cs typeface="Arial MT"/>
              </a:rPr>
              <a:t>concerned </a:t>
            </a:r>
            <a:r>
              <a:rPr sz="1500" spc="-5" dirty="0">
                <a:latin typeface="Arial MT"/>
                <a:cs typeface="Arial MT"/>
              </a:rPr>
              <a:t>with long </a:t>
            </a:r>
            <a:r>
              <a:rPr sz="1500" dirty="0">
                <a:latin typeface="Arial MT"/>
                <a:cs typeface="Arial MT"/>
              </a:rPr>
              <a:t>term </a:t>
            </a:r>
            <a:r>
              <a:rPr sz="1500" spc="-5" dirty="0">
                <a:latin typeface="Arial MT"/>
                <a:cs typeface="Arial MT"/>
              </a:rPr>
              <a:t>people </a:t>
            </a:r>
            <a:r>
              <a:rPr sz="1500" spc="-40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issues </a:t>
            </a:r>
            <a:r>
              <a:rPr sz="1500" spc="-5" dirty="0">
                <a:latin typeface="Arial MT"/>
                <a:cs typeface="Arial MT"/>
              </a:rPr>
              <a:t>as a part </a:t>
            </a:r>
            <a:r>
              <a:rPr sz="1500" dirty="0">
                <a:latin typeface="Arial MT"/>
                <a:cs typeface="Arial MT"/>
              </a:rPr>
              <a:t>of the strategic 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management process of the 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organization</a:t>
            </a:r>
            <a:endParaRPr sz="1500">
              <a:latin typeface="Arial MT"/>
              <a:cs typeface="Arial MT"/>
            </a:endParaRPr>
          </a:p>
          <a:p>
            <a:pPr marL="286385" marR="5080" indent="-274320">
              <a:lnSpc>
                <a:spcPct val="80000"/>
              </a:lnSpc>
              <a:spcBef>
                <a:spcPts val="71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500" spc="5" dirty="0">
                <a:latin typeface="Arial MT"/>
                <a:cs typeface="Arial MT"/>
              </a:rPr>
              <a:t>What </a:t>
            </a:r>
            <a:r>
              <a:rPr sz="1500" dirty="0">
                <a:latin typeface="Arial MT"/>
                <a:cs typeface="Arial MT"/>
              </a:rPr>
              <a:t>emerges from this process </a:t>
            </a:r>
            <a:r>
              <a:rPr sz="1500" spc="-5" dirty="0">
                <a:latin typeface="Arial MT"/>
                <a:cs typeface="Arial MT"/>
              </a:rPr>
              <a:t>is a </a:t>
            </a:r>
            <a:r>
              <a:rPr sz="1500" dirty="0">
                <a:latin typeface="Arial MT"/>
                <a:cs typeface="Arial MT"/>
              </a:rPr>
              <a:t> stream of decision </a:t>
            </a:r>
            <a:r>
              <a:rPr sz="1500" spc="-10" dirty="0">
                <a:latin typeface="Arial MT"/>
                <a:cs typeface="Arial MT"/>
              </a:rPr>
              <a:t>over </a:t>
            </a:r>
            <a:r>
              <a:rPr sz="1500" dirty="0">
                <a:latin typeface="Arial MT"/>
                <a:cs typeface="Arial MT"/>
              </a:rPr>
              <a:t>time that forms 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patterns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adopted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by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3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organization </a:t>
            </a:r>
            <a:r>
              <a:rPr sz="1500" spc="-40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for managing its </a:t>
            </a:r>
            <a:r>
              <a:rPr sz="1500" spc="-5" dirty="0">
                <a:latin typeface="Arial MT"/>
                <a:cs typeface="Arial MT"/>
              </a:rPr>
              <a:t>HR and defines </a:t>
            </a:r>
            <a:r>
              <a:rPr sz="1500" dirty="0">
                <a:latin typeface="Arial MT"/>
                <a:cs typeface="Arial MT"/>
              </a:rPr>
              <a:t>the 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areas </a:t>
            </a:r>
            <a:r>
              <a:rPr sz="1500" spc="-5" dirty="0">
                <a:latin typeface="Arial MT"/>
                <a:cs typeface="Arial MT"/>
              </a:rPr>
              <a:t>in which </a:t>
            </a:r>
            <a:r>
              <a:rPr sz="1500" dirty="0">
                <a:latin typeface="Arial MT"/>
                <a:cs typeface="Arial MT"/>
              </a:rPr>
              <a:t>specific </a:t>
            </a:r>
            <a:r>
              <a:rPr sz="1500" spc="-5" dirty="0">
                <a:latin typeface="Arial MT"/>
                <a:cs typeface="Arial MT"/>
              </a:rPr>
              <a:t>HR </a:t>
            </a:r>
            <a:r>
              <a:rPr sz="1500" dirty="0">
                <a:latin typeface="Arial MT"/>
                <a:cs typeface="Arial MT"/>
              </a:rPr>
              <a:t>strategies 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need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to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be developed</a:t>
            </a:r>
            <a:endParaRPr sz="1500">
              <a:latin typeface="Arial MT"/>
              <a:cs typeface="Arial MT"/>
            </a:endParaRPr>
          </a:p>
          <a:p>
            <a:pPr marL="286385" marR="57150" indent="-274320">
              <a:lnSpc>
                <a:spcPct val="80000"/>
              </a:lnSpc>
              <a:spcBef>
                <a:spcPts val="70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500" dirty="0">
                <a:latin typeface="Arial MT"/>
                <a:cs typeface="Arial MT"/>
              </a:rPr>
              <a:t>It </a:t>
            </a:r>
            <a:r>
              <a:rPr sz="1500" spc="-5" dirty="0">
                <a:latin typeface="Arial MT"/>
                <a:cs typeface="Arial MT"/>
              </a:rPr>
              <a:t>deals with </a:t>
            </a:r>
            <a:r>
              <a:rPr sz="1500" dirty="0">
                <a:latin typeface="Arial MT"/>
                <a:cs typeface="Arial MT"/>
              </a:rPr>
              <a:t>macro concerns </a:t>
            </a:r>
            <a:r>
              <a:rPr sz="1500" spc="-5" dirty="0">
                <a:latin typeface="Arial MT"/>
                <a:cs typeface="Arial MT"/>
              </a:rPr>
              <a:t>about </a:t>
            </a:r>
            <a:r>
              <a:rPr sz="1500" dirty="0">
                <a:latin typeface="Arial MT"/>
                <a:cs typeface="Arial MT"/>
              </a:rPr>
              <a:t> structure, </a:t>
            </a:r>
            <a:r>
              <a:rPr sz="1500" spc="-5" dirty="0">
                <a:latin typeface="Arial MT"/>
                <a:cs typeface="Arial MT"/>
              </a:rPr>
              <a:t>values, </a:t>
            </a:r>
            <a:r>
              <a:rPr sz="1500" dirty="0">
                <a:latin typeface="Arial MT"/>
                <a:cs typeface="Arial MT"/>
              </a:rPr>
              <a:t>culture, </a:t>
            </a:r>
            <a:r>
              <a:rPr sz="1500" spc="-20" dirty="0">
                <a:latin typeface="Arial MT"/>
                <a:cs typeface="Arial MT"/>
              </a:rPr>
              <a:t>quality, 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commitment,</a:t>
            </a:r>
            <a:r>
              <a:rPr sz="1500" spc="-7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performance,</a:t>
            </a:r>
            <a:r>
              <a:rPr sz="1500" spc="-8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competence </a:t>
            </a:r>
            <a:r>
              <a:rPr sz="1500" spc="-40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&amp;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management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development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64202" y="970025"/>
            <a:ext cx="4023360" cy="4114800"/>
          </a:xfrm>
          <a:custGeom>
            <a:avLst/>
            <a:gdLst/>
            <a:ahLst/>
            <a:cxnLst/>
            <a:rect l="l" t="t" r="r" b="b"/>
            <a:pathLst>
              <a:path w="4023359" h="4114800">
                <a:moveTo>
                  <a:pt x="0" y="4114800"/>
                </a:moveTo>
                <a:lnTo>
                  <a:pt x="4023359" y="4114800"/>
                </a:lnTo>
                <a:lnTo>
                  <a:pt x="402335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ln w="10668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61686" y="994917"/>
            <a:ext cx="3634104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9166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2400" dirty="0">
                <a:latin typeface="Arial MT"/>
                <a:cs typeface="Arial MT"/>
              </a:rPr>
              <a:t>It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focuses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specific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intentions </a:t>
            </a:r>
            <a:r>
              <a:rPr sz="2400" dirty="0">
                <a:latin typeface="Arial MT"/>
                <a:cs typeface="Arial MT"/>
              </a:rPr>
              <a:t>of the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organization as </a:t>
            </a:r>
            <a:r>
              <a:rPr sz="2400" dirty="0">
                <a:latin typeface="Arial MT"/>
                <a:cs typeface="Arial MT"/>
              </a:rPr>
              <a:t>to </a:t>
            </a:r>
            <a:r>
              <a:rPr sz="2400" spc="-5" dirty="0">
                <a:latin typeface="Arial MT"/>
                <a:cs typeface="Arial MT"/>
              </a:rPr>
              <a:t>what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needs</a:t>
            </a:r>
            <a:r>
              <a:rPr sz="2400" dirty="0">
                <a:latin typeface="Arial MT"/>
                <a:cs typeface="Arial MT"/>
              </a:rPr>
              <a:t> to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be</a:t>
            </a:r>
            <a:r>
              <a:rPr sz="2400" spc="-5" dirty="0">
                <a:latin typeface="Arial MT"/>
                <a:cs typeface="Arial MT"/>
              </a:rPr>
              <a:t> done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what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needs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be </a:t>
            </a:r>
            <a:r>
              <a:rPr sz="2400" spc="-5" dirty="0">
                <a:latin typeface="Arial MT"/>
                <a:cs typeface="Arial MT"/>
              </a:rPr>
              <a:t> changed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4816" y="86868"/>
              <a:ext cx="7735824" cy="11109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4816" y="681227"/>
              <a:ext cx="6976872" cy="1110996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05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Translating</a:t>
            </a:r>
            <a:r>
              <a:rPr spc="-5" dirty="0"/>
              <a:t> </a:t>
            </a:r>
            <a:r>
              <a:rPr dirty="0"/>
              <a:t>strategy</a:t>
            </a:r>
            <a:r>
              <a:rPr spc="5" dirty="0"/>
              <a:t> </a:t>
            </a:r>
            <a:r>
              <a:rPr spc="-5" dirty="0"/>
              <a:t>into </a:t>
            </a:r>
            <a:r>
              <a:rPr dirty="0"/>
              <a:t>human </a:t>
            </a:r>
            <a:r>
              <a:rPr spc="-1065" dirty="0"/>
              <a:t> </a:t>
            </a:r>
            <a:r>
              <a:rPr dirty="0"/>
              <a:t>resource </a:t>
            </a:r>
            <a:r>
              <a:rPr spc="-5" dirty="0"/>
              <a:t>policies</a:t>
            </a:r>
            <a:r>
              <a:rPr spc="5" dirty="0"/>
              <a:t> </a:t>
            </a:r>
            <a:r>
              <a:rPr dirty="0"/>
              <a:t>&amp;</a:t>
            </a:r>
            <a:r>
              <a:rPr spc="-5" dirty="0"/>
              <a:t> </a:t>
            </a:r>
            <a:r>
              <a:rPr dirty="0"/>
              <a:t>practices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96897" y="1412494"/>
            <a:ext cx="7225030" cy="519366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5910" marR="5080" indent="-283845">
              <a:lnSpc>
                <a:spcPct val="80000"/>
              </a:lnSpc>
              <a:spcBef>
                <a:spcPts val="58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dirty="0">
                <a:latin typeface="Arial MT"/>
                <a:cs typeface="Arial MT"/>
              </a:rPr>
              <a:t>Strategic human resource management means formulating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 executing human resource policies &amp; practices that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produce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employee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competencies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behaviors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company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needs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achieve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its strategic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aims</a:t>
            </a:r>
            <a:endParaRPr sz="2000">
              <a:latin typeface="Arial MT"/>
              <a:cs typeface="Arial MT"/>
            </a:endParaRPr>
          </a:p>
          <a:p>
            <a:pPr marL="295910" marR="24130" indent="-283845">
              <a:lnSpc>
                <a:spcPts val="1920"/>
              </a:lnSpc>
              <a:spcBef>
                <a:spcPts val="58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dirty="0">
                <a:latin typeface="Arial MT"/>
                <a:cs typeface="Arial MT"/>
              </a:rPr>
              <a:t>The HR manager therefore needs a practical way to translate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company’s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strategy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into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required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employee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competencies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 behaviors, and to translate these required employee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competencies into specific human resource policies &amp;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practices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that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will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produce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them</a:t>
            </a:r>
            <a:endParaRPr sz="2000">
              <a:latin typeface="Arial MT"/>
              <a:cs typeface="Arial MT"/>
            </a:endParaRPr>
          </a:p>
          <a:p>
            <a:pPr marL="295910" marR="36830" indent="-283845">
              <a:lnSpc>
                <a:spcPts val="1920"/>
              </a:lnSpc>
              <a:spcBef>
                <a:spcPts val="60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dirty="0">
                <a:latin typeface="Arial MT"/>
                <a:cs typeface="Arial MT"/>
              </a:rPr>
              <a:t>Management formulates a strategic plan. That strategic plan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implies certain workforce requirements, in terms of employee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skills,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attributes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behaviors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that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HR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must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deliver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enable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 business to achieve its strategic goals (ex. For improving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customer service we need more of computer literate to run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machines)</a:t>
            </a:r>
            <a:endParaRPr sz="2000">
              <a:latin typeface="Arial MT"/>
              <a:cs typeface="Arial MT"/>
            </a:endParaRPr>
          </a:p>
          <a:p>
            <a:pPr marL="295910" marR="307975" indent="-283845">
              <a:lnSpc>
                <a:spcPct val="80000"/>
              </a:lnSpc>
              <a:spcBef>
                <a:spcPts val="61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dirty="0">
                <a:latin typeface="Arial MT"/>
                <a:cs typeface="Arial MT"/>
              </a:rPr>
              <a:t>Given these workforce requirements, HRM formulates HR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strategies, policies &amp; practices it believes will produce the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desired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workforce,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skills,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attributes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&amp;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behaviors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(these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may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take the form of new selection, training and compensation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policies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practices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instance)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96897" y="1412494"/>
            <a:ext cx="7204709" cy="502602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5910" marR="124460" indent="-283845">
              <a:lnSpc>
                <a:spcPct val="80000"/>
              </a:lnSpc>
              <a:spcBef>
                <a:spcPts val="58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dirty="0">
                <a:latin typeface="Arial MT"/>
                <a:cs typeface="Arial MT"/>
              </a:rPr>
              <a:t>Finally human resource manager identifies scorecard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measures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(metrics)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or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she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use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measure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extent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 which </a:t>
            </a:r>
            <a:r>
              <a:rPr sz="2000" spc="-5" dirty="0">
                <a:latin typeface="Arial MT"/>
                <a:cs typeface="Arial MT"/>
              </a:rPr>
              <a:t>its </a:t>
            </a:r>
            <a:r>
              <a:rPr sz="2000" dirty="0">
                <a:latin typeface="Arial MT"/>
                <a:cs typeface="Arial MT"/>
              </a:rPr>
              <a:t>new policies &amp; practices are actually producing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 required employee competencies and skills, and thus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supporting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managements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strategic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goals</a:t>
            </a:r>
            <a:endParaRPr sz="2000">
              <a:latin typeface="Arial MT"/>
              <a:cs typeface="Arial MT"/>
            </a:endParaRPr>
          </a:p>
          <a:p>
            <a:pPr marL="295910" indent="-283845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Example</a:t>
            </a:r>
            <a:r>
              <a:rPr sz="20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2000" b="1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Albertsons</a:t>
            </a:r>
            <a:r>
              <a:rPr sz="20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(is</a:t>
            </a:r>
            <a:r>
              <a:rPr sz="2000" b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</a:t>
            </a:r>
            <a:r>
              <a:rPr sz="2000" b="1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American</a:t>
            </a:r>
            <a:r>
              <a:rPr sz="2000" b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Grocery</a:t>
            </a:r>
            <a:r>
              <a:rPr sz="20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company)</a:t>
            </a:r>
            <a:endParaRPr sz="2000">
              <a:latin typeface="Arial"/>
              <a:cs typeface="Arial"/>
            </a:endParaRPr>
          </a:p>
          <a:p>
            <a:pPr marL="295910" marR="905510" indent="-283845">
              <a:lnSpc>
                <a:spcPts val="1920"/>
              </a:lnSpc>
              <a:spcBef>
                <a:spcPts val="58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dirty="0">
                <a:latin typeface="Arial MT"/>
                <a:cs typeface="Arial MT"/>
              </a:rPr>
              <a:t>How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could</a:t>
            </a:r>
            <a:r>
              <a:rPr sz="2000" spc="-1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Albertsons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Human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resource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team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help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company control costs and hire customer focused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employees?</a:t>
            </a:r>
            <a:endParaRPr sz="2000">
              <a:latin typeface="Arial MT"/>
              <a:cs typeface="Arial MT"/>
            </a:endParaRPr>
          </a:p>
          <a:p>
            <a:pPr marL="295910" marR="5080" indent="-283845">
              <a:lnSpc>
                <a:spcPts val="1920"/>
              </a:lnSpc>
              <a:spcBef>
                <a:spcPts val="60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dirty="0">
                <a:latin typeface="Arial MT"/>
                <a:cs typeface="Arial MT"/>
              </a:rPr>
              <a:t>At Albertsons, reducing personnel-related costs and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improving performance meant hiring employees who had a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customer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focused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approach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reducing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turnover,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improving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retention, and eliminating time-consuming manual processes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procedures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store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managers</a:t>
            </a:r>
            <a:endParaRPr sz="2000">
              <a:latin typeface="Arial MT"/>
              <a:cs typeface="Arial MT"/>
            </a:endParaRPr>
          </a:p>
          <a:p>
            <a:pPr marL="295910" marR="426720" indent="-283845">
              <a:lnSpc>
                <a:spcPct val="80000"/>
              </a:lnSpc>
              <a:spcBef>
                <a:spcPts val="62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  <a:tab pos="1438910" algn="l"/>
              </a:tabLst>
            </a:pPr>
            <a:r>
              <a:rPr sz="2000" spc="-5" dirty="0">
                <a:latin typeface="Arial MT"/>
                <a:cs typeface="Arial MT"/>
              </a:rPr>
              <a:t>Working </a:t>
            </a:r>
            <a:r>
              <a:rPr sz="2000" dirty="0">
                <a:latin typeface="Arial MT"/>
                <a:cs typeface="Arial MT"/>
              </a:rPr>
              <a:t>with </a:t>
            </a:r>
            <a:r>
              <a:rPr sz="2000" spc="-5" dirty="0">
                <a:latin typeface="Arial MT"/>
                <a:cs typeface="Arial MT"/>
              </a:rPr>
              <a:t>its </a:t>
            </a:r>
            <a:r>
              <a:rPr sz="2000" dirty="0">
                <a:latin typeface="Arial MT"/>
                <a:cs typeface="Arial MT"/>
              </a:rPr>
              <a:t>information technology department,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Albertsons human resource management team chose a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system from Unicru of Portland. The system collects and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analyses	</a:t>
            </a: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information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entered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by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applicants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online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at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kiosks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96897" y="1397254"/>
            <a:ext cx="7120255" cy="45218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95910" marR="130175" indent="-283845">
              <a:lnSpc>
                <a:spcPct val="80000"/>
              </a:lnSpc>
              <a:spcBef>
                <a:spcPts val="69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5" dirty="0">
                <a:latin typeface="Arial MT"/>
                <a:cs typeface="Arial MT"/>
              </a:rPr>
              <a:t>It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ranks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applicants based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on the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extent</a:t>
            </a:r>
            <a:r>
              <a:rPr sz="2500" spc="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to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which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they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exhibit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customer-focused</a:t>
            </a:r>
            <a:r>
              <a:rPr sz="2500" spc="3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traits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that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predict success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in </a:t>
            </a:r>
            <a:r>
              <a:rPr sz="2500" dirty="0">
                <a:latin typeface="Arial MT"/>
                <a:cs typeface="Arial MT"/>
              </a:rPr>
              <a:t>retail</a:t>
            </a:r>
            <a:r>
              <a:rPr sz="2500" spc="-5" dirty="0">
                <a:latin typeface="Arial MT"/>
                <a:cs typeface="Arial MT"/>
              </a:rPr>
              <a:t> jobs,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helps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track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candidates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throughout the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screening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process,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and does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other things,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such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as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track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reason</a:t>
            </a:r>
            <a:r>
              <a:rPr sz="2500" dirty="0">
                <a:latin typeface="Arial MT"/>
                <a:cs typeface="Arial MT"/>
              </a:rPr>
              <a:t> for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departure once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applicants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are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hired</a:t>
            </a:r>
            <a:endParaRPr sz="2500">
              <a:latin typeface="Arial MT"/>
              <a:cs typeface="Arial MT"/>
            </a:endParaRPr>
          </a:p>
          <a:p>
            <a:pPr marL="295910" marR="5080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5" dirty="0">
                <a:latin typeface="Arial MT"/>
                <a:cs typeface="Arial MT"/>
              </a:rPr>
              <a:t>Human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resource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managers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were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able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to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present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 compelling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business case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to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indicate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new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systems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return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on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investment</a:t>
            </a:r>
            <a:endParaRPr sz="2500">
              <a:latin typeface="Arial MT"/>
              <a:cs typeface="Arial MT"/>
            </a:endParaRPr>
          </a:p>
          <a:p>
            <a:pPr marL="295910" marR="6985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15" dirty="0">
                <a:latin typeface="Arial MT"/>
                <a:cs typeface="Arial MT"/>
              </a:rPr>
              <a:t>Working </a:t>
            </a:r>
            <a:r>
              <a:rPr sz="2500" spc="-5" dirty="0">
                <a:latin typeface="Arial MT"/>
                <a:cs typeface="Arial MT"/>
              </a:rPr>
              <a:t>as a partner in ‘Albertsons’ strategy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design and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implementation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process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,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the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human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resource team helped Albertsons achieve its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strategic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goals,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by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helping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to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control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costs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&amp;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hire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customer-focused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employees</a:t>
            </a:r>
            <a:endParaRPr sz="2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5" y="86868"/>
              <a:ext cx="6932676" cy="11109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4815" y="681227"/>
              <a:ext cx="5017008" cy="111099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05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Translating</a:t>
            </a:r>
            <a:r>
              <a:rPr spc="-5" dirty="0"/>
              <a:t> </a:t>
            </a:r>
            <a:r>
              <a:rPr dirty="0"/>
              <a:t>strategy</a:t>
            </a:r>
            <a:r>
              <a:rPr spc="5" dirty="0"/>
              <a:t> </a:t>
            </a:r>
            <a:r>
              <a:rPr spc="-5" dirty="0"/>
              <a:t>into HR </a:t>
            </a:r>
            <a:r>
              <a:rPr spc="-1065" dirty="0"/>
              <a:t> </a:t>
            </a:r>
            <a:r>
              <a:rPr spc="-5" dirty="0"/>
              <a:t>Policies</a:t>
            </a:r>
            <a:r>
              <a:rPr spc="-10" dirty="0"/>
              <a:t> </a:t>
            </a:r>
            <a:r>
              <a:rPr dirty="0"/>
              <a:t>&amp;</a:t>
            </a:r>
            <a:r>
              <a:rPr spc="-5" dirty="0"/>
              <a:t> </a:t>
            </a:r>
            <a:r>
              <a:rPr dirty="0"/>
              <a:t>Practices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426400" y="1447800"/>
            <a:ext cx="6944995" cy="4800600"/>
            <a:chOff x="1426400" y="1447800"/>
            <a:chExt cx="6944995" cy="4800600"/>
          </a:xfrm>
        </p:grpSpPr>
        <p:sp>
          <p:nvSpPr>
            <p:cNvPr id="7" name="object 7"/>
            <p:cNvSpPr/>
            <p:nvPr/>
          </p:nvSpPr>
          <p:spPr>
            <a:xfrm>
              <a:off x="1997964" y="1447800"/>
              <a:ext cx="6373495" cy="4800600"/>
            </a:xfrm>
            <a:custGeom>
              <a:avLst/>
              <a:gdLst/>
              <a:ahLst/>
              <a:cxnLst/>
              <a:rect l="l" t="t" r="r" b="b"/>
              <a:pathLst>
                <a:path w="6373495" h="4800600">
                  <a:moveTo>
                    <a:pt x="3973068" y="0"/>
                  </a:moveTo>
                  <a:lnTo>
                    <a:pt x="3973068" y="1200150"/>
                  </a:lnTo>
                  <a:lnTo>
                    <a:pt x="0" y="1200150"/>
                  </a:lnTo>
                  <a:lnTo>
                    <a:pt x="0" y="3600450"/>
                  </a:lnTo>
                  <a:lnTo>
                    <a:pt x="3973068" y="3600450"/>
                  </a:lnTo>
                  <a:lnTo>
                    <a:pt x="3973068" y="4800600"/>
                  </a:lnTo>
                  <a:lnTo>
                    <a:pt x="6373368" y="2400300"/>
                  </a:lnTo>
                  <a:lnTo>
                    <a:pt x="3973068" y="0"/>
                  </a:lnTo>
                  <a:close/>
                </a:path>
              </a:pathLst>
            </a:custGeom>
            <a:solidFill>
              <a:srgbClr val="CED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39418" y="2888741"/>
              <a:ext cx="1805939" cy="1920239"/>
            </a:xfrm>
            <a:custGeom>
              <a:avLst/>
              <a:gdLst/>
              <a:ahLst/>
              <a:cxnLst/>
              <a:rect l="l" t="t" r="r" b="b"/>
              <a:pathLst>
                <a:path w="1805939" h="1920239">
                  <a:moveTo>
                    <a:pt x="1504950" y="0"/>
                  </a:moveTo>
                  <a:lnTo>
                    <a:pt x="300989" y="0"/>
                  </a:lnTo>
                  <a:lnTo>
                    <a:pt x="252165" y="3939"/>
                  </a:lnTo>
                  <a:lnTo>
                    <a:pt x="205849" y="15343"/>
                  </a:lnTo>
                  <a:lnTo>
                    <a:pt x="162662" y="33593"/>
                  </a:lnTo>
                  <a:lnTo>
                    <a:pt x="123224" y="58070"/>
                  </a:lnTo>
                  <a:lnTo>
                    <a:pt x="88153" y="88153"/>
                  </a:lnTo>
                  <a:lnTo>
                    <a:pt x="58070" y="123224"/>
                  </a:lnTo>
                  <a:lnTo>
                    <a:pt x="33593" y="162662"/>
                  </a:lnTo>
                  <a:lnTo>
                    <a:pt x="15343" y="205849"/>
                  </a:lnTo>
                  <a:lnTo>
                    <a:pt x="3939" y="252165"/>
                  </a:lnTo>
                  <a:lnTo>
                    <a:pt x="0" y="300990"/>
                  </a:lnTo>
                  <a:lnTo>
                    <a:pt x="0" y="1619250"/>
                  </a:lnTo>
                  <a:lnTo>
                    <a:pt x="3939" y="1668074"/>
                  </a:lnTo>
                  <a:lnTo>
                    <a:pt x="15343" y="1714390"/>
                  </a:lnTo>
                  <a:lnTo>
                    <a:pt x="33593" y="1757577"/>
                  </a:lnTo>
                  <a:lnTo>
                    <a:pt x="58070" y="1797015"/>
                  </a:lnTo>
                  <a:lnTo>
                    <a:pt x="88153" y="1832086"/>
                  </a:lnTo>
                  <a:lnTo>
                    <a:pt x="123224" y="1862169"/>
                  </a:lnTo>
                  <a:lnTo>
                    <a:pt x="162662" y="1886646"/>
                  </a:lnTo>
                  <a:lnTo>
                    <a:pt x="205849" y="1904896"/>
                  </a:lnTo>
                  <a:lnTo>
                    <a:pt x="252165" y="1916300"/>
                  </a:lnTo>
                  <a:lnTo>
                    <a:pt x="300989" y="1920240"/>
                  </a:lnTo>
                  <a:lnTo>
                    <a:pt x="1504950" y="1920240"/>
                  </a:lnTo>
                  <a:lnTo>
                    <a:pt x="1553774" y="1916300"/>
                  </a:lnTo>
                  <a:lnTo>
                    <a:pt x="1600090" y="1904896"/>
                  </a:lnTo>
                  <a:lnTo>
                    <a:pt x="1643277" y="1886646"/>
                  </a:lnTo>
                  <a:lnTo>
                    <a:pt x="1682715" y="1862169"/>
                  </a:lnTo>
                  <a:lnTo>
                    <a:pt x="1717786" y="1832086"/>
                  </a:lnTo>
                  <a:lnTo>
                    <a:pt x="1747869" y="1797015"/>
                  </a:lnTo>
                  <a:lnTo>
                    <a:pt x="1772346" y="1757577"/>
                  </a:lnTo>
                  <a:lnTo>
                    <a:pt x="1790596" y="1714390"/>
                  </a:lnTo>
                  <a:lnTo>
                    <a:pt x="1802000" y="1668074"/>
                  </a:lnTo>
                  <a:lnTo>
                    <a:pt x="1805939" y="1619250"/>
                  </a:lnTo>
                  <a:lnTo>
                    <a:pt x="1805939" y="300990"/>
                  </a:lnTo>
                  <a:lnTo>
                    <a:pt x="1802000" y="252165"/>
                  </a:lnTo>
                  <a:lnTo>
                    <a:pt x="1790596" y="205849"/>
                  </a:lnTo>
                  <a:lnTo>
                    <a:pt x="1772346" y="162662"/>
                  </a:lnTo>
                  <a:lnTo>
                    <a:pt x="1747869" y="123224"/>
                  </a:lnTo>
                  <a:lnTo>
                    <a:pt x="1717786" y="88153"/>
                  </a:lnTo>
                  <a:lnTo>
                    <a:pt x="1682715" y="58070"/>
                  </a:lnTo>
                  <a:lnTo>
                    <a:pt x="1643277" y="33593"/>
                  </a:lnTo>
                  <a:lnTo>
                    <a:pt x="1600090" y="15343"/>
                  </a:lnTo>
                  <a:lnTo>
                    <a:pt x="1553774" y="3939"/>
                  </a:lnTo>
                  <a:lnTo>
                    <a:pt x="150495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39418" y="2888741"/>
              <a:ext cx="1805939" cy="1920239"/>
            </a:xfrm>
            <a:custGeom>
              <a:avLst/>
              <a:gdLst/>
              <a:ahLst/>
              <a:cxnLst/>
              <a:rect l="l" t="t" r="r" b="b"/>
              <a:pathLst>
                <a:path w="1805939" h="1920239">
                  <a:moveTo>
                    <a:pt x="0" y="300990"/>
                  </a:moveTo>
                  <a:lnTo>
                    <a:pt x="3939" y="252165"/>
                  </a:lnTo>
                  <a:lnTo>
                    <a:pt x="15343" y="205849"/>
                  </a:lnTo>
                  <a:lnTo>
                    <a:pt x="33593" y="162662"/>
                  </a:lnTo>
                  <a:lnTo>
                    <a:pt x="58070" y="123224"/>
                  </a:lnTo>
                  <a:lnTo>
                    <a:pt x="88153" y="88153"/>
                  </a:lnTo>
                  <a:lnTo>
                    <a:pt x="123224" y="58070"/>
                  </a:lnTo>
                  <a:lnTo>
                    <a:pt x="162662" y="33593"/>
                  </a:lnTo>
                  <a:lnTo>
                    <a:pt x="205849" y="15343"/>
                  </a:lnTo>
                  <a:lnTo>
                    <a:pt x="252165" y="3939"/>
                  </a:lnTo>
                  <a:lnTo>
                    <a:pt x="300989" y="0"/>
                  </a:lnTo>
                  <a:lnTo>
                    <a:pt x="1504950" y="0"/>
                  </a:lnTo>
                  <a:lnTo>
                    <a:pt x="1553774" y="3939"/>
                  </a:lnTo>
                  <a:lnTo>
                    <a:pt x="1600090" y="15343"/>
                  </a:lnTo>
                  <a:lnTo>
                    <a:pt x="1643277" y="33593"/>
                  </a:lnTo>
                  <a:lnTo>
                    <a:pt x="1682715" y="58070"/>
                  </a:lnTo>
                  <a:lnTo>
                    <a:pt x="1717786" y="88153"/>
                  </a:lnTo>
                  <a:lnTo>
                    <a:pt x="1747869" y="123224"/>
                  </a:lnTo>
                  <a:lnTo>
                    <a:pt x="1772346" y="162662"/>
                  </a:lnTo>
                  <a:lnTo>
                    <a:pt x="1790596" y="205849"/>
                  </a:lnTo>
                  <a:lnTo>
                    <a:pt x="1802000" y="252165"/>
                  </a:lnTo>
                  <a:lnTo>
                    <a:pt x="1805939" y="300990"/>
                  </a:lnTo>
                  <a:lnTo>
                    <a:pt x="1805939" y="1619250"/>
                  </a:lnTo>
                  <a:lnTo>
                    <a:pt x="1802000" y="1668074"/>
                  </a:lnTo>
                  <a:lnTo>
                    <a:pt x="1790596" y="1714390"/>
                  </a:lnTo>
                  <a:lnTo>
                    <a:pt x="1772346" y="1757577"/>
                  </a:lnTo>
                  <a:lnTo>
                    <a:pt x="1747869" y="1797015"/>
                  </a:lnTo>
                  <a:lnTo>
                    <a:pt x="1717786" y="1832086"/>
                  </a:lnTo>
                  <a:lnTo>
                    <a:pt x="1682715" y="1862169"/>
                  </a:lnTo>
                  <a:lnTo>
                    <a:pt x="1643277" y="1886646"/>
                  </a:lnTo>
                  <a:lnTo>
                    <a:pt x="1600090" y="1904896"/>
                  </a:lnTo>
                  <a:lnTo>
                    <a:pt x="1553774" y="1916300"/>
                  </a:lnTo>
                  <a:lnTo>
                    <a:pt x="1504950" y="1920240"/>
                  </a:lnTo>
                  <a:lnTo>
                    <a:pt x="300989" y="1920240"/>
                  </a:lnTo>
                  <a:lnTo>
                    <a:pt x="252165" y="1916300"/>
                  </a:lnTo>
                  <a:lnTo>
                    <a:pt x="205849" y="1904896"/>
                  </a:lnTo>
                  <a:lnTo>
                    <a:pt x="162662" y="1886646"/>
                  </a:lnTo>
                  <a:lnTo>
                    <a:pt x="123224" y="1862169"/>
                  </a:lnTo>
                  <a:lnTo>
                    <a:pt x="88153" y="1832086"/>
                  </a:lnTo>
                  <a:lnTo>
                    <a:pt x="58070" y="1797015"/>
                  </a:lnTo>
                  <a:lnTo>
                    <a:pt x="33593" y="1757577"/>
                  </a:lnTo>
                  <a:lnTo>
                    <a:pt x="15343" y="1714390"/>
                  </a:lnTo>
                  <a:lnTo>
                    <a:pt x="3939" y="1668074"/>
                  </a:lnTo>
                  <a:lnTo>
                    <a:pt x="0" y="1619250"/>
                  </a:lnTo>
                  <a:lnTo>
                    <a:pt x="0" y="30099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84985" y="3419094"/>
            <a:ext cx="1111250" cy="81470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80645" marR="5080" indent="-68580" algn="just">
              <a:lnSpc>
                <a:spcPts val="1970"/>
              </a:lnSpc>
              <a:spcBef>
                <a:spcPts val="420"/>
              </a:spcBef>
            </a:pP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F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ulate  business </a:t>
            </a:r>
            <a:r>
              <a:rPr sz="1900" spc="-5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strategy</a:t>
            </a:r>
            <a:endParaRPr sz="19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22256" y="2875724"/>
            <a:ext cx="1830705" cy="1946275"/>
            <a:chOff x="3322256" y="2875724"/>
            <a:chExt cx="1830705" cy="1946275"/>
          </a:xfrm>
        </p:grpSpPr>
        <p:sp>
          <p:nvSpPr>
            <p:cNvPr id="12" name="object 12"/>
            <p:cNvSpPr/>
            <p:nvPr/>
          </p:nvSpPr>
          <p:spPr>
            <a:xfrm>
              <a:off x="3335274" y="2888741"/>
              <a:ext cx="1804670" cy="1920239"/>
            </a:xfrm>
            <a:custGeom>
              <a:avLst/>
              <a:gdLst/>
              <a:ahLst/>
              <a:cxnLst/>
              <a:rect l="l" t="t" r="r" b="b"/>
              <a:pathLst>
                <a:path w="1804670" h="1920239">
                  <a:moveTo>
                    <a:pt x="1503679" y="0"/>
                  </a:moveTo>
                  <a:lnTo>
                    <a:pt x="300736" y="0"/>
                  </a:lnTo>
                  <a:lnTo>
                    <a:pt x="251949" y="3935"/>
                  </a:lnTo>
                  <a:lnTo>
                    <a:pt x="205670" y="15329"/>
                  </a:lnTo>
                  <a:lnTo>
                    <a:pt x="162519" y="33563"/>
                  </a:lnTo>
                  <a:lnTo>
                    <a:pt x="123114" y="58017"/>
                  </a:lnTo>
                  <a:lnTo>
                    <a:pt x="88074" y="88074"/>
                  </a:lnTo>
                  <a:lnTo>
                    <a:pt x="58017" y="123114"/>
                  </a:lnTo>
                  <a:lnTo>
                    <a:pt x="33563" y="162519"/>
                  </a:lnTo>
                  <a:lnTo>
                    <a:pt x="15329" y="205670"/>
                  </a:lnTo>
                  <a:lnTo>
                    <a:pt x="3935" y="251949"/>
                  </a:lnTo>
                  <a:lnTo>
                    <a:pt x="0" y="300736"/>
                  </a:lnTo>
                  <a:lnTo>
                    <a:pt x="0" y="1619504"/>
                  </a:lnTo>
                  <a:lnTo>
                    <a:pt x="3935" y="1668290"/>
                  </a:lnTo>
                  <a:lnTo>
                    <a:pt x="15329" y="1714569"/>
                  </a:lnTo>
                  <a:lnTo>
                    <a:pt x="33563" y="1757720"/>
                  </a:lnTo>
                  <a:lnTo>
                    <a:pt x="58017" y="1797125"/>
                  </a:lnTo>
                  <a:lnTo>
                    <a:pt x="88074" y="1832165"/>
                  </a:lnTo>
                  <a:lnTo>
                    <a:pt x="123114" y="1862222"/>
                  </a:lnTo>
                  <a:lnTo>
                    <a:pt x="162519" y="1886676"/>
                  </a:lnTo>
                  <a:lnTo>
                    <a:pt x="205670" y="1904910"/>
                  </a:lnTo>
                  <a:lnTo>
                    <a:pt x="251949" y="1916304"/>
                  </a:lnTo>
                  <a:lnTo>
                    <a:pt x="300736" y="1920240"/>
                  </a:lnTo>
                  <a:lnTo>
                    <a:pt x="1503679" y="1920240"/>
                  </a:lnTo>
                  <a:lnTo>
                    <a:pt x="1552466" y="1916304"/>
                  </a:lnTo>
                  <a:lnTo>
                    <a:pt x="1598745" y="1904910"/>
                  </a:lnTo>
                  <a:lnTo>
                    <a:pt x="1641896" y="1886676"/>
                  </a:lnTo>
                  <a:lnTo>
                    <a:pt x="1681301" y="1862222"/>
                  </a:lnTo>
                  <a:lnTo>
                    <a:pt x="1716341" y="1832165"/>
                  </a:lnTo>
                  <a:lnTo>
                    <a:pt x="1746398" y="1797125"/>
                  </a:lnTo>
                  <a:lnTo>
                    <a:pt x="1770852" y="1757720"/>
                  </a:lnTo>
                  <a:lnTo>
                    <a:pt x="1789086" y="1714569"/>
                  </a:lnTo>
                  <a:lnTo>
                    <a:pt x="1800480" y="1668290"/>
                  </a:lnTo>
                  <a:lnTo>
                    <a:pt x="1804415" y="1619504"/>
                  </a:lnTo>
                  <a:lnTo>
                    <a:pt x="1804415" y="300736"/>
                  </a:lnTo>
                  <a:lnTo>
                    <a:pt x="1800480" y="251949"/>
                  </a:lnTo>
                  <a:lnTo>
                    <a:pt x="1789086" y="205670"/>
                  </a:lnTo>
                  <a:lnTo>
                    <a:pt x="1770852" y="162519"/>
                  </a:lnTo>
                  <a:lnTo>
                    <a:pt x="1746398" y="123114"/>
                  </a:lnTo>
                  <a:lnTo>
                    <a:pt x="1716341" y="88074"/>
                  </a:lnTo>
                  <a:lnTo>
                    <a:pt x="1681301" y="58017"/>
                  </a:lnTo>
                  <a:lnTo>
                    <a:pt x="1641896" y="33563"/>
                  </a:lnTo>
                  <a:lnTo>
                    <a:pt x="1598745" y="15329"/>
                  </a:lnTo>
                  <a:lnTo>
                    <a:pt x="1552466" y="3935"/>
                  </a:lnTo>
                  <a:lnTo>
                    <a:pt x="1503679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35274" y="2888741"/>
              <a:ext cx="1804670" cy="1920239"/>
            </a:xfrm>
            <a:custGeom>
              <a:avLst/>
              <a:gdLst/>
              <a:ahLst/>
              <a:cxnLst/>
              <a:rect l="l" t="t" r="r" b="b"/>
              <a:pathLst>
                <a:path w="1804670" h="1920239">
                  <a:moveTo>
                    <a:pt x="0" y="300736"/>
                  </a:moveTo>
                  <a:lnTo>
                    <a:pt x="3935" y="251949"/>
                  </a:lnTo>
                  <a:lnTo>
                    <a:pt x="15329" y="205670"/>
                  </a:lnTo>
                  <a:lnTo>
                    <a:pt x="33563" y="162519"/>
                  </a:lnTo>
                  <a:lnTo>
                    <a:pt x="58017" y="123114"/>
                  </a:lnTo>
                  <a:lnTo>
                    <a:pt x="88074" y="88074"/>
                  </a:lnTo>
                  <a:lnTo>
                    <a:pt x="123114" y="58017"/>
                  </a:lnTo>
                  <a:lnTo>
                    <a:pt x="162519" y="33563"/>
                  </a:lnTo>
                  <a:lnTo>
                    <a:pt x="205670" y="15329"/>
                  </a:lnTo>
                  <a:lnTo>
                    <a:pt x="251949" y="3935"/>
                  </a:lnTo>
                  <a:lnTo>
                    <a:pt x="300736" y="0"/>
                  </a:lnTo>
                  <a:lnTo>
                    <a:pt x="1503679" y="0"/>
                  </a:lnTo>
                  <a:lnTo>
                    <a:pt x="1552466" y="3935"/>
                  </a:lnTo>
                  <a:lnTo>
                    <a:pt x="1598745" y="15329"/>
                  </a:lnTo>
                  <a:lnTo>
                    <a:pt x="1641896" y="33563"/>
                  </a:lnTo>
                  <a:lnTo>
                    <a:pt x="1681301" y="58017"/>
                  </a:lnTo>
                  <a:lnTo>
                    <a:pt x="1716341" y="88074"/>
                  </a:lnTo>
                  <a:lnTo>
                    <a:pt x="1746398" y="123114"/>
                  </a:lnTo>
                  <a:lnTo>
                    <a:pt x="1770852" y="162519"/>
                  </a:lnTo>
                  <a:lnTo>
                    <a:pt x="1789086" y="205670"/>
                  </a:lnTo>
                  <a:lnTo>
                    <a:pt x="1800480" y="251949"/>
                  </a:lnTo>
                  <a:lnTo>
                    <a:pt x="1804415" y="300736"/>
                  </a:lnTo>
                  <a:lnTo>
                    <a:pt x="1804415" y="1619504"/>
                  </a:lnTo>
                  <a:lnTo>
                    <a:pt x="1800480" y="1668290"/>
                  </a:lnTo>
                  <a:lnTo>
                    <a:pt x="1789086" y="1714569"/>
                  </a:lnTo>
                  <a:lnTo>
                    <a:pt x="1770852" y="1757720"/>
                  </a:lnTo>
                  <a:lnTo>
                    <a:pt x="1746398" y="1797125"/>
                  </a:lnTo>
                  <a:lnTo>
                    <a:pt x="1716341" y="1832165"/>
                  </a:lnTo>
                  <a:lnTo>
                    <a:pt x="1681301" y="1862222"/>
                  </a:lnTo>
                  <a:lnTo>
                    <a:pt x="1641896" y="1886676"/>
                  </a:lnTo>
                  <a:lnTo>
                    <a:pt x="1598745" y="1904910"/>
                  </a:lnTo>
                  <a:lnTo>
                    <a:pt x="1552466" y="1916304"/>
                  </a:lnTo>
                  <a:lnTo>
                    <a:pt x="1503679" y="1920240"/>
                  </a:lnTo>
                  <a:lnTo>
                    <a:pt x="300736" y="1920240"/>
                  </a:lnTo>
                  <a:lnTo>
                    <a:pt x="251949" y="1916304"/>
                  </a:lnTo>
                  <a:lnTo>
                    <a:pt x="205670" y="1904910"/>
                  </a:lnTo>
                  <a:lnTo>
                    <a:pt x="162519" y="1886676"/>
                  </a:lnTo>
                  <a:lnTo>
                    <a:pt x="123114" y="1862222"/>
                  </a:lnTo>
                  <a:lnTo>
                    <a:pt x="88074" y="1832165"/>
                  </a:lnTo>
                  <a:lnTo>
                    <a:pt x="58017" y="1797125"/>
                  </a:lnTo>
                  <a:lnTo>
                    <a:pt x="33563" y="1757720"/>
                  </a:lnTo>
                  <a:lnTo>
                    <a:pt x="15329" y="1714569"/>
                  </a:lnTo>
                  <a:lnTo>
                    <a:pt x="3935" y="1668290"/>
                  </a:lnTo>
                  <a:lnTo>
                    <a:pt x="0" y="1619504"/>
                  </a:lnTo>
                  <a:lnTo>
                    <a:pt x="0" y="30073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487292" y="3419094"/>
            <a:ext cx="1499235" cy="81470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635" algn="ctr">
              <a:lnSpc>
                <a:spcPts val="1970"/>
              </a:lnSpc>
              <a:spcBef>
                <a:spcPts val="420"/>
              </a:spcBef>
            </a:pP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Identify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workforce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measu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ement</a:t>
            </a:r>
            <a:endParaRPr sz="19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218112" y="2875724"/>
            <a:ext cx="1830705" cy="1946275"/>
            <a:chOff x="5218112" y="2875724"/>
            <a:chExt cx="1830705" cy="1946275"/>
          </a:xfrm>
        </p:grpSpPr>
        <p:sp>
          <p:nvSpPr>
            <p:cNvPr id="16" name="object 16"/>
            <p:cNvSpPr/>
            <p:nvPr/>
          </p:nvSpPr>
          <p:spPr>
            <a:xfrm>
              <a:off x="5231129" y="2888741"/>
              <a:ext cx="1804670" cy="1920239"/>
            </a:xfrm>
            <a:custGeom>
              <a:avLst/>
              <a:gdLst/>
              <a:ahLst/>
              <a:cxnLst/>
              <a:rect l="l" t="t" r="r" b="b"/>
              <a:pathLst>
                <a:path w="1804670" h="1920239">
                  <a:moveTo>
                    <a:pt x="1503679" y="0"/>
                  </a:moveTo>
                  <a:lnTo>
                    <a:pt x="300736" y="0"/>
                  </a:lnTo>
                  <a:lnTo>
                    <a:pt x="251949" y="3935"/>
                  </a:lnTo>
                  <a:lnTo>
                    <a:pt x="205670" y="15329"/>
                  </a:lnTo>
                  <a:lnTo>
                    <a:pt x="162519" y="33563"/>
                  </a:lnTo>
                  <a:lnTo>
                    <a:pt x="123114" y="58017"/>
                  </a:lnTo>
                  <a:lnTo>
                    <a:pt x="88074" y="88074"/>
                  </a:lnTo>
                  <a:lnTo>
                    <a:pt x="58017" y="123114"/>
                  </a:lnTo>
                  <a:lnTo>
                    <a:pt x="33563" y="162519"/>
                  </a:lnTo>
                  <a:lnTo>
                    <a:pt x="15329" y="205670"/>
                  </a:lnTo>
                  <a:lnTo>
                    <a:pt x="3935" y="251949"/>
                  </a:lnTo>
                  <a:lnTo>
                    <a:pt x="0" y="300736"/>
                  </a:lnTo>
                  <a:lnTo>
                    <a:pt x="0" y="1619504"/>
                  </a:lnTo>
                  <a:lnTo>
                    <a:pt x="3935" y="1668290"/>
                  </a:lnTo>
                  <a:lnTo>
                    <a:pt x="15329" y="1714569"/>
                  </a:lnTo>
                  <a:lnTo>
                    <a:pt x="33563" y="1757720"/>
                  </a:lnTo>
                  <a:lnTo>
                    <a:pt x="58017" y="1797125"/>
                  </a:lnTo>
                  <a:lnTo>
                    <a:pt x="88074" y="1832165"/>
                  </a:lnTo>
                  <a:lnTo>
                    <a:pt x="123114" y="1862222"/>
                  </a:lnTo>
                  <a:lnTo>
                    <a:pt x="162519" y="1886676"/>
                  </a:lnTo>
                  <a:lnTo>
                    <a:pt x="205670" y="1904910"/>
                  </a:lnTo>
                  <a:lnTo>
                    <a:pt x="251949" y="1916304"/>
                  </a:lnTo>
                  <a:lnTo>
                    <a:pt x="300736" y="1920240"/>
                  </a:lnTo>
                  <a:lnTo>
                    <a:pt x="1503679" y="1920240"/>
                  </a:lnTo>
                  <a:lnTo>
                    <a:pt x="1552466" y="1916304"/>
                  </a:lnTo>
                  <a:lnTo>
                    <a:pt x="1598745" y="1904910"/>
                  </a:lnTo>
                  <a:lnTo>
                    <a:pt x="1641896" y="1886676"/>
                  </a:lnTo>
                  <a:lnTo>
                    <a:pt x="1681301" y="1862222"/>
                  </a:lnTo>
                  <a:lnTo>
                    <a:pt x="1716341" y="1832165"/>
                  </a:lnTo>
                  <a:lnTo>
                    <a:pt x="1746398" y="1797125"/>
                  </a:lnTo>
                  <a:lnTo>
                    <a:pt x="1770852" y="1757720"/>
                  </a:lnTo>
                  <a:lnTo>
                    <a:pt x="1789086" y="1714569"/>
                  </a:lnTo>
                  <a:lnTo>
                    <a:pt x="1800480" y="1668290"/>
                  </a:lnTo>
                  <a:lnTo>
                    <a:pt x="1804416" y="1619504"/>
                  </a:lnTo>
                  <a:lnTo>
                    <a:pt x="1804416" y="300736"/>
                  </a:lnTo>
                  <a:lnTo>
                    <a:pt x="1800480" y="251949"/>
                  </a:lnTo>
                  <a:lnTo>
                    <a:pt x="1789086" y="205670"/>
                  </a:lnTo>
                  <a:lnTo>
                    <a:pt x="1770852" y="162519"/>
                  </a:lnTo>
                  <a:lnTo>
                    <a:pt x="1746398" y="123114"/>
                  </a:lnTo>
                  <a:lnTo>
                    <a:pt x="1716341" y="88074"/>
                  </a:lnTo>
                  <a:lnTo>
                    <a:pt x="1681301" y="58017"/>
                  </a:lnTo>
                  <a:lnTo>
                    <a:pt x="1641896" y="33563"/>
                  </a:lnTo>
                  <a:lnTo>
                    <a:pt x="1598745" y="15329"/>
                  </a:lnTo>
                  <a:lnTo>
                    <a:pt x="1552466" y="3935"/>
                  </a:lnTo>
                  <a:lnTo>
                    <a:pt x="1503679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31129" y="2888741"/>
              <a:ext cx="1804670" cy="1920239"/>
            </a:xfrm>
            <a:custGeom>
              <a:avLst/>
              <a:gdLst/>
              <a:ahLst/>
              <a:cxnLst/>
              <a:rect l="l" t="t" r="r" b="b"/>
              <a:pathLst>
                <a:path w="1804670" h="1920239">
                  <a:moveTo>
                    <a:pt x="0" y="300736"/>
                  </a:moveTo>
                  <a:lnTo>
                    <a:pt x="3935" y="251949"/>
                  </a:lnTo>
                  <a:lnTo>
                    <a:pt x="15329" y="205670"/>
                  </a:lnTo>
                  <a:lnTo>
                    <a:pt x="33563" y="162519"/>
                  </a:lnTo>
                  <a:lnTo>
                    <a:pt x="58017" y="123114"/>
                  </a:lnTo>
                  <a:lnTo>
                    <a:pt x="88074" y="88074"/>
                  </a:lnTo>
                  <a:lnTo>
                    <a:pt x="123114" y="58017"/>
                  </a:lnTo>
                  <a:lnTo>
                    <a:pt x="162519" y="33563"/>
                  </a:lnTo>
                  <a:lnTo>
                    <a:pt x="205670" y="15329"/>
                  </a:lnTo>
                  <a:lnTo>
                    <a:pt x="251949" y="3935"/>
                  </a:lnTo>
                  <a:lnTo>
                    <a:pt x="300736" y="0"/>
                  </a:lnTo>
                  <a:lnTo>
                    <a:pt x="1503679" y="0"/>
                  </a:lnTo>
                  <a:lnTo>
                    <a:pt x="1552466" y="3935"/>
                  </a:lnTo>
                  <a:lnTo>
                    <a:pt x="1598745" y="15329"/>
                  </a:lnTo>
                  <a:lnTo>
                    <a:pt x="1641896" y="33563"/>
                  </a:lnTo>
                  <a:lnTo>
                    <a:pt x="1681301" y="58017"/>
                  </a:lnTo>
                  <a:lnTo>
                    <a:pt x="1716341" y="88074"/>
                  </a:lnTo>
                  <a:lnTo>
                    <a:pt x="1746398" y="123114"/>
                  </a:lnTo>
                  <a:lnTo>
                    <a:pt x="1770852" y="162519"/>
                  </a:lnTo>
                  <a:lnTo>
                    <a:pt x="1789086" y="205670"/>
                  </a:lnTo>
                  <a:lnTo>
                    <a:pt x="1800480" y="251949"/>
                  </a:lnTo>
                  <a:lnTo>
                    <a:pt x="1804416" y="300736"/>
                  </a:lnTo>
                  <a:lnTo>
                    <a:pt x="1804416" y="1619504"/>
                  </a:lnTo>
                  <a:lnTo>
                    <a:pt x="1800480" y="1668290"/>
                  </a:lnTo>
                  <a:lnTo>
                    <a:pt x="1789086" y="1714569"/>
                  </a:lnTo>
                  <a:lnTo>
                    <a:pt x="1770852" y="1757720"/>
                  </a:lnTo>
                  <a:lnTo>
                    <a:pt x="1746398" y="1797125"/>
                  </a:lnTo>
                  <a:lnTo>
                    <a:pt x="1716341" y="1832165"/>
                  </a:lnTo>
                  <a:lnTo>
                    <a:pt x="1681301" y="1862222"/>
                  </a:lnTo>
                  <a:lnTo>
                    <a:pt x="1641896" y="1886676"/>
                  </a:lnTo>
                  <a:lnTo>
                    <a:pt x="1598745" y="1904910"/>
                  </a:lnTo>
                  <a:lnTo>
                    <a:pt x="1552466" y="1916304"/>
                  </a:lnTo>
                  <a:lnTo>
                    <a:pt x="1503679" y="1920240"/>
                  </a:lnTo>
                  <a:lnTo>
                    <a:pt x="300736" y="1920240"/>
                  </a:lnTo>
                  <a:lnTo>
                    <a:pt x="251949" y="1916304"/>
                  </a:lnTo>
                  <a:lnTo>
                    <a:pt x="205670" y="1904910"/>
                  </a:lnTo>
                  <a:lnTo>
                    <a:pt x="162519" y="1886676"/>
                  </a:lnTo>
                  <a:lnTo>
                    <a:pt x="123114" y="1862222"/>
                  </a:lnTo>
                  <a:lnTo>
                    <a:pt x="88074" y="1832165"/>
                  </a:lnTo>
                  <a:lnTo>
                    <a:pt x="58017" y="1797125"/>
                  </a:lnTo>
                  <a:lnTo>
                    <a:pt x="33563" y="1757720"/>
                  </a:lnTo>
                  <a:lnTo>
                    <a:pt x="15329" y="1714569"/>
                  </a:lnTo>
                  <a:lnTo>
                    <a:pt x="3935" y="1668290"/>
                  </a:lnTo>
                  <a:lnTo>
                    <a:pt x="0" y="1619504"/>
                  </a:lnTo>
                  <a:lnTo>
                    <a:pt x="0" y="30073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456301" y="3294126"/>
            <a:ext cx="1352550" cy="10642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-635" algn="ctr">
              <a:lnSpc>
                <a:spcPts val="1970"/>
              </a:lnSpc>
              <a:spcBef>
                <a:spcPts val="420"/>
              </a:spcBef>
            </a:pP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Formulate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HR</a:t>
            </a:r>
            <a:r>
              <a:rPr sz="19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strategic </a:t>
            </a:r>
            <a:r>
              <a:rPr sz="1900" spc="-5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policies and </a:t>
            </a:r>
            <a:r>
              <a:rPr sz="1900" spc="-5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activities</a:t>
            </a:r>
            <a:endParaRPr sz="19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112507" y="2875788"/>
            <a:ext cx="1831975" cy="1946275"/>
            <a:chOff x="7112507" y="2875788"/>
            <a:chExt cx="1831975" cy="1946275"/>
          </a:xfrm>
        </p:grpSpPr>
        <p:sp>
          <p:nvSpPr>
            <p:cNvPr id="20" name="object 20"/>
            <p:cNvSpPr/>
            <p:nvPr/>
          </p:nvSpPr>
          <p:spPr>
            <a:xfrm>
              <a:off x="7125461" y="2888742"/>
              <a:ext cx="1805939" cy="1920239"/>
            </a:xfrm>
            <a:custGeom>
              <a:avLst/>
              <a:gdLst/>
              <a:ahLst/>
              <a:cxnLst/>
              <a:rect l="l" t="t" r="r" b="b"/>
              <a:pathLst>
                <a:path w="1805940" h="1920239">
                  <a:moveTo>
                    <a:pt x="1504950" y="0"/>
                  </a:moveTo>
                  <a:lnTo>
                    <a:pt x="300990" y="0"/>
                  </a:lnTo>
                  <a:lnTo>
                    <a:pt x="252165" y="3939"/>
                  </a:lnTo>
                  <a:lnTo>
                    <a:pt x="205849" y="15343"/>
                  </a:lnTo>
                  <a:lnTo>
                    <a:pt x="162662" y="33593"/>
                  </a:lnTo>
                  <a:lnTo>
                    <a:pt x="123224" y="58070"/>
                  </a:lnTo>
                  <a:lnTo>
                    <a:pt x="88153" y="88153"/>
                  </a:lnTo>
                  <a:lnTo>
                    <a:pt x="58070" y="123224"/>
                  </a:lnTo>
                  <a:lnTo>
                    <a:pt x="33593" y="162662"/>
                  </a:lnTo>
                  <a:lnTo>
                    <a:pt x="15343" y="205849"/>
                  </a:lnTo>
                  <a:lnTo>
                    <a:pt x="3939" y="252165"/>
                  </a:lnTo>
                  <a:lnTo>
                    <a:pt x="0" y="300990"/>
                  </a:lnTo>
                  <a:lnTo>
                    <a:pt x="0" y="1619250"/>
                  </a:lnTo>
                  <a:lnTo>
                    <a:pt x="3939" y="1668074"/>
                  </a:lnTo>
                  <a:lnTo>
                    <a:pt x="15343" y="1714390"/>
                  </a:lnTo>
                  <a:lnTo>
                    <a:pt x="33593" y="1757577"/>
                  </a:lnTo>
                  <a:lnTo>
                    <a:pt x="58070" y="1797015"/>
                  </a:lnTo>
                  <a:lnTo>
                    <a:pt x="88153" y="1832086"/>
                  </a:lnTo>
                  <a:lnTo>
                    <a:pt x="123224" y="1862169"/>
                  </a:lnTo>
                  <a:lnTo>
                    <a:pt x="162662" y="1886646"/>
                  </a:lnTo>
                  <a:lnTo>
                    <a:pt x="205849" y="1904896"/>
                  </a:lnTo>
                  <a:lnTo>
                    <a:pt x="252165" y="1916300"/>
                  </a:lnTo>
                  <a:lnTo>
                    <a:pt x="300990" y="1920240"/>
                  </a:lnTo>
                  <a:lnTo>
                    <a:pt x="1504950" y="1920240"/>
                  </a:lnTo>
                  <a:lnTo>
                    <a:pt x="1553774" y="1916300"/>
                  </a:lnTo>
                  <a:lnTo>
                    <a:pt x="1600090" y="1904896"/>
                  </a:lnTo>
                  <a:lnTo>
                    <a:pt x="1643277" y="1886646"/>
                  </a:lnTo>
                  <a:lnTo>
                    <a:pt x="1682715" y="1862169"/>
                  </a:lnTo>
                  <a:lnTo>
                    <a:pt x="1717786" y="1832086"/>
                  </a:lnTo>
                  <a:lnTo>
                    <a:pt x="1747869" y="1797015"/>
                  </a:lnTo>
                  <a:lnTo>
                    <a:pt x="1772346" y="1757577"/>
                  </a:lnTo>
                  <a:lnTo>
                    <a:pt x="1790596" y="1714390"/>
                  </a:lnTo>
                  <a:lnTo>
                    <a:pt x="1802000" y="1668074"/>
                  </a:lnTo>
                  <a:lnTo>
                    <a:pt x="1805940" y="1619250"/>
                  </a:lnTo>
                  <a:lnTo>
                    <a:pt x="1805940" y="300990"/>
                  </a:lnTo>
                  <a:lnTo>
                    <a:pt x="1802000" y="252165"/>
                  </a:lnTo>
                  <a:lnTo>
                    <a:pt x="1790596" y="205849"/>
                  </a:lnTo>
                  <a:lnTo>
                    <a:pt x="1772346" y="162662"/>
                  </a:lnTo>
                  <a:lnTo>
                    <a:pt x="1747869" y="123224"/>
                  </a:lnTo>
                  <a:lnTo>
                    <a:pt x="1717786" y="88153"/>
                  </a:lnTo>
                  <a:lnTo>
                    <a:pt x="1682715" y="58070"/>
                  </a:lnTo>
                  <a:lnTo>
                    <a:pt x="1643277" y="33593"/>
                  </a:lnTo>
                  <a:lnTo>
                    <a:pt x="1600090" y="15343"/>
                  </a:lnTo>
                  <a:lnTo>
                    <a:pt x="1553774" y="3939"/>
                  </a:lnTo>
                  <a:lnTo>
                    <a:pt x="150495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25461" y="2888742"/>
              <a:ext cx="1805939" cy="1920239"/>
            </a:xfrm>
            <a:custGeom>
              <a:avLst/>
              <a:gdLst/>
              <a:ahLst/>
              <a:cxnLst/>
              <a:rect l="l" t="t" r="r" b="b"/>
              <a:pathLst>
                <a:path w="1805940" h="1920239">
                  <a:moveTo>
                    <a:pt x="0" y="300990"/>
                  </a:moveTo>
                  <a:lnTo>
                    <a:pt x="3939" y="252165"/>
                  </a:lnTo>
                  <a:lnTo>
                    <a:pt x="15343" y="205849"/>
                  </a:lnTo>
                  <a:lnTo>
                    <a:pt x="33593" y="162662"/>
                  </a:lnTo>
                  <a:lnTo>
                    <a:pt x="58070" y="123224"/>
                  </a:lnTo>
                  <a:lnTo>
                    <a:pt x="88153" y="88153"/>
                  </a:lnTo>
                  <a:lnTo>
                    <a:pt x="123224" y="58070"/>
                  </a:lnTo>
                  <a:lnTo>
                    <a:pt x="162662" y="33593"/>
                  </a:lnTo>
                  <a:lnTo>
                    <a:pt x="205849" y="15343"/>
                  </a:lnTo>
                  <a:lnTo>
                    <a:pt x="252165" y="3939"/>
                  </a:lnTo>
                  <a:lnTo>
                    <a:pt x="300990" y="0"/>
                  </a:lnTo>
                  <a:lnTo>
                    <a:pt x="1504950" y="0"/>
                  </a:lnTo>
                  <a:lnTo>
                    <a:pt x="1553774" y="3939"/>
                  </a:lnTo>
                  <a:lnTo>
                    <a:pt x="1600090" y="15343"/>
                  </a:lnTo>
                  <a:lnTo>
                    <a:pt x="1643277" y="33593"/>
                  </a:lnTo>
                  <a:lnTo>
                    <a:pt x="1682715" y="58070"/>
                  </a:lnTo>
                  <a:lnTo>
                    <a:pt x="1717786" y="88153"/>
                  </a:lnTo>
                  <a:lnTo>
                    <a:pt x="1747869" y="123224"/>
                  </a:lnTo>
                  <a:lnTo>
                    <a:pt x="1772346" y="162662"/>
                  </a:lnTo>
                  <a:lnTo>
                    <a:pt x="1790596" y="205849"/>
                  </a:lnTo>
                  <a:lnTo>
                    <a:pt x="1802000" y="252165"/>
                  </a:lnTo>
                  <a:lnTo>
                    <a:pt x="1805940" y="300990"/>
                  </a:lnTo>
                  <a:lnTo>
                    <a:pt x="1805940" y="1619250"/>
                  </a:lnTo>
                  <a:lnTo>
                    <a:pt x="1802000" y="1668074"/>
                  </a:lnTo>
                  <a:lnTo>
                    <a:pt x="1790596" y="1714390"/>
                  </a:lnTo>
                  <a:lnTo>
                    <a:pt x="1772346" y="1757577"/>
                  </a:lnTo>
                  <a:lnTo>
                    <a:pt x="1747869" y="1797015"/>
                  </a:lnTo>
                  <a:lnTo>
                    <a:pt x="1717786" y="1832086"/>
                  </a:lnTo>
                  <a:lnTo>
                    <a:pt x="1682715" y="1862169"/>
                  </a:lnTo>
                  <a:lnTo>
                    <a:pt x="1643277" y="1886646"/>
                  </a:lnTo>
                  <a:lnTo>
                    <a:pt x="1600090" y="1904896"/>
                  </a:lnTo>
                  <a:lnTo>
                    <a:pt x="1553774" y="1916300"/>
                  </a:lnTo>
                  <a:lnTo>
                    <a:pt x="1504950" y="1920240"/>
                  </a:lnTo>
                  <a:lnTo>
                    <a:pt x="300990" y="1920240"/>
                  </a:lnTo>
                  <a:lnTo>
                    <a:pt x="252165" y="1916300"/>
                  </a:lnTo>
                  <a:lnTo>
                    <a:pt x="205849" y="1904896"/>
                  </a:lnTo>
                  <a:lnTo>
                    <a:pt x="162662" y="1886646"/>
                  </a:lnTo>
                  <a:lnTo>
                    <a:pt x="123224" y="1862169"/>
                  </a:lnTo>
                  <a:lnTo>
                    <a:pt x="88153" y="1832086"/>
                  </a:lnTo>
                  <a:lnTo>
                    <a:pt x="58070" y="1797015"/>
                  </a:lnTo>
                  <a:lnTo>
                    <a:pt x="33593" y="1757577"/>
                  </a:lnTo>
                  <a:lnTo>
                    <a:pt x="15343" y="1714390"/>
                  </a:lnTo>
                  <a:lnTo>
                    <a:pt x="3939" y="1668074"/>
                  </a:lnTo>
                  <a:lnTo>
                    <a:pt x="0" y="1619250"/>
                  </a:lnTo>
                  <a:lnTo>
                    <a:pt x="0" y="30099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385684" y="3294126"/>
            <a:ext cx="1285875" cy="10642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635" algn="ctr">
              <a:lnSpc>
                <a:spcPts val="1970"/>
              </a:lnSpc>
              <a:spcBef>
                <a:spcPts val="420"/>
              </a:spcBef>
            </a:pP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Develop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detailed</a:t>
            </a:r>
            <a:r>
              <a:rPr sz="19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HR </a:t>
            </a:r>
            <a:r>
              <a:rPr sz="1900" spc="-5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scorecard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measures</a:t>
            </a:r>
            <a:endParaRPr sz="1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1014983" y="0"/>
              <a:ext cx="8129270" cy="6858000"/>
            </a:xfrm>
            <a:custGeom>
              <a:avLst/>
              <a:gdLst/>
              <a:ahLst/>
              <a:cxnLst/>
              <a:rect l="l" t="t" r="r" b="b"/>
              <a:pathLst>
                <a:path w="8129270" h="6858000">
                  <a:moveTo>
                    <a:pt x="81290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29016" y="6858000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5736" y="0"/>
              <a:ext cx="155447" cy="6857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4816" y="0"/>
              <a:ext cx="7735824" cy="9006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4816" y="384047"/>
              <a:ext cx="7949183" cy="11109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4816" y="978408"/>
              <a:ext cx="2538984" cy="1110996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Translating</a:t>
            </a:r>
            <a:r>
              <a:rPr spc="5" dirty="0"/>
              <a:t> </a:t>
            </a:r>
            <a:r>
              <a:rPr dirty="0"/>
              <a:t>strategy</a:t>
            </a:r>
            <a:r>
              <a:rPr spc="10" dirty="0"/>
              <a:t> </a:t>
            </a:r>
            <a:r>
              <a:rPr dirty="0"/>
              <a:t>into</a:t>
            </a:r>
            <a:r>
              <a:rPr spc="-5" dirty="0"/>
              <a:t> </a:t>
            </a:r>
            <a:r>
              <a:rPr dirty="0"/>
              <a:t>human </a:t>
            </a:r>
            <a:r>
              <a:rPr spc="5" dirty="0"/>
              <a:t> </a:t>
            </a:r>
            <a:r>
              <a:rPr dirty="0"/>
              <a:t>resource</a:t>
            </a:r>
            <a:r>
              <a:rPr spc="-5" dirty="0"/>
              <a:t> policies</a:t>
            </a:r>
            <a:r>
              <a:rPr dirty="0"/>
              <a:t> &amp;</a:t>
            </a:r>
            <a:r>
              <a:rPr spc="-10" dirty="0"/>
              <a:t> </a:t>
            </a:r>
            <a:r>
              <a:rPr dirty="0"/>
              <a:t>practices:</a:t>
            </a:r>
            <a:r>
              <a:rPr spc="-210" dirty="0"/>
              <a:t> </a:t>
            </a:r>
            <a:r>
              <a:rPr spc="-5" dirty="0"/>
              <a:t>An </a:t>
            </a:r>
            <a:r>
              <a:rPr spc="-1070" dirty="0"/>
              <a:t> </a:t>
            </a:r>
            <a:r>
              <a:rPr dirty="0"/>
              <a:t>example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95910" marR="259079" indent="-283845">
              <a:lnSpc>
                <a:spcPct val="80000"/>
              </a:lnSpc>
              <a:spcBef>
                <a:spcPts val="62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pc="-5" dirty="0"/>
              <a:t>An organizational change </a:t>
            </a:r>
            <a:r>
              <a:rPr spc="-10" dirty="0"/>
              <a:t>effort </a:t>
            </a:r>
            <a:r>
              <a:rPr spc="-5" dirty="0"/>
              <a:t>at the Albert Einstein </a:t>
            </a:r>
            <a:r>
              <a:rPr spc="-600" dirty="0"/>
              <a:t> </a:t>
            </a:r>
            <a:r>
              <a:rPr spc="-5" dirty="0"/>
              <a:t>healthcare network</a:t>
            </a:r>
            <a:r>
              <a:rPr spc="20" dirty="0"/>
              <a:t> </a:t>
            </a:r>
            <a:r>
              <a:rPr dirty="0"/>
              <a:t>(Einsten</a:t>
            </a:r>
            <a:r>
              <a:rPr spc="10" dirty="0"/>
              <a:t> </a:t>
            </a:r>
            <a:r>
              <a:rPr spc="-5" dirty="0"/>
              <a:t>Medical)</a:t>
            </a:r>
            <a:r>
              <a:rPr spc="15" dirty="0"/>
              <a:t> </a:t>
            </a:r>
            <a:r>
              <a:rPr dirty="0"/>
              <a:t>illustrates</a:t>
            </a:r>
            <a:r>
              <a:rPr spc="-5" dirty="0"/>
              <a:t> how </a:t>
            </a:r>
            <a:r>
              <a:rPr spc="-595" dirty="0"/>
              <a:t> </a:t>
            </a:r>
            <a:r>
              <a:rPr spc="-5" dirty="0"/>
              <a:t>companies</a:t>
            </a:r>
            <a:r>
              <a:rPr spc="15" dirty="0"/>
              <a:t> </a:t>
            </a:r>
            <a:r>
              <a:rPr spc="-5" dirty="0"/>
              <a:t>translate</a:t>
            </a:r>
            <a:r>
              <a:rPr spc="5" dirty="0"/>
              <a:t> </a:t>
            </a:r>
            <a:r>
              <a:rPr spc="-5" dirty="0"/>
              <a:t>strategic</a:t>
            </a:r>
            <a:r>
              <a:rPr spc="5" dirty="0"/>
              <a:t> </a:t>
            </a:r>
            <a:r>
              <a:rPr spc="-5" dirty="0"/>
              <a:t>plans into</a:t>
            </a:r>
            <a:r>
              <a:rPr dirty="0"/>
              <a:t> </a:t>
            </a:r>
            <a:r>
              <a:rPr spc="-5" dirty="0"/>
              <a:t>human </a:t>
            </a:r>
            <a:r>
              <a:rPr dirty="0"/>
              <a:t> </a:t>
            </a:r>
            <a:r>
              <a:rPr spc="-5" dirty="0"/>
              <a:t>resource</a:t>
            </a:r>
            <a:r>
              <a:rPr spc="15" dirty="0"/>
              <a:t> </a:t>
            </a:r>
            <a:r>
              <a:rPr spc="-5" dirty="0"/>
              <a:t>policies</a:t>
            </a:r>
            <a:r>
              <a:rPr spc="-20" dirty="0"/>
              <a:t> </a:t>
            </a:r>
            <a:r>
              <a:rPr spc="-5" dirty="0"/>
              <a:t>and</a:t>
            </a:r>
            <a:r>
              <a:rPr spc="5" dirty="0"/>
              <a:t> </a:t>
            </a:r>
            <a:r>
              <a:rPr spc="-5" dirty="0"/>
              <a:t>practices</a:t>
            </a:r>
          </a:p>
          <a:p>
            <a:pPr marL="295910" marR="5080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pc="-5" dirty="0"/>
              <a:t>In the</a:t>
            </a:r>
            <a:r>
              <a:rPr spc="5" dirty="0"/>
              <a:t> </a:t>
            </a:r>
            <a:r>
              <a:rPr spc="-5" dirty="0"/>
              <a:t>1990,</a:t>
            </a:r>
            <a:r>
              <a:rPr spc="15" dirty="0"/>
              <a:t> </a:t>
            </a:r>
            <a:r>
              <a:rPr spc="-5" dirty="0"/>
              <a:t>it</a:t>
            </a:r>
            <a:r>
              <a:rPr spc="5" dirty="0"/>
              <a:t> </a:t>
            </a:r>
            <a:r>
              <a:rPr spc="-5" dirty="0"/>
              <a:t>was</a:t>
            </a:r>
            <a:r>
              <a:rPr spc="5" dirty="0"/>
              <a:t> </a:t>
            </a:r>
            <a:r>
              <a:rPr spc="-5" dirty="0"/>
              <a:t>apparent</a:t>
            </a:r>
            <a:r>
              <a:rPr spc="15" dirty="0"/>
              <a:t> </a:t>
            </a:r>
            <a:r>
              <a:rPr spc="-5" dirty="0"/>
              <a:t>to</a:t>
            </a:r>
            <a:r>
              <a:rPr spc="40" dirty="0"/>
              <a:t> </a:t>
            </a:r>
            <a:r>
              <a:rPr spc="-10" dirty="0"/>
              <a:t>einsten’s</a:t>
            </a:r>
            <a:r>
              <a:rPr spc="5" dirty="0"/>
              <a:t> </a:t>
            </a:r>
            <a:r>
              <a:rPr spc="-5" dirty="0"/>
              <a:t>new CEO</a:t>
            </a:r>
            <a:r>
              <a:rPr spc="15" dirty="0"/>
              <a:t> </a:t>
            </a:r>
            <a:r>
              <a:rPr spc="-5" dirty="0"/>
              <a:t>that </a:t>
            </a:r>
            <a:r>
              <a:rPr spc="-595" dirty="0"/>
              <a:t> </a:t>
            </a:r>
            <a:r>
              <a:rPr spc="-5" dirty="0"/>
              <a:t>intense</a:t>
            </a:r>
            <a:r>
              <a:rPr spc="20" dirty="0"/>
              <a:t> </a:t>
            </a:r>
            <a:r>
              <a:rPr spc="-5" dirty="0"/>
              <a:t>competition,</a:t>
            </a:r>
            <a:r>
              <a:rPr spc="10" dirty="0"/>
              <a:t> </a:t>
            </a:r>
            <a:r>
              <a:rPr spc="-5" dirty="0"/>
              <a:t>scientific</a:t>
            </a:r>
            <a:r>
              <a:rPr spc="15" dirty="0"/>
              <a:t> </a:t>
            </a:r>
            <a:r>
              <a:rPr spc="-5" dirty="0"/>
              <a:t>technological changes, 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growth</a:t>
            </a:r>
            <a:r>
              <a:rPr spc="15" dirty="0"/>
              <a:t> </a:t>
            </a:r>
            <a:r>
              <a:rPr spc="-5" dirty="0"/>
              <a:t>of</a:t>
            </a:r>
            <a:r>
              <a:rPr spc="15" dirty="0"/>
              <a:t> </a:t>
            </a:r>
            <a:r>
              <a:rPr spc="-5" dirty="0"/>
              <a:t>managed</a:t>
            </a:r>
            <a:r>
              <a:rPr spc="15" dirty="0"/>
              <a:t> </a:t>
            </a:r>
            <a:r>
              <a:rPr spc="-5" dirty="0"/>
              <a:t>care,</a:t>
            </a:r>
            <a:r>
              <a:rPr spc="20" dirty="0"/>
              <a:t> </a:t>
            </a:r>
            <a:r>
              <a:rPr spc="-5" dirty="0"/>
              <a:t>and</a:t>
            </a:r>
            <a:r>
              <a:rPr spc="10" dirty="0"/>
              <a:t> </a:t>
            </a:r>
            <a:r>
              <a:rPr spc="-5" dirty="0"/>
              <a:t>significant</a:t>
            </a:r>
            <a:r>
              <a:rPr spc="-10" dirty="0"/>
              <a:t> </a:t>
            </a:r>
            <a:r>
              <a:rPr spc="-5" dirty="0"/>
              <a:t>cuts in </a:t>
            </a:r>
            <a:r>
              <a:rPr dirty="0"/>
              <a:t> </a:t>
            </a:r>
            <a:r>
              <a:rPr spc="-5" dirty="0"/>
              <a:t>Medicare</a:t>
            </a:r>
            <a:r>
              <a:rPr spc="10" dirty="0"/>
              <a:t> </a:t>
            </a:r>
            <a:r>
              <a:rPr spc="-5" dirty="0"/>
              <a:t>and</a:t>
            </a:r>
            <a:r>
              <a:rPr spc="30" dirty="0"/>
              <a:t> </a:t>
            </a:r>
            <a:r>
              <a:rPr spc="-5" dirty="0"/>
              <a:t>medicaid</a:t>
            </a:r>
            <a:r>
              <a:rPr spc="10" dirty="0"/>
              <a:t> </a:t>
            </a:r>
            <a:r>
              <a:rPr spc="-5" dirty="0"/>
              <a:t>meant</a:t>
            </a:r>
            <a:r>
              <a:rPr spc="10" dirty="0"/>
              <a:t> </a:t>
            </a:r>
            <a:r>
              <a:rPr spc="-5" dirty="0"/>
              <a:t>that</a:t>
            </a:r>
            <a:r>
              <a:rPr spc="15" dirty="0"/>
              <a:t> </a:t>
            </a:r>
            <a:r>
              <a:rPr spc="-5" dirty="0"/>
              <a:t>his</a:t>
            </a:r>
            <a:r>
              <a:rPr spc="-10" dirty="0"/>
              <a:t> </a:t>
            </a:r>
            <a:r>
              <a:rPr spc="-5" dirty="0"/>
              <a:t>company </a:t>
            </a:r>
            <a:r>
              <a:rPr dirty="0"/>
              <a:t> </a:t>
            </a:r>
            <a:r>
              <a:rPr spc="-5" dirty="0"/>
              <a:t>needed</a:t>
            </a:r>
            <a:r>
              <a:rPr spc="10" dirty="0"/>
              <a:t> </a:t>
            </a:r>
            <a:r>
              <a:rPr spc="-5" dirty="0"/>
              <a:t>a new strategic</a:t>
            </a:r>
            <a:r>
              <a:rPr dirty="0"/>
              <a:t> </a:t>
            </a:r>
            <a:r>
              <a:rPr spc="-5" dirty="0"/>
              <a:t>plan</a:t>
            </a:r>
          </a:p>
          <a:p>
            <a:pPr marL="295910" marR="224790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  <a:tab pos="2876550" algn="l"/>
              </a:tabLst>
            </a:pPr>
            <a:r>
              <a:rPr spc="-5" dirty="0"/>
              <a:t>At</a:t>
            </a:r>
            <a:r>
              <a:rPr spc="10" dirty="0"/>
              <a:t> </a:t>
            </a:r>
            <a:r>
              <a:rPr spc="-5" dirty="0"/>
              <a:t>the</a:t>
            </a:r>
            <a:r>
              <a:rPr spc="15" dirty="0"/>
              <a:t> </a:t>
            </a:r>
            <a:r>
              <a:rPr spc="-5" dirty="0"/>
              <a:t>time,</a:t>
            </a:r>
            <a:r>
              <a:rPr spc="35" dirty="0"/>
              <a:t> </a:t>
            </a:r>
            <a:r>
              <a:rPr spc="-5" dirty="0"/>
              <a:t>Einsten	medical was</a:t>
            </a:r>
            <a:r>
              <a:rPr spc="5" dirty="0"/>
              <a:t> </a:t>
            </a:r>
            <a:r>
              <a:rPr spc="-5" dirty="0"/>
              <a:t>a</a:t>
            </a:r>
            <a:r>
              <a:rPr spc="-10" dirty="0"/>
              <a:t> </a:t>
            </a:r>
            <a:r>
              <a:rPr spc="-5" dirty="0"/>
              <a:t>single</a:t>
            </a:r>
            <a:r>
              <a:rPr spc="-10" dirty="0"/>
              <a:t> </a:t>
            </a:r>
            <a:r>
              <a:rPr spc="-5" dirty="0"/>
              <a:t>acute care </a:t>
            </a:r>
            <a:r>
              <a:rPr spc="-595" dirty="0"/>
              <a:t> </a:t>
            </a:r>
            <a:r>
              <a:rPr spc="-5" dirty="0"/>
              <a:t>hospital,</a:t>
            </a:r>
            <a:r>
              <a:rPr spc="-10" dirty="0"/>
              <a:t> </a:t>
            </a:r>
            <a:r>
              <a:rPr spc="-5" dirty="0"/>
              <a:t>treating</a:t>
            </a:r>
            <a:r>
              <a:rPr spc="10"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seriously </a:t>
            </a:r>
            <a:r>
              <a:rPr dirty="0"/>
              <a:t>ill</a:t>
            </a:r>
          </a:p>
          <a:p>
            <a:pPr marL="295910" marR="25400" indent="-283845">
              <a:lnSpc>
                <a:spcPct val="80000"/>
              </a:lnSpc>
              <a:spcBef>
                <a:spcPts val="60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b="1" spc="-5" dirty="0">
                <a:latin typeface="Arial"/>
                <a:cs typeface="Arial"/>
              </a:rPr>
              <a:t>New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strategy:</a:t>
            </a:r>
            <a:r>
              <a:rPr b="1" spc="55" dirty="0">
                <a:latin typeface="Arial"/>
                <a:cs typeface="Arial"/>
              </a:rPr>
              <a:t> </a:t>
            </a:r>
            <a:r>
              <a:rPr spc="-5" dirty="0"/>
              <a:t>the</a:t>
            </a:r>
            <a:r>
              <a:rPr spc="5" dirty="0"/>
              <a:t> </a:t>
            </a:r>
            <a:r>
              <a:rPr spc="-5" dirty="0"/>
              <a:t>essence of</a:t>
            </a:r>
            <a:r>
              <a:rPr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5" dirty="0"/>
              <a:t>CEO’s</a:t>
            </a:r>
            <a:r>
              <a:rPr dirty="0"/>
              <a:t> </a:t>
            </a:r>
            <a:r>
              <a:rPr spc="-10" dirty="0"/>
              <a:t>new</a:t>
            </a:r>
            <a:r>
              <a:rPr spc="10" dirty="0"/>
              <a:t> </a:t>
            </a:r>
            <a:r>
              <a:rPr spc="-5" dirty="0"/>
              <a:t>strategy </a:t>
            </a:r>
            <a:r>
              <a:rPr spc="-595" dirty="0"/>
              <a:t> </a:t>
            </a:r>
            <a:r>
              <a:rPr spc="-5" dirty="0"/>
              <a:t>was</a:t>
            </a:r>
            <a:r>
              <a:rPr spc="-10" dirty="0"/>
              <a:t> </a:t>
            </a:r>
            <a:r>
              <a:rPr spc="-5" dirty="0"/>
              <a:t>to</a:t>
            </a:r>
            <a:r>
              <a:rPr dirty="0"/>
              <a:t> </a:t>
            </a:r>
            <a:r>
              <a:rPr spc="-5" dirty="0"/>
              <a:t>change</a:t>
            </a:r>
            <a:r>
              <a:rPr spc="15" dirty="0"/>
              <a:t> </a:t>
            </a:r>
            <a:r>
              <a:rPr spc="-5" dirty="0"/>
              <a:t>Einsten</a:t>
            </a:r>
            <a:r>
              <a:rPr spc="5" dirty="0"/>
              <a:t> </a:t>
            </a:r>
            <a:r>
              <a:rPr dirty="0"/>
              <a:t>into</a:t>
            </a:r>
            <a:r>
              <a:rPr spc="-10" dirty="0"/>
              <a:t> </a:t>
            </a:r>
            <a:r>
              <a:rPr spc="-5" dirty="0"/>
              <a:t>a</a:t>
            </a:r>
            <a:r>
              <a:rPr spc="5" dirty="0"/>
              <a:t> </a:t>
            </a:r>
            <a:r>
              <a:rPr dirty="0"/>
              <a:t>comprehensive</a:t>
            </a:r>
            <a:r>
              <a:rPr spc="25" dirty="0"/>
              <a:t> </a:t>
            </a:r>
            <a:r>
              <a:rPr dirty="0"/>
              <a:t>health </a:t>
            </a:r>
            <a:r>
              <a:rPr spc="5" dirty="0"/>
              <a:t> </a:t>
            </a:r>
            <a:r>
              <a:rPr spc="-5" dirty="0"/>
              <a:t>care</a:t>
            </a:r>
            <a:r>
              <a:rPr dirty="0"/>
              <a:t> </a:t>
            </a:r>
            <a:r>
              <a:rPr spc="-5" dirty="0"/>
              <a:t>network</a:t>
            </a:r>
            <a:r>
              <a:rPr spc="20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facilities</a:t>
            </a:r>
            <a:r>
              <a:rPr spc="-10" dirty="0"/>
              <a:t> </a:t>
            </a:r>
            <a:r>
              <a:rPr spc="-5" dirty="0"/>
              <a:t>providing</a:t>
            </a:r>
            <a:r>
              <a:rPr spc="15" dirty="0"/>
              <a:t> </a:t>
            </a:r>
            <a:r>
              <a:rPr spc="-5" dirty="0"/>
              <a:t>full</a:t>
            </a:r>
            <a:r>
              <a:rPr dirty="0"/>
              <a:t> </a:t>
            </a:r>
            <a:r>
              <a:rPr spc="-5" dirty="0"/>
              <a:t>range</a:t>
            </a:r>
            <a:r>
              <a:rPr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5" dirty="0"/>
              <a:t>high </a:t>
            </a:r>
            <a:r>
              <a:rPr dirty="0"/>
              <a:t> </a:t>
            </a:r>
            <a:r>
              <a:rPr spc="-5" dirty="0"/>
              <a:t>quality services</a:t>
            </a:r>
            <a:r>
              <a:rPr dirty="0"/>
              <a:t> </a:t>
            </a:r>
            <a:r>
              <a:rPr spc="-5" dirty="0"/>
              <a:t>in</a:t>
            </a:r>
            <a:r>
              <a:rPr dirty="0"/>
              <a:t> </a:t>
            </a:r>
            <a:r>
              <a:rPr spc="-5" dirty="0"/>
              <a:t>various</a:t>
            </a:r>
            <a:r>
              <a:rPr spc="15" dirty="0"/>
              <a:t> </a:t>
            </a:r>
            <a:r>
              <a:rPr spc="-5" dirty="0"/>
              <a:t>local markets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96897" y="1406398"/>
            <a:ext cx="7216140" cy="434530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95910" marR="342265" indent="-283845">
              <a:lnSpc>
                <a:spcPct val="80000"/>
              </a:lnSpc>
              <a:spcBef>
                <a:spcPts val="62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He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knew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that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achieving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this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change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 strategy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would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require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numerous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changes in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Einstein </a:t>
            </a:r>
            <a:r>
              <a:rPr sz="2200" spc="-10" dirty="0">
                <a:latin typeface="Arial MT"/>
                <a:cs typeface="Arial MT"/>
              </a:rPr>
              <a:t>Medical’s </a:t>
            </a:r>
            <a:r>
              <a:rPr sz="2200" spc="-5" dirty="0">
                <a:latin typeface="Arial MT"/>
                <a:cs typeface="Arial MT"/>
              </a:rPr>
              <a:t> organization and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employee</a:t>
            </a:r>
            <a:r>
              <a:rPr sz="2200" spc="4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behaviours,.</a:t>
            </a:r>
            <a:endParaRPr sz="2200">
              <a:latin typeface="Arial MT"/>
              <a:cs typeface="Arial MT"/>
            </a:endParaRPr>
          </a:p>
          <a:p>
            <a:pPr marL="295910" marR="479425" indent="-283845">
              <a:lnSpc>
                <a:spcPts val="2110"/>
              </a:lnSpc>
              <a:spcBef>
                <a:spcPts val="59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  <a:tab pos="5645785" algn="l"/>
              </a:tabLst>
            </a:pPr>
            <a:r>
              <a:rPr sz="2200" spc="-5" dirty="0">
                <a:latin typeface="Arial MT"/>
                <a:cs typeface="Arial MT"/>
              </a:rPr>
              <a:t>In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15" dirty="0">
                <a:latin typeface="Arial MT"/>
                <a:cs typeface="Arial MT"/>
              </a:rPr>
              <a:t>particular,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given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highly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dynamic</a:t>
            </a:r>
            <a:r>
              <a:rPr sz="2200" spc="4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uncertain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health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care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environment</a:t>
            </a:r>
            <a:r>
              <a:rPr sz="2200" spc="5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,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new</a:t>
            </a:r>
            <a:r>
              <a:rPr sz="2200" spc="6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einsten	medical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would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require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much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more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flexible,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adaptable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professional approach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delivering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services</a:t>
            </a:r>
            <a:endParaRPr sz="2200">
              <a:latin typeface="Arial MT"/>
              <a:cs typeface="Arial MT"/>
            </a:endParaRPr>
          </a:p>
          <a:p>
            <a:pPr marL="295910" marR="5080" indent="-283845">
              <a:lnSpc>
                <a:spcPct val="80000"/>
              </a:lnSpc>
              <a:spcBef>
                <a:spcPts val="62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Based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that,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decided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summarize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strategic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goals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of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his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change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program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three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words: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20" dirty="0">
                <a:latin typeface="Arial MT"/>
                <a:cs typeface="Arial MT"/>
              </a:rPr>
              <a:t>“INITIATE”,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“ADAPT”,</a:t>
            </a:r>
            <a:r>
              <a:rPr sz="2200" spc="-114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“DELIVER”</a:t>
            </a:r>
            <a:endParaRPr sz="2200">
              <a:latin typeface="Arial MT"/>
              <a:cs typeface="Arial MT"/>
            </a:endParaRPr>
          </a:p>
          <a:p>
            <a:pPr marL="295910" marR="64769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125" dirty="0">
                <a:latin typeface="Arial MT"/>
                <a:cs typeface="Arial MT"/>
              </a:rPr>
              <a:t>To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achieve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Einstein Medicals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strategic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aims,</a:t>
            </a:r>
            <a:r>
              <a:rPr sz="2200" dirty="0">
                <a:latin typeface="Arial MT"/>
                <a:cs typeface="Arial MT"/>
              </a:rPr>
              <a:t> its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HR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other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strategies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would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have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help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medical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centre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its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employees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produce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new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services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(</a:t>
            </a:r>
            <a:r>
              <a:rPr sz="2200" b="1" dirty="0">
                <a:latin typeface="Arial"/>
                <a:cs typeface="Arial"/>
              </a:rPr>
              <a:t>Initiate</a:t>
            </a:r>
            <a:r>
              <a:rPr sz="2200" dirty="0">
                <a:latin typeface="Arial MT"/>
                <a:cs typeface="Arial MT"/>
              </a:rPr>
              <a:t>), 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capitalize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opportunities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(</a:t>
            </a:r>
            <a:r>
              <a:rPr sz="2200" b="1" dirty="0">
                <a:latin typeface="Arial"/>
                <a:cs typeface="Arial"/>
              </a:rPr>
              <a:t>Adapt</a:t>
            </a:r>
            <a:r>
              <a:rPr sz="2200" dirty="0">
                <a:latin typeface="Arial MT"/>
                <a:cs typeface="Arial MT"/>
              </a:rPr>
              <a:t>)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offer </a:t>
            </a:r>
            <a:r>
              <a:rPr sz="2200" spc="-5" dirty="0">
                <a:latin typeface="Arial MT"/>
                <a:cs typeface="Arial MT"/>
              </a:rPr>
              <a:t> consistently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high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quality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services</a:t>
            </a:r>
            <a:r>
              <a:rPr sz="2200" spc="40" dirty="0">
                <a:latin typeface="Arial MT"/>
                <a:cs typeface="Arial MT"/>
              </a:rPr>
              <a:t> </a:t>
            </a:r>
            <a:r>
              <a:rPr sz="2200" b="1" spc="-5" dirty="0">
                <a:latin typeface="Arial"/>
                <a:cs typeface="Arial"/>
              </a:rPr>
              <a:t>(Deliver</a:t>
            </a:r>
            <a:r>
              <a:rPr sz="2200" spc="-5" dirty="0">
                <a:latin typeface="Arial MT"/>
                <a:cs typeface="Arial MT"/>
              </a:rPr>
              <a:t>)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96897" y="1406398"/>
            <a:ext cx="7177405" cy="495744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95910" marR="449580" indent="-283845">
              <a:lnSpc>
                <a:spcPct val="80000"/>
              </a:lnSpc>
              <a:spcBef>
                <a:spcPts val="62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b="1" spc="-5" dirty="0">
                <a:latin typeface="Arial"/>
                <a:cs typeface="Arial"/>
              </a:rPr>
              <a:t>New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employee</a:t>
            </a:r>
            <a:r>
              <a:rPr sz="2200" b="1" spc="4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competencies</a:t>
            </a:r>
            <a:r>
              <a:rPr sz="2200" b="1" spc="2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and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behaviors:</a:t>
            </a:r>
            <a:r>
              <a:rPr sz="2200" b="1" spc="65" dirty="0">
                <a:latin typeface="Arial"/>
                <a:cs typeface="Arial"/>
              </a:rPr>
              <a:t> </a:t>
            </a:r>
            <a:r>
              <a:rPr sz="2200" spc="-5" dirty="0">
                <a:latin typeface="Arial MT"/>
                <a:cs typeface="Arial MT"/>
              </a:rPr>
              <a:t>the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15" dirty="0">
                <a:latin typeface="Arial MT"/>
                <a:cs typeface="Arial MT"/>
              </a:rPr>
              <a:t>CEO’s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next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question was,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“what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sorts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of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employees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competencies,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skills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behaviors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would</a:t>
            </a:r>
            <a:r>
              <a:rPr sz="2200" spc="5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Einsten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Medical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need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produce these three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outcomes?”</a:t>
            </a:r>
            <a:endParaRPr sz="2200">
              <a:latin typeface="Arial MT"/>
              <a:cs typeface="Arial MT"/>
            </a:endParaRPr>
          </a:p>
          <a:p>
            <a:pPr marL="295910" marR="218440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  <a:tab pos="5593715" algn="l"/>
              </a:tabLst>
            </a:pPr>
            <a:r>
              <a:rPr sz="2200" spc="-10" dirty="0">
                <a:latin typeface="Arial MT"/>
                <a:cs typeface="Arial MT"/>
              </a:rPr>
              <a:t>Working</a:t>
            </a:r>
            <a:r>
              <a:rPr sz="2200" spc="-5" dirty="0">
                <a:latin typeface="Arial MT"/>
                <a:cs typeface="Arial MT"/>
              </a:rPr>
              <a:t> with the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Head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of HR the</a:t>
            </a:r>
            <a:r>
              <a:rPr sz="2200" spc="4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ceo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chose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four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employee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skills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&amp;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behviors: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Einsten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employees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would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need to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“dedicated,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accountable, generative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and </a:t>
            </a:r>
            <a:r>
              <a:rPr sz="2200" spc="-5" dirty="0">
                <a:latin typeface="Arial MT"/>
                <a:cs typeface="Arial MT"/>
              </a:rPr>
              <a:t> resilient”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they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would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have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dedicated	to einstens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focus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INITIATE,</a:t>
            </a:r>
            <a:r>
              <a:rPr sz="2200" spc="-10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ADAPT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DELIVER</a:t>
            </a:r>
            <a:endParaRPr sz="2200">
              <a:latin typeface="Arial MT"/>
              <a:cs typeface="Arial MT"/>
            </a:endParaRPr>
          </a:p>
          <a:p>
            <a:pPr marL="295910" marR="365125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They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would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have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take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personnel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accountability for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their results</a:t>
            </a:r>
            <a:endParaRPr sz="2200">
              <a:latin typeface="Arial MT"/>
              <a:cs typeface="Arial MT"/>
            </a:endParaRPr>
          </a:p>
          <a:p>
            <a:pPr marL="295910" marR="285115" indent="-283845">
              <a:lnSpc>
                <a:spcPct val="801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They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would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have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generative,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which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means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able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willing to apply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new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knowledge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 </a:t>
            </a:r>
            <a:r>
              <a:rPr sz="2200" dirty="0">
                <a:latin typeface="Arial MT"/>
                <a:cs typeface="Arial MT"/>
              </a:rPr>
              <a:t>skills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constant search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for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innovative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solutions.</a:t>
            </a:r>
            <a:endParaRPr sz="2200">
              <a:latin typeface="Arial MT"/>
              <a:cs typeface="Arial MT"/>
            </a:endParaRPr>
          </a:p>
          <a:p>
            <a:pPr marL="295910" indent="-283845">
              <a:lnSpc>
                <a:spcPts val="2375"/>
              </a:lnSpc>
              <a:spcBef>
                <a:spcPts val="7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they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would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have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resilient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for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instance,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</a:t>
            </a:r>
            <a:endParaRPr sz="2200">
              <a:latin typeface="Arial MT"/>
              <a:cs typeface="Arial MT"/>
            </a:endParaRPr>
          </a:p>
          <a:p>
            <a:pPr marL="295910" marR="5080">
              <a:lnSpc>
                <a:spcPts val="2110"/>
              </a:lnSpc>
              <a:spcBef>
                <a:spcPts val="250"/>
              </a:spcBef>
            </a:pPr>
            <a:r>
              <a:rPr sz="2200" spc="-5" dirty="0">
                <a:latin typeface="Arial MT"/>
                <a:cs typeface="Arial MT"/>
              </a:rPr>
              <a:t>terms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of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moving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from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job to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job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company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‘s need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changed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96897" y="1406398"/>
            <a:ext cx="7181850" cy="5327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b="1" spc="-5" dirty="0">
                <a:latin typeface="Arial"/>
                <a:cs typeface="Arial"/>
              </a:rPr>
              <a:t>New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Human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Resource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Policies &amp;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practices:</a:t>
            </a:r>
            <a:endParaRPr sz="2200">
              <a:latin typeface="Arial"/>
              <a:cs typeface="Arial"/>
            </a:endParaRPr>
          </a:p>
          <a:p>
            <a:pPr marL="295910" marR="419100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Given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these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desired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employee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competencies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behaviors,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Einstein</a:t>
            </a:r>
            <a:r>
              <a:rPr sz="2200" spc="-10" dirty="0">
                <a:latin typeface="Arial MT"/>
                <a:cs typeface="Arial MT"/>
              </a:rPr>
              <a:t> medical’s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Human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resource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managers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could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ask,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“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what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specific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HR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policies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and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practices would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help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Einstein create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dedicated,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accountable,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generative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resilient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workforce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thereby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help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it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achieve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its strategic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goals?</a:t>
            </a:r>
            <a:endParaRPr sz="2200">
              <a:latin typeface="Arial MT"/>
              <a:cs typeface="Arial MT"/>
            </a:endParaRPr>
          </a:p>
          <a:p>
            <a:pPr marL="295910" indent="-283845">
              <a:lnSpc>
                <a:spcPts val="2375"/>
              </a:lnSpc>
              <a:spcBef>
                <a:spcPts val="7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answer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was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implement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several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new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human</a:t>
            </a:r>
            <a:endParaRPr sz="2200">
              <a:latin typeface="Arial MT"/>
              <a:cs typeface="Arial MT"/>
            </a:endParaRPr>
          </a:p>
          <a:p>
            <a:pPr marL="295910">
              <a:lnSpc>
                <a:spcPts val="2375"/>
              </a:lnSpc>
            </a:pPr>
            <a:r>
              <a:rPr sz="2200" spc="-5" dirty="0">
                <a:latin typeface="Arial MT"/>
                <a:cs typeface="Arial MT"/>
              </a:rPr>
              <a:t>resource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programs:</a:t>
            </a:r>
            <a:endParaRPr sz="2200">
              <a:latin typeface="Arial MT"/>
              <a:cs typeface="Arial MT"/>
            </a:endParaRPr>
          </a:p>
          <a:p>
            <a:pPr marL="570230" marR="5080" lvl="1" indent="-238125">
              <a:lnSpc>
                <a:spcPct val="80000"/>
              </a:lnSpc>
              <a:spcBef>
                <a:spcPts val="610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z="2000" dirty="0">
                <a:latin typeface="Arial MT"/>
                <a:cs typeface="Arial MT"/>
              </a:rPr>
              <a:t>New training and communication programs aimed at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assuring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that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employees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clearly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understood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company’s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new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vision</a:t>
            </a:r>
            <a:r>
              <a:rPr sz="2000" dirty="0">
                <a:latin typeface="Arial MT"/>
                <a:cs typeface="Arial MT"/>
              </a:rPr>
              <a:t> and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what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it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would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require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all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employees</a:t>
            </a:r>
            <a:endParaRPr sz="2000">
              <a:latin typeface="Arial MT"/>
              <a:cs typeface="Arial MT"/>
            </a:endParaRPr>
          </a:p>
          <a:p>
            <a:pPr marL="570230" marR="187960" lvl="1" indent="-238125">
              <a:lnSpc>
                <a:spcPct val="80100"/>
              </a:lnSpc>
              <a:spcBef>
                <a:spcPts val="595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z="2000" dirty="0">
                <a:latin typeface="Arial MT"/>
                <a:cs typeface="Arial MT"/>
              </a:rPr>
              <a:t>Enriching work involved providing employees with more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challenge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responsibility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through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flexible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assignments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team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based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work</a:t>
            </a:r>
            <a:endParaRPr sz="2000">
              <a:latin typeface="Arial MT"/>
              <a:cs typeface="Arial MT"/>
            </a:endParaRPr>
          </a:p>
          <a:p>
            <a:pPr marL="570230" marR="492125" lvl="1" indent="-238125">
              <a:lnSpc>
                <a:spcPts val="1920"/>
              </a:lnSpc>
              <a:spcBef>
                <a:spcPts val="585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z="2000" dirty="0">
                <a:latin typeface="Arial MT"/>
                <a:cs typeface="Arial MT"/>
              </a:rPr>
              <a:t>New training &amp; benefits programs promoted personal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growth,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which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meant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helping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employees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take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personal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responsibility for their own improvement &amp; personal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development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96897" y="1420114"/>
            <a:ext cx="7237095" cy="551243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570230" marR="185420" indent="-238125">
              <a:lnSpc>
                <a:spcPct val="80000"/>
              </a:lnSpc>
              <a:spcBef>
                <a:spcPts val="530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z="1800" spc="-5" dirty="0">
                <a:latin typeface="Arial MT"/>
                <a:cs typeface="Arial MT"/>
              </a:rPr>
              <a:t>Providing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commensurate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returns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involved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tying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employees’ 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rewards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 </a:t>
            </a:r>
            <a:r>
              <a:rPr sz="1800" spc="-5" dirty="0">
                <a:latin typeface="Arial MT"/>
                <a:cs typeface="Arial MT"/>
              </a:rPr>
              <a:t>organization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wide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results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providing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nonmonetary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rewards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(such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 </a:t>
            </a:r>
            <a:r>
              <a:rPr sz="1800" spc="-5" dirty="0">
                <a:latin typeface="Arial MT"/>
                <a:cs typeface="Arial MT"/>
              </a:rPr>
              <a:t>more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challenging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job)</a:t>
            </a:r>
            <a:endParaRPr sz="1800">
              <a:latin typeface="Arial MT"/>
              <a:cs typeface="Arial MT"/>
            </a:endParaRPr>
          </a:p>
          <a:p>
            <a:pPr marL="570230" marR="5080" indent="-238125">
              <a:lnSpc>
                <a:spcPct val="80000"/>
              </a:lnSpc>
              <a:spcBef>
                <a:spcPts val="605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z="1800" spc="-5" dirty="0">
                <a:latin typeface="Arial MT"/>
                <a:cs typeface="Arial MT"/>
              </a:rPr>
              <a:t>Improved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selection,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orientation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dismissal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procedures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also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helped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Einstein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build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more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dedicated,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resilient,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accountable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generative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workforce</a:t>
            </a:r>
            <a:endParaRPr sz="1800">
              <a:latin typeface="Arial MT"/>
              <a:cs typeface="Arial MT"/>
            </a:endParaRPr>
          </a:p>
          <a:p>
            <a:pPr marL="295910" marR="25400" indent="-283845">
              <a:lnSpc>
                <a:spcPct val="80000"/>
              </a:lnSpc>
              <a:spcBef>
                <a:spcPts val="59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dirty="0">
                <a:latin typeface="Arial MT"/>
                <a:cs typeface="Arial MT"/>
              </a:rPr>
              <a:t>In sum, Einstein managers translated the new strategy into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specific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human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resource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policies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&amp;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practices.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They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knew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they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could not execute their new strategy without new employee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competencies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behaviors.</a:t>
            </a:r>
            <a:endParaRPr sz="2000">
              <a:latin typeface="Arial MT"/>
              <a:cs typeface="Arial MT"/>
            </a:endParaRPr>
          </a:p>
          <a:p>
            <a:pPr marL="295910" marR="824230" indent="-283845">
              <a:lnSpc>
                <a:spcPts val="1920"/>
              </a:lnSpc>
              <a:spcBef>
                <a:spcPts val="58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dirty="0">
                <a:latin typeface="Arial MT"/>
                <a:cs typeface="Arial MT"/>
              </a:rPr>
              <a:t>In turn, promoting these competencies and behaviors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required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implementing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new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human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resource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policies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&amp;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practices</a:t>
            </a:r>
            <a:endParaRPr sz="2000">
              <a:latin typeface="Arial MT"/>
              <a:cs typeface="Arial MT"/>
            </a:endParaRPr>
          </a:p>
          <a:p>
            <a:pPr marL="295910" marR="50800" indent="-283845">
              <a:lnSpc>
                <a:spcPct val="80100"/>
              </a:lnSpc>
              <a:spcBef>
                <a:spcPts val="61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dirty="0">
                <a:latin typeface="Arial MT"/>
                <a:cs typeface="Arial MT"/>
              </a:rPr>
              <a:t>They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could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choose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measures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(such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“hours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of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training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per employee per year”) </a:t>
            </a:r>
            <a:r>
              <a:rPr sz="2000" dirty="0">
                <a:latin typeface="Arial MT"/>
                <a:cs typeface="Arial MT"/>
              </a:rPr>
              <a:t>to monitor the new strategies </a:t>
            </a:r>
            <a:r>
              <a:rPr sz="2000" spc="-5" dirty="0">
                <a:latin typeface="Arial MT"/>
                <a:cs typeface="Arial MT"/>
              </a:rPr>
              <a:t>actual </a:t>
            </a:r>
            <a:r>
              <a:rPr sz="2000" dirty="0">
                <a:latin typeface="Arial MT"/>
                <a:cs typeface="Arial MT"/>
              </a:rPr>
              <a:t> progress</a:t>
            </a:r>
            <a:endParaRPr sz="2000">
              <a:latin typeface="Arial MT"/>
              <a:cs typeface="Arial MT"/>
            </a:endParaRPr>
          </a:p>
          <a:p>
            <a:pPr marL="295910" marR="220979" indent="-283845">
              <a:lnSpc>
                <a:spcPts val="1920"/>
              </a:lnSpc>
              <a:spcBef>
                <a:spcPts val="58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dirty="0">
                <a:latin typeface="Arial MT"/>
                <a:cs typeface="Arial MT"/>
              </a:rPr>
              <a:t>Einstein medicals managers used a simple, logical and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subjective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process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translate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strategy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into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required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human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resource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policies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&amp;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practices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activities.</a:t>
            </a:r>
            <a:endParaRPr sz="2000">
              <a:latin typeface="Arial MT"/>
              <a:cs typeface="Arial MT"/>
            </a:endParaRPr>
          </a:p>
          <a:p>
            <a:pPr marL="295910" indent="-283845">
              <a:lnSpc>
                <a:spcPts val="2160"/>
              </a:lnSpc>
              <a:spcBef>
                <a:spcPts val="14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dirty="0">
                <a:latin typeface="Arial MT"/>
                <a:cs typeface="Arial MT"/>
              </a:rPr>
              <a:t>This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 perfectly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acceptable.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Increasingly,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however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many</a:t>
            </a:r>
            <a:endParaRPr sz="2000">
              <a:latin typeface="Arial MT"/>
              <a:cs typeface="Arial MT"/>
            </a:endParaRPr>
          </a:p>
          <a:p>
            <a:pPr marL="295910">
              <a:lnSpc>
                <a:spcPts val="2160"/>
              </a:lnSpc>
            </a:pPr>
            <a:r>
              <a:rPr sz="2000" dirty="0">
                <a:latin typeface="Arial MT"/>
                <a:cs typeface="Arial MT"/>
              </a:rPr>
              <a:t>companies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are turning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more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rigorous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methodology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called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96897" y="1430782"/>
            <a:ext cx="7112000" cy="50342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5910" marR="100965" indent="-283845">
              <a:lnSpc>
                <a:spcPct val="90000"/>
              </a:lnSpc>
              <a:spcBef>
                <a:spcPts val="425"/>
              </a:spcBef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dirty="0">
                <a:latin typeface="Arial MT"/>
                <a:cs typeface="Arial MT"/>
              </a:rPr>
              <a:t>Strategic </a:t>
            </a:r>
            <a:r>
              <a:rPr sz="2700" spc="-10" dirty="0">
                <a:latin typeface="Arial MT"/>
                <a:cs typeface="Arial MT"/>
              </a:rPr>
              <a:t>HRM </a:t>
            </a:r>
            <a:r>
              <a:rPr sz="2700" dirty="0">
                <a:latin typeface="Arial MT"/>
                <a:cs typeface="Arial MT"/>
              </a:rPr>
              <a:t>&amp; </a:t>
            </a:r>
            <a:r>
              <a:rPr sz="2700" spc="-5" dirty="0">
                <a:latin typeface="Arial MT"/>
                <a:cs typeface="Arial MT"/>
              </a:rPr>
              <a:t>HR </a:t>
            </a:r>
            <a:r>
              <a:rPr sz="2700" dirty="0">
                <a:latin typeface="Arial MT"/>
                <a:cs typeface="Arial MT"/>
              </a:rPr>
              <a:t>strategy </a:t>
            </a:r>
            <a:r>
              <a:rPr sz="2700" spc="-5" dirty="0">
                <a:latin typeface="Arial MT"/>
                <a:cs typeface="Arial MT"/>
              </a:rPr>
              <a:t>can be 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compared </a:t>
            </a:r>
            <a:r>
              <a:rPr sz="2700" dirty="0">
                <a:latin typeface="Arial MT"/>
                <a:cs typeface="Arial MT"/>
              </a:rPr>
              <a:t>with the </a:t>
            </a:r>
            <a:r>
              <a:rPr sz="2700" spc="-5" dirty="0">
                <a:latin typeface="Arial MT"/>
                <a:cs typeface="Arial MT"/>
              </a:rPr>
              <a:t>relationship between </a:t>
            </a:r>
            <a:r>
              <a:rPr sz="2700" dirty="0">
                <a:latin typeface="Arial MT"/>
                <a:cs typeface="Arial MT"/>
              </a:rPr>
              <a:t> strategic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management</a:t>
            </a:r>
            <a:r>
              <a:rPr sz="2700" spc="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&amp;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corporate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business </a:t>
            </a:r>
            <a:r>
              <a:rPr sz="2700" spc="-73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strategies</a:t>
            </a:r>
            <a:endParaRPr sz="2700">
              <a:latin typeface="Arial MT"/>
              <a:cs typeface="Arial MT"/>
            </a:endParaRPr>
          </a:p>
          <a:p>
            <a:pPr marL="295910" marR="179070" indent="-283845">
              <a:lnSpc>
                <a:spcPct val="90000"/>
              </a:lnSpc>
              <a:spcBef>
                <a:spcPts val="595"/>
              </a:spcBef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dirty="0">
                <a:latin typeface="Arial MT"/>
                <a:cs typeface="Arial MT"/>
              </a:rPr>
              <a:t>Strategic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HRM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&amp;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strategic</a:t>
            </a:r>
            <a:r>
              <a:rPr sz="2700" spc="-3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management are </a:t>
            </a:r>
            <a:r>
              <a:rPr sz="2700" spc="-73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terms</a:t>
            </a:r>
            <a:r>
              <a:rPr sz="2700" spc="-5" dirty="0">
                <a:latin typeface="Arial MT"/>
                <a:cs typeface="Arial MT"/>
              </a:rPr>
              <a:t> describing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an </a:t>
            </a:r>
            <a:r>
              <a:rPr sz="2700" spc="-5" dirty="0">
                <a:latin typeface="Arial MT"/>
                <a:cs typeface="Arial MT"/>
              </a:rPr>
              <a:t>approach</a:t>
            </a:r>
            <a:r>
              <a:rPr sz="2700" dirty="0">
                <a:latin typeface="Arial MT"/>
                <a:cs typeface="Arial MT"/>
              </a:rPr>
              <a:t> that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may</a:t>
            </a:r>
            <a:r>
              <a:rPr sz="2700" dirty="0">
                <a:latin typeface="Arial MT"/>
                <a:cs typeface="Arial MT"/>
              </a:rPr>
              <a:t> be 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adopted by </a:t>
            </a:r>
            <a:r>
              <a:rPr sz="2700" dirty="0">
                <a:latin typeface="Arial MT"/>
                <a:cs typeface="Arial MT"/>
              </a:rPr>
              <a:t>top </a:t>
            </a:r>
            <a:r>
              <a:rPr sz="2700" spc="-5" dirty="0">
                <a:latin typeface="Arial MT"/>
                <a:cs typeface="Arial MT"/>
              </a:rPr>
              <a:t>management </a:t>
            </a:r>
            <a:r>
              <a:rPr sz="2700" dirty="0">
                <a:latin typeface="Arial MT"/>
                <a:cs typeface="Arial MT"/>
              </a:rPr>
              <a:t>&amp; focuses </a:t>
            </a:r>
            <a:r>
              <a:rPr sz="2700" spc="-5" dirty="0">
                <a:latin typeface="Arial MT"/>
                <a:cs typeface="Arial MT"/>
              </a:rPr>
              <a:t>on 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longer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term &amp;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setting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the </a:t>
            </a:r>
            <a:r>
              <a:rPr sz="2700" spc="-5" dirty="0">
                <a:latin typeface="Arial MT"/>
                <a:cs typeface="Arial MT"/>
              </a:rPr>
              <a:t>overall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direction</a:t>
            </a:r>
            <a:endParaRPr sz="2700">
              <a:latin typeface="Arial MT"/>
              <a:cs typeface="Arial MT"/>
            </a:endParaRPr>
          </a:p>
          <a:p>
            <a:pPr marL="295910" marR="5080" indent="-283845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spc="-5" dirty="0">
                <a:latin typeface="Arial MT"/>
                <a:cs typeface="Arial MT"/>
              </a:rPr>
              <a:t>HR </a:t>
            </a:r>
            <a:r>
              <a:rPr sz="2700" dirty="0">
                <a:latin typeface="Arial MT"/>
                <a:cs typeface="Arial MT"/>
              </a:rPr>
              <a:t>strategies </a:t>
            </a:r>
            <a:r>
              <a:rPr sz="2700" spc="-5" dirty="0">
                <a:latin typeface="Arial MT"/>
                <a:cs typeface="Arial MT"/>
              </a:rPr>
              <a:t>and </a:t>
            </a:r>
            <a:r>
              <a:rPr sz="2700" dirty="0">
                <a:latin typeface="Arial MT"/>
                <a:cs typeface="Arial MT"/>
              </a:rPr>
              <a:t>corporate/business 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strategies can </a:t>
            </a:r>
            <a:r>
              <a:rPr sz="2700" spc="-10" dirty="0">
                <a:latin typeface="Arial MT"/>
                <a:cs typeface="Arial MT"/>
              </a:rPr>
              <a:t>be </a:t>
            </a:r>
            <a:r>
              <a:rPr sz="2700" dirty="0">
                <a:latin typeface="Arial MT"/>
                <a:cs typeface="Arial MT"/>
              </a:rPr>
              <a:t>outcome of this </a:t>
            </a:r>
            <a:r>
              <a:rPr sz="2700" spc="-5" dirty="0">
                <a:latin typeface="Arial MT"/>
                <a:cs typeface="Arial MT"/>
              </a:rPr>
              <a:t>approach, 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which</a:t>
            </a:r>
            <a:r>
              <a:rPr sz="2700" dirty="0">
                <a:latin typeface="Arial MT"/>
                <a:cs typeface="Arial MT"/>
              </a:rPr>
              <a:t> specify</a:t>
            </a:r>
            <a:r>
              <a:rPr sz="2700" spc="-5" dirty="0">
                <a:latin typeface="Arial MT"/>
                <a:cs typeface="Arial MT"/>
              </a:rPr>
              <a:t> in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more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detail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the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intentions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of </a:t>
            </a:r>
            <a:r>
              <a:rPr sz="2700" spc="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the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org.</a:t>
            </a:r>
            <a:r>
              <a:rPr sz="2700" spc="-5" dirty="0">
                <a:latin typeface="Arial MT"/>
                <a:cs typeface="Arial MT"/>
              </a:rPr>
              <a:t> concerning </a:t>
            </a:r>
            <a:r>
              <a:rPr sz="2700" dirty="0">
                <a:latin typeface="Arial MT"/>
                <a:cs typeface="Arial MT"/>
              </a:rPr>
              <a:t>key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issues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and </a:t>
            </a:r>
            <a:r>
              <a:rPr sz="2700" dirty="0">
                <a:latin typeface="Arial MT"/>
                <a:cs typeface="Arial MT"/>
              </a:rPr>
              <a:t>particular </a:t>
            </a:r>
            <a:r>
              <a:rPr sz="2700" spc="-73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functions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spc="-5" dirty="0">
                <a:latin typeface="Arial MT"/>
                <a:cs typeface="Arial MT"/>
              </a:rPr>
              <a:t>and</a:t>
            </a:r>
            <a:r>
              <a:rPr sz="2700" dirty="0">
                <a:latin typeface="Arial MT"/>
                <a:cs typeface="Arial MT"/>
              </a:rPr>
              <a:t> activities</a:t>
            </a:r>
            <a:endParaRPr sz="2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16" y="6095"/>
              <a:ext cx="1784604" cy="17846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9164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11" y="1045463"/>
              <a:ext cx="1155192" cy="11506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5735" y="0"/>
              <a:ext cx="155447" cy="68579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96897" y="1468882"/>
            <a:ext cx="7234555" cy="4492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5" dirty="0">
                <a:latin typeface="Arial MT"/>
                <a:cs typeface="Arial MT"/>
              </a:rPr>
              <a:t>Strategic integration </a:t>
            </a:r>
            <a:r>
              <a:rPr sz="3200" dirty="0">
                <a:latin typeface="Arial MT"/>
                <a:cs typeface="Arial MT"/>
              </a:rPr>
              <a:t>is necessary to 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provide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congruence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between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business </a:t>
            </a:r>
            <a:r>
              <a:rPr sz="3200" spc="-869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and human </a:t>
            </a:r>
            <a:r>
              <a:rPr sz="3200" dirty="0">
                <a:latin typeface="Arial MT"/>
                <a:cs typeface="Arial MT"/>
              </a:rPr>
              <a:t>resource </a:t>
            </a:r>
            <a:r>
              <a:rPr sz="3200" spc="-30" dirty="0">
                <a:latin typeface="Arial MT"/>
                <a:cs typeface="Arial MT"/>
              </a:rPr>
              <a:t>strategy, </a:t>
            </a:r>
            <a:r>
              <a:rPr sz="3200" dirty="0">
                <a:latin typeface="Arial MT"/>
                <a:cs typeface="Arial MT"/>
              </a:rPr>
              <a:t>so </a:t>
            </a:r>
            <a:r>
              <a:rPr sz="3200" spc="-5" dirty="0">
                <a:latin typeface="Arial MT"/>
                <a:cs typeface="Arial MT"/>
              </a:rPr>
              <a:t>that </a:t>
            </a:r>
            <a:r>
              <a:rPr sz="3200" dirty="0">
                <a:latin typeface="Arial MT"/>
                <a:cs typeface="Arial MT"/>
              </a:rPr>
              <a:t> the</a:t>
            </a:r>
            <a:r>
              <a:rPr sz="3200" spc="18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latter</a:t>
            </a:r>
            <a:r>
              <a:rPr sz="3200" spc="18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supports</a:t>
            </a:r>
            <a:r>
              <a:rPr sz="3200" spc="17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 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accomplishment </a:t>
            </a:r>
            <a:r>
              <a:rPr sz="3200" dirty="0">
                <a:latin typeface="Arial MT"/>
                <a:cs typeface="Arial MT"/>
              </a:rPr>
              <a:t>of </a:t>
            </a:r>
            <a:r>
              <a:rPr sz="3200" spc="-5" dirty="0">
                <a:latin typeface="Arial MT"/>
                <a:cs typeface="Arial MT"/>
              </a:rPr>
              <a:t>the former and 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indeed helps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to</a:t>
            </a:r>
            <a:r>
              <a:rPr sz="3200" spc="-5" dirty="0">
                <a:latin typeface="Arial MT"/>
                <a:cs typeface="Arial MT"/>
              </a:rPr>
              <a:t> define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it</a:t>
            </a:r>
            <a:endParaRPr sz="3200">
              <a:latin typeface="Arial MT"/>
              <a:cs typeface="Arial MT"/>
            </a:endParaRPr>
          </a:p>
          <a:p>
            <a:pPr marL="295910" marR="252095" indent="-28384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dirty="0">
                <a:latin typeface="Arial MT"/>
                <a:cs typeface="Arial MT"/>
              </a:rPr>
              <a:t>The aim is to </a:t>
            </a:r>
            <a:r>
              <a:rPr sz="3200" spc="-5" dirty="0">
                <a:latin typeface="Arial MT"/>
                <a:cs typeface="Arial MT"/>
              </a:rPr>
              <a:t>provide strategic </a:t>
            </a:r>
            <a:r>
              <a:rPr sz="3200" dirty="0">
                <a:latin typeface="Arial MT"/>
                <a:cs typeface="Arial MT"/>
              </a:rPr>
              <a:t>fit </a:t>
            </a:r>
            <a:r>
              <a:rPr sz="3200" spc="-5" dirty="0">
                <a:latin typeface="Arial MT"/>
                <a:cs typeface="Arial MT"/>
              </a:rPr>
              <a:t>and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consistency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between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the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policy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goals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HRM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&amp;</a:t>
            </a:r>
            <a:r>
              <a:rPr sz="3200" spc="-5" dirty="0">
                <a:latin typeface="Arial MT"/>
                <a:cs typeface="Arial MT"/>
              </a:rPr>
              <a:t> the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business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811" y="338327"/>
            <a:ext cx="7889748" cy="12207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90854"/>
            <a:ext cx="718629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Concept</a:t>
            </a:r>
            <a:r>
              <a:rPr sz="4300" spc="-15" dirty="0"/>
              <a:t> </a:t>
            </a:r>
            <a:r>
              <a:rPr sz="4300" spc="-5" dirty="0"/>
              <a:t>&amp;</a:t>
            </a:r>
            <a:r>
              <a:rPr sz="4300" spc="-15" dirty="0"/>
              <a:t> </a:t>
            </a:r>
            <a:r>
              <a:rPr sz="4300" spc="-5" dirty="0"/>
              <a:t>Meaning</a:t>
            </a:r>
            <a:r>
              <a:rPr sz="4300" spc="-15" dirty="0"/>
              <a:t> </a:t>
            </a:r>
            <a:r>
              <a:rPr sz="4300" spc="-5" dirty="0"/>
              <a:t>of</a:t>
            </a:r>
            <a:r>
              <a:rPr sz="4300" spc="5" dirty="0"/>
              <a:t> </a:t>
            </a:r>
            <a:r>
              <a:rPr sz="4300" spc="-5" dirty="0"/>
              <a:t>SHRM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1596897" y="1406398"/>
            <a:ext cx="7112000" cy="47688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95910" marR="236854" indent="-283845">
              <a:lnSpc>
                <a:spcPct val="80000"/>
              </a:lnSpc>
              <a:spcBef>
                <a:spcPts val="62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concept of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strategic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HRM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was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first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formulated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by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Fombrunet</a:t>
            </a:r>
            <a:r>
              <a:rPr sz="2200" spc="4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who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wrote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that three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core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elements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are </a:t>
            </a:r>
            <a:r>
              <a:rPr sz="2200" dirty="0">
                <a:latin typeface="Arial MT"/>
                <a:cs typeface="Arial MT"/>
              </a:rPr>
              <a:t> necessary</a:t>
            </a:r>
            <a:r>
              <a:rPr sz="2200" spc="-5" dirty="0">
                <a:latin typeface="Arial MT"/>
                <a:cs typeface="Arial MT"/>
              </a:rPr>
              <a:t> for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firms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 function effectively</a:t>
            </a:r>
            <a:endParaRPr sz="2200">
              <a:latin typeface="Arial MT"/>
              <a:cs typeface="Arial MT"/>
            </a:endParaRPr>
          </a:p>
          <a:p>
            <a:pPr marL="570230" lvl="1" indent="-238125">
              <a:lnSpc>
                <a:spcPct val="100000"/>
              </a:lnSpc>
              <a:spcBef>
                <a:spcPts val="135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z="2000" dirty="0">
                <a:latin typeface="Arial MT"/>
                <a:cs typeface="Arial MT"/>
              </a:rPr>
              <a:t>Mission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&amp;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strategy</a:t>
            </a:r>
            <a:endParaRPr sz="2000">
              <a:latin typeface="Arial MT"/>
              <a:cs typeface="Arial MT"/>
            </a:endParaRPr>
          </a:p>
          <a:p>
            <a:pPr marL="570230" lvl="1" indent="-238125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z="2000" dirty="0">
                <a:latin typeface="Arial MT"/>
                <a:cs typeface="Arial MT"/>
              </a:rPr>
              <a:t>Organization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Structure</a:t>
            </a:r>
            <a:endParaRPr sz="2000">
              <a:latin typeface="Arial MT"/>
              <a:cs typeface="Arial MT"/>
            </a:endParaRPr>
          </a:p>
          <a:p>
            <a:pPr marL="570230" lvl="1" indent="-238125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z="2000" dirty="0">
                <a:latin typeface="Arial MT"/>
                <a:cs typeface="Arial MT"/>
              </a:rPr>
              <a:t>Human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Resource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Management</a:t>
            </a:r>
            <a:endParaRPr sz="2000">
              <a:latin typeface="Arial MT"/>
              <a:cs typeface="Arial MT"/>
            </a:endParaRPr>
          </a:p>
          <a:p>
            <a:pPr marL="295910" marR="5080" indent="-283845">
              <a:lnSpc>
                <a:spcPct val="80000"/>
              </a:lnSpc>
              <a:spcBef>
                <a:spcPts val="59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success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of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organization depends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people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therein.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This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means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how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they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are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acquired,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developed,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motivated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&amp;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retained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organization,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plays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important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role </a:t>
            </a:r>
            <a:r>
              <a:rPr sz="2200" dirty="0">
                <a:latin typeface="Arial MT"/>
                <a:cs typeface="Arial MT"/>
              </a:rPr>
              <a:t>in</a:t>
            </a:r>
            <a:r>
              <a:rPr sz="2200" spc="-5" dirty="0">
                <a:latin typeface="Arial MT"/>
                <a:cs typeface="Arial MT"/>
              </a:rPr>
              <a:t> the organization </a:t>
            </a:r>
            <a:r>
              <a:rPr sz="2200" dirty="0">
                <a:latin typeface="Arial MT"/>
                <a:cs typeface="Arial MT"/>
              </a:rPr>
              <a:t>success</a:t>
            </a:r>
            <a:endParaRPr sz="2200">
              <a:latin typeface="Arial MT"/>
              <a:cs typeface="Arial MT"/>
            </a:endParaRPr>
          </a:p>
          <a:p>
            <a:pPr marL="295910" marR="889000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This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proposes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integral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approach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towards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HR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functions and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overall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business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functions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of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organization</a:t>
            </a:r>
            <a:endParaRPr sz="2200">
              <a:latin typeface="Arial MT"/>
              <a:cs typeface="Arial MT"/>
            </a:endParaRPr>
          </a:p>
          <a:p>
            <a:pPr marL="295910" marR="672465" indent="-283845">
              <a:lnSpc>
                <a:spcPct val="80000"/>
              </a:lnSpc>
              <a:spcBef>
                <a:spcPts val="60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" dirty="0">
                <a:latin typeface="Arial MT"/>
                <a:cs typeface="Arial MT"/>
              </a:rPr>
              <a:t>Thus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strategic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HRM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means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 strategic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look at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HR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functions in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line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with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business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functions of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organization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4899</Words>
  <Application>Microsoft Office PowerPoint</Application>
  <PresentationFormat>On-screen Show (4:3)</PresentationFormat>
  <Paragraphs>305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Arial</vt:lpstr>
      <vt:lpstr>Arial MT</vt:lpstr>
      <vt:lpstr>Calibri</vt:lpstr>
      <vt:lpstr>Segoe UI Symbol</vt:lpstr>
      <vt:lpstr>Times New Roman</vt:lpstr>
      <vt:lpstr>Verdana</vt:lpstr>
      <vt:lpstr>Wingdings</vt:lpstr>
      <vt:lpstr>Office Theme</vt:lpstr>
      <vt:lpstr>Strategic Human Resource  Management</vt:lpstr>
      <vt:lpstr>What is Strategy?</vt:lpstr>
      <vt:lpstr>PowerPoint Presentation</vt:lpstr>
      <vt:lpstr>Strategic Management  Process</vt:lpstr>
      <vt:lpstr>Strategic HRM</vt:lpstr>
      <vt:lpstr>Strategic HRM</vt:lpstr>
      <vt:lpstr>PowerPoint Presentation</vt:lpstr>
      <vt:lpstr>PowerPoint Presentation</vt:lpstr>
      <vt:lpstr>Concept &amp; Meaning of SHRM</vt:lpstr>
      <vt:lpstr>Strategic HRM therefore is  concerned with the following;</vt:lpstr>
      <vt:lpstr>Aims &amp; Objectives</vt:lpstr>
      <vt:lpstr>Significance/Importance of  SHRM</vt:lpstr>
      <vt:lpstr>Traditional HR versus Strategic  HR</vt:lpstr>
      <vt:lpstr>PowerPoint Presentation</vt:lpstr>
      <vt:lpstr>Way forward in SHRM</vt:lpstr>
      <vt:lpstr>PowerPoint Presentation</vt:lpstr>
      <vt:lpstr>PowerPoint Presentation</vt:lpstr>
      <vt:lpstr>SHRM - some more details</vt:lpstr>
      <vt:lpstr>Linking Corporate and HR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HR’S Strategic Roles</vt:lpstr>
      <vt:lpstr>HR’s Strategy Formulation Role</vt:lpstr>
      <vt:lpstr>PowerPoint Presentation</vt:lpstr>
      <vt:lpstr>The Basic Architecture of HR</vt:lpstr>
      <vt:lpstr>5P Model of Strategic HRM</vt:lpstr>
      <vt:lpstr>PowerPoint Presentation</vt:lpstr>
      <vt:lpstr>The Five P’s Model of SHRM</vt:lpstr>
      <vt:lpstr>PowerPoint Presentation</vt:lpstr>
      <vt:lpstr>HUMAN RESOURCES POLICIES</vt:lpstr>
      <vt:lpstr>HR policy can link values with a  particular people-related business need</vt:lpstr>
      <vt:lpstr>HUMAN RESOURCES PROGRAMS</vt:lpstr>
      <vt:lpstr>Generic questions help to identify the fundamental  issues for programs</vt:lpstr>
      <vt:lpstr>HUMAN RESOURCES PRACTICES</vt:lpstr>
      <vt:lpstr>PowerPoint Presentation</vt:lpstr>
      <vt:lpstr>HUMAN RESOURCES PROCESSES</vt:lpstr>
      <vt:lpstr>5P Model of SHRM</vt:lpstr>
      <vt:lpstr>PowerPoint Presentation</vt:lpstr>
      <vt:lpstr>Strategic Human Resource  Management Tools</vt:lpstr>
      <vt:lpstr>PowerPoint Presentation</vt:lpstr>
      <vt:lpstr>Strategy Map</vt:lpstr>
      <vt:lpstr>Strategy Map: Example – Southwest Airlines</vt:lpstr>
      <vt:lpstr>PowerPoint Presentation</vt:lpstr>
      <vt:lpstr>PowerPoint Presentation</vt:lpstr>
      <vt:lpstr>The HR Scorecard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 Dashboard</vt:lpstr>
      <vt:lpstr>PowerPoint Presentation</vt:lpstr>
      <vt:lpstr>Translating strategy into human  resource policies &amp; practices</vt:lpstr>
      <vt:lpstr>PowerPoint Presentation</vt:lpstr>
      <vt:lpstr>PowerPoint Presentation</vt:lpstr>
      <vt:lpstr>Translating strategy into HR  Policies &amp; Practices</vt:lpstr>
      <vt:lpstr>PowerPoint Presentation</vt:lpstr>
      <vt:lpstr>Translating strategy into human  resource policies &amp; practices: An  example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Human Resource  Management</dc:title>
  <cp:lastModifiedBy>Shweta Lalwani</cp:lastModifiedBy>
  <cp:revision>1</cp:revision>
  <dcterms:created xsi:type="dcterms:W3CDTF">2024-01-20T04:23:07Z</dcterms:created>
  <dcterms:modified xsi:type="dcterms:W3CDTF">2024-01-20T04:37:14Z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2024-01-20T00:00:00Z</vt:filetime>
  </property>
</Properties>
</file>