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sldIdLst>
    <p:sldId id="278" r:id="rId2"/>
    <p:sldId id="276" r:id="rId3"/>
    <p:sldId id="257" r:id="rId4"/>
    <p:sldId id="258" r:id="rId5"/>
    <p:sldId id="260" r:id="rId6"/>
    <p:sldId id="261" r:id="rId7"/>
    <p:sldId id="263" r:id="rId8"/>
    <p:sldId id="265" r:id="rId9"/>
    <p:sldId id="266" r:id="rId10"/>
    <p:sldId id="267" r:id="rId11"/>
    <p:sldId id="269" r:id="rId12"/>
    <p:sldId id="270" r:id="rId13"/>
    <p:sldId id="271" r:id="rId14"/>
    <p:sldId id="275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C9D58-3F45-4D2B-8863-53EA866C6ECD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6176B-F6BE-4877-B2F6-B60BBF126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76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7454FCF-A29A-43BB-A3E2-CE61D745330B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3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8FBFB-F482-43BF-A11C-BEA5C8E31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72845-FEFC-404E-9DB1-14840934DE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21690-F79B-4903-8EF2-3E9B70F6FB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AA3A6-9471-44C4-92B2-433AE15C4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F697E-F709-46AA-BDB0-F450EF25B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326E2-31E8-4E3A-BEA4-26982707CB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7ECAD-B7A0-4386-9415-3E6B8B3FA7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34063-D2DB-43C8-A594-AA79A750D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14040-4583-4A71-9F84-EFCA3550E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E0F13-A2E9-498A-9F77-52AB81F49E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42F95-7C27-4B97-9683-1A86FB764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C5CB1-F27B-4787-9A3D-14CE6B7B3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D3B6C-1A6B-4F16-AACC-115183117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0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6CB3278-6BE1-449B-9A4B-631E53A79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691" y="5346523"/>
            <a:ext cx="1512094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70784" y="5529863"/>
            <a:ext cx="53718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Georgia" panose="02040502050405020303" pitchFamily="18" charset="0"/>
              </a:rPr>
              <a:t>This work is licensed under a </a:t>
            </a:r>
            <a:r>
              <a:rPr lang="en-US" sz="1050" b="1" dirty="0">
                <a:latin typeface="Georgia" panose="02040502050405020303" pitchFamily="18" charset="0"/>
                <a:hlinkClick r:id="rId3"/>
              </a:rPr>
              <a:t>Creative Commons Attribution-</a:t>
            </a:r>
            <a:r>
              <a:rPr lang="en-US" sz="1050" b="1" dirty="0" err="1">
                <a:latin typeface="Georgia" panose="02040502050405020303" pitchFamily="18" charset="0"/>
                <a:hlinkClick r:id="rId3"/>
              </a:rPr>
              <a:t>ShareAlike</a:t>
            </a:r>
            <a:r>
              <a:rPr lang="en-US" sz="1050" b="1" dirty="0">
                <a:latin typeface="Georgia" panose="02040502050405020303" pitchFamily="18" charset="0"/>
                <a:hlinkClick r:id="rId3"/>
              </a:rPr>
              <a:t> 4.0 International License</a:t>
            </a:r>
            <a:r>
              <a:rPr lang="en-US" sz="1050" b="1" dirty="0">
                <a:latin typeface="Georgia" panose="02040502050405020303" pitchFamily="18" charset="0"/>
              </a:rPr>
              <a:t>.</a:t>
            </a:r>
            <a:r>
              <a:rPr lang="en-US" sz="1050" dirty="0"/>
              <a:t> This presentation is released under Creative Commons-A6ribute,on 4.0 License. You are free to use, distribute and modify it ,</a:t>
            </a:r>
          </a:p>
          <a:p>
            <a:r>
              <a:rPr lang="en-US" sz="1050" dirty="0"/>
              <a:t>including for commercial purposes, provided you acknowledge the source.</a:t>
            </a:r>
            <a:endParaRPr lang="en-US" sz="1050" b="1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19050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ORGANIZATIONAL BEHAVIOUR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593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6" descr="Pictur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6563" y="855663"/>
            <a:ext cx="8270875" cy="514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Psychology: Study of Individual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Sociology: Study of small group behavior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Anthropology: Study Of Cultures (Corporate Culture)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Economics: Rational Decision making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Political Science: Power and Conflict, coalitions and alliances.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FF00"/>
                </a:solidFill>
              </a:rPr>
              <a:t>HISTORICAL BACKGROUND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SCIENTIFIC MANAGEMENT SCHOOL: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Productivity emerged as a problem, labour was in short supply but capital was readily available. Thus managers tried to come up with new ways to best </a:t>
            </a:r>
            <a:r>
              <a:rPr lang="en-US" sz="2800" dirty="0" err="1" smtClean="0"/>
              <a:t>utilise</a:t>
            </a:r>
            <a:r>
              <a:rPr lang="en-US" sz="2800" dirty="0" smtClean="0"/>
              <a:t> the existing workforce.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EARLY ADVOCATES: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sz="2800" dirty="0" smtClean="0"/>
              <a:t>F.W.TAYLOR (1856-1915) (right workers for the right job)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sz="2800" dirty="0" smtClean="0"/>
              <a:t>FRANK GILBRETH (1868-1924)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sz="2800" dirty="0" smtClean="0"/>
              <a:t>LILLIAN GILBRETH (1878-1972)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sz="2800" dirty="0" smtClean="0"/>
              <a:t>HENRY GANTT (1861-1919)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ADMINISTRATIVE SCHOOL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HENRI FAYOL (FATHER OF MODERN MANAGEMENT)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MAX WEBER- RATIONAL BUREAUCRACY (specification of jobs, unity of command, supervision and subordination, use of written documents, application of rules, hire personnel based on competence and experience)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Henry Fayol’s Principles of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1800" b="1" dirty="0" smtClean="0"/>
              <a:t>Specialization of labor</a:t>
            </a:r>
          </a:p>
          <a:p>
            <a:pPr>
              <a:defRPr/>
            </a:pPr>
            <a:r>
              <a:rPr lang="en-US" sz="1800" b="1" dirty="0" smtClean="0"/>
              <a:t>Authority</a:t>
            </a:r>
          </a:p>
          <a:p>
            <a:pPr>
              <a:defRPr/>
            </a:pPr>
            <a:r>
              <a:rPr lang="en-US" sz="1800" b="1" dirty="0" smtClean="0"/>
              <a:t>Discipline</a:t>
            </a:r>
          </a:p>
          <a:p>
            <a:pPr>
              <a:defRPr/>
            </a:pPr>
            <a:r>
              <a:rPr lang="en-US" sz="1800" b="1" dirty="0" smtClean="0"/>
              <a:t>Unity of command</a:t>
            </a:r>
          </a:p>
          <a:p>
            <a:pPr>
              <a:defRPr/>
            </a:pPr>
            <a:r>
              <a:rPr lang="en-US" sz="1800" b="1" dirty="0" smtClean="0"/>
              <a:t>Unity of direction</a:t>
            </a:r>
          </a:p>
          <a:p>
            <a:pPr>
              <a:defRPr/>
            </a:pPr>
            <a:r>
              <a:rPr lang="en-US" sz="1800" b="1" dirty="0" smtClean="0"/>
              <a:t>Subordination of individual interest</a:t>
            </a:r>
          </a:p>
          <a:p>
            <a:pPr>
              <a:defRPr/>
            </a:pPr>
            <a:r>
              <a:rPr lang="en-US" sz="1800" b="1" dirty="0" smtClean="0"/>
              <a:t>Remuneration</a:t>
            </a:r>
          </a:p>
          <a:p>
            <a:pPr>
              <a:defRPr/>
            </a:pPr>
            <a:r>
              <a:rPr lang="en-US" sz="1800" b="1" dirty="0" smtClean="0"/>
              <a:t>Centralization</a:t>
            </a:r>
          </a:p>
          <a:p>
            <a:pPr>
              <a:defRPr/>
            </a:pPr>
            <a:r>
              <a:rPr lang="en-US" sz="1800" b="1" dirty="0" smtClean="0"/>
              <a:t>Scalar chain</a:t>
            </a:r>
          </a:p>
          <a:p>
            <a:pPr>
              <a:defRPr/>
            </a:pPr>
            <a:r>
              <a:rPr lang="en-US" sz="1800" b="1" dirty="0" smtClean="0"/>
              <a:t>Order</a:t>
            </a:r>
          </a:p>
          <a:p>
            <a:pPr>
              <a:defRPr/>
            </a:pPr>
            <a:r>
              <a:rPr lang="en-US" sz="1800" b="1" dirty="0" smtClean="0"/>
              <a:t>Equity</a:t>
            </a:r>
          </a:p>
          <a:p>
            <a:pPr>
              <a:defRPr/>
            </a:pPr>
            <a:r>
              <a:rPr lang="en-US" sz="1800" b="1" dirty="0" smtClean="0"/>
              <a:t>Personnel tenure</a:t>
            </a:r>
          </a:p>
          <a:p>
            <a:pPr>
              <a:defRPr/>
            </a:pPr>
            <a:r>
              <a:rPr lang="en-US" sz="1800" b="1" dirty="0" smtClean="0"/>
              <a:t>Initiative</a:t>
            </a:r>
          </a:p>
          <a:p>
            <a:pPr>
              <a:defRPr/>
            </a:pPr>
            <a:r>
              <a:rPr lang="en-US" sz="1800" b="1" dirty="0" smtClean="0"/>
              <a:t>Esprit de corps</a:t>
            </a:r>
          </a:p>
          <a:p>
            <a:pPr>
              <a:defRPr/>
            </a:pPr>
            <a:endParaRPr lang="en-US" sz="18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FF00"/>
                </a:solidFill>
              </a:rPr>
              <a:t>BEHAVIOURAL SCHOOL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ELTON MAYO (Australian)  Famous for his </a:t>
            </a:r>
            <a:r>
              <a:rPr lang="en-US" sz="2400" b="1" dirty="0" smtClean="0">
                <a:solidFill>
                  <a:srgbClr val="FFFF00"/>
                </a:solidFill>
              </a:rPr>
              <a:t>‘Hawthorne Experiments’</a:t>
            </a:r>
            <a:r>
              <a:rPr lang="en-US" sz="2400" dirty="0" smtClean="0"/>
              <a:t> of 1920’s- conclusions drawn was that involving people in ideas and changes, improves morale and productivity.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Western Electric Company at Hawthorne, Illinois, U.S.A  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(Experiments)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ILLUMINATION (1924-27)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RELAY ASSEMBLY TEST ROOM (1927-28)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INTERVIEWING WORKERS (1928-30)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i="1" dirty="0" smtClean="0">
                <a:solidFill>
                  <a:srgbClr val="FFFF00"/>
                </a:solidFill>
              </a:rPr>
              <a:t>BANK WIRING ROOM (1931-32)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75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DOUGLAS Mc GREGOR</a:t>
            </a:r>
          </a:p>
          <a:p>
            <a:pPr eaLnBrk="1" hangingPunct="1">
              <a:defRPr/>
            </a:pPr>
            <a:endParaRPr lang="en-US" smtClean="0"/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524000"/>
            <a:ext cx="6400800" cy="430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 smtClean="0"/>
              <a:t>Management: </a:t>
            </a:r>
            <a:br>
              <a:rPr lang="en-US" altLang="en-US" dirty="0" smtClean="0"/>
            </a:br>
            <a:r>
              <a:rPr lang="en-US" altLang="en-US" dirty="0" smtClean="0"/>
              <a:t>Meaning, Definitions, Nature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5438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000" dirty="0" smtClean="0">
                <a:solidFill>
                  <a:schemeClr val="folHlink"/>
                </a:solidFill>
              </a:rPr>
              <a:t>Mary Parker Follett</a:t>
            </a:r>
            <a:r>
              <a:rPr lang="en-US" altLang="en-US" sz="2000" dirty="0" smtClean="0"/>
              <a:t>, “ Management is the art of getting things done through other people.”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dirty="0" smtClean="0"/>
              <a:t>Management can be an enormously creative endeavor.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dirty="0" smtClean="0"/>
              <a:t>Mangers give organizations a sense of purpose and direction.</a:t>
            </a:r>
          </a:p>
          <a:p>
            <a:pPr eaLnBrk="1" hangingPunct="1">
              <a:buFontTx/>
              <a:buChar char="-"/>
            </a:pPr>
            <a:r>
              <a:rPr lang="en-US" altLang="en-US" sz="2000" dirty="0" smtClean="0"/>
              <a:t>Sam Walton built </a:t>
            </a:r>
            <a:r>
              <a:rPr lang="en-US" altLang="en-US" sz="2000" dirty="0" err="1" smtClean="0"/>
              <a:t>Wal-mart</a:t>
            </a:r>
            <a:r>
              <a:rPr lang="en-US" altLang="en-US" sz="2000" dirty="0" smtClean="0"/>
              <a:t> from scratch into the largest retailer in the world.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dirty="0" smtClean="0">
                <a:solidFill>
                  <a:schemeClr val="folHlink"/>
                </a:solidFill>
              </a:rPr>
              <a:t>Harold Koontz</a:t>
            </a:r>
            <a:r>
              <a:rPr lang="en-US" altLang="en-US" sz="2000" dirty="0" smtClean="0"/>
              <a:t> , “Management is the art of getting things done through and with in formally organized groups.”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dirty="0" err="1" smtClean="0">
                <a:solidFill>
                  <a:schemeClr val="folHlink"/>
                </a:solidFill>
              </a:rPr>
              <a:t>Weihrich</a:t>
            </a:r>
            <a:r>
              <a:rPr lang="en-US" altLang="en-US" sz="2000" dirty="0" smtClean="0">
                <a:solidFill>
                  <a:schemeClr val="folHlink"/>
                </a:solidFill>
              </a:rPr>
              <a:t> and Koontz,</a:t>
            </a:r>
            <a:r>
              <a:rPr lang="en-US" altLang="en-US" sz="2000" dirty="0" smtClean="0"/>
              <a:t> “Management is the process of designing and maintaining an environment in which individuals, working together in groups, efficiently accomplish selected aims.</a:t>
            </a:r>
          </a:p>
        </p:txBody>
      </p:sp>
    </p:spTree>
    <p:extLst>
      <p:ext uri="{BB962C8B-B14F-4D97-AF65-F5344CB8AC3E}">
        <p14:creationId xmlns:p14="http://schemas.microsoft.com/office/powerpoint/2010/main" val="2330581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TRENDS IN THE NEW WORKPLACE	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DEMISE OF “COMMAND AND CONTROL’</a:t>
            </a:r>
          </a:p>
          <a:p>
            <a:pPr eaLnBrk="1" hangingPunct="1">
              <a:defRPr/>
            </a:pPr>
            <a:r>
              <a:rPr lang="en-US" sz="2400" dirty="0" smtClean="0"/>
              <a:t>WORKFORCE DIVERSITY</a:t>
            </a:r>
          </a:p>
          <a:p>
            <a:pPr eaLnBrk="1" hangingPunct="1">
              <a:defRPr/>
            </a:pPr>
            <a:r>
              <a:rPr lang="en-US" sz="2400" dirty="0" smtClean="0"/>
              <a:t>CREATION OF A GLOBAL VILLAGE</a:t>
            </a:r>
          </a:p>
          <a:p>
            <a:pPr eaLnBrk="1" hangingPunct="1">
              <a:defRPr/>
            </a:pPr>
            <a:r>
              <a:rPr lang="en-US" sz="2400" dirty="0" smtClean="0"/>
              <a:t>UDERSTANDING HUMAN BEHAVIOUR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ORGANIZATION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905000" y="1524000"/>
          <a:ext cx="6091238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hart" r:id="rId3" imgW="6096000" imgH="4067175" progId="MSGraph.Chart.8">
                  <p:embed followColorScheme="full"/>
                </p:oleObj>
              </mc:Choice>
              <mc:Fallback>
                <p:oleObj name="Chart" r:id="rId3" imgW="6096000" imgH="4067175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524000"/>
                        <a:ext cx="6091238" cy="406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OB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WHY PEOPLE BEHAVE AS THEY BEHAVE IN ORGANIZATIONS??</a:t>
            </a:r>
          </a:p>
          <a:p>
            <a:pPr eaLnBrk="1" hangingPunct="1">
              <a:defRPr/>
            </a:pPr>
            <a:endParaRPr lang="en-US" sz="2800" smtClean="0"/>
          </a:p>
          <a:p>
            <a:pPr eaLnBrk="1" hangingPunct="1">
              <a:defRPr/>
            </a:pPr>
            <a:r>
              <a:rPr lang="en-US" sz="2800" smtClean="0"/>
              <a:t>WHAT INFLUENCES PEOPLE’S BEHAVIOR AT WORK???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213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OB IS THE STUDY AND APPLICATION OF KNOWLEDGE ABOUT HOW PEOPLE, INDIVIDUALS AND GROUPS ACT IN ORGANIZATIONS.</a:t>
            </a:r>
          </a:p>
          <a:p>
            <a:pPr eaLnBrk="1" hangingPunct="1">
              <a:defRPr/>
            </a:pPr>
            <a:endParaRPr lang="en-US" sz="2800" smtClean="0"/>
          </a:p>
          <a:p>
            <a:pPr eaLnBrk="1" hangingPunct="1">
              <a:defRPr/>
            </a:pPr>
            <a:r>
              <a:rPr lang="en-US" sz="2800" smtClean="0"/>
              <a:t>ITS PURPOSE IS TO BUILD BETTER RELATIONSHIPS BY ACHIEVING HUMAN OBJECTIVES, ORGANIZATIONAL OBJECTIVES AND SOCIAL OBJECTIVES.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gradFill rotWithShape="0">
            <a:gsLst>
              <a:gs pos="0">
                <a:schemeClr val="accent2">
                  <a:gamma/>
                  <a:shade val="49804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9804"/>
                  <a:invGamma/>
                </a:schemeClr>
              </a:gs>
            </a:gsLst>
            <a:lin ang="2700000" scaled="1"/>
          </a:gradFill>
          <a:ln w="12700" cap="flat">
            <a:solidFill>
              <a:schemeClr val="tx1"/>
            </a:solidFill>
            <a:miter lim="800000"/>
            <a:headEnd/>
            <a:tailEnd/>
          </a:ln>
          <a:effectLst>
            <a:outerShdw dist="28398" dir="20006097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r>
              <a:rPr lang="en-US" sz="4000" b="1" smtClean="0"/>
              <a:t>Goals of</a:t>
            </a:r>
            <a:br>
              <a:rPr lang="en-US" sz="4000" b="1" smtClean="0"/>
            </a:br>
            <a:r>
              <a:rPr lang="en-US" sz="4000" b="1" smtClean="0"/>
              <a:t>Organizational Behavior</a:t>
            </a:r>
          </a:p>
        </p:txBody>
      </p:sp>
      <p:sp>
        <p:nvSpPr>
          <p:cNvPr id="14342" name="Oval 6"/>
          <p:cNvSpPr>
            <a:spLocks noChangeArrowheads="1"/>
          </p:cNvSpPr>
          <p:nvPr/>
        </p:nvSpPr>
        <p:spPr bwMode="auto">
          <a:xfrm>
            <a:off x="533400" y="2514600"/>
            <a:ext cx="2743200" cy="2590800"/>
          </a:xfrm>
          <a:prstGeom prst="ellipse">
            <a:avLst/>
          </a:prstGeom>
          <a:gradFill rotWithShape="0">
            <a:gsLst>
              <a:gs pos="0">
                <a:srgbClr val="CC0066"/>
              </a:gs>
              <a:gs pos="100000">
                <a:srgbClr val="CC0066">
                  <a:gamma/>
                  <a:shade val="60000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/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Prediction</a:t>
            </a:r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3048000" y="2590800"/>
            <a:ext cx="2819400" cy="2590800"/>
          </a:xfrm>
          <a:prstGeom prst="ellipse">
            <a:avLst/>
          </a:prstGeom>
          <a:gradFill rotWithShape="0">
            <a:gsLst>
              <a:gs pos="0">
                <a:srgbClr val="008000"/>
              </a:gs>
              <a:gs pos="100000">
                <a:srgbClr val="008000">
                  <a:gamma/>
                  <a:shade val="60000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/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Explanation</a:t>
            </a:r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5638800" y="2514600"/>
            <a:ext cx="2819400" cy="2590800"/>
          </a:xfrm>
          <a:prstGeom prst="ellipse">
            <a:avLst/>
          </a:prstGeom>
          <a:gradFill rotWithShape="0">
            <a:gsLst>
              <a:gs pos="0">
                <a:srgbClr val="FF0000"/>
              </a:gs>
              <a:gs pos="100000">
                <a:srgbClr val="FF0000">
                  <a:gamma/>
                  <a:shade val="60000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/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1257300" y="1143000"/>
            <a:ext cx="6819900" cy="4902200"/>
            <a:chOff x="792" y="912"/>
            <a:chExt cx="4210" cy="2896"/>
          </a:xfrm>
        </p:grpSpPr>
        <p:sp>
          <p:nvSpPr>
            <p:cNvPr id="10244" name="AutoShape 3"/>
            <p:cNvSpPr>
              <a:spLocks noChangeArrowheads="1"/>
            </p:cNvSpPr>
            <p:nvPr/>
          </p:nvSpPr>
          <p:spPr bwMode="auto">
            <a:xfrm>
              <a:off x="792" y="912"/>
              <a:ext cx="4210" cy="2896"/>
            </a:xfrm>
            <a:prstGeom prst="star16">
              <a:avLst>
                <a:gd name="adj" fmla="val 37500"/>
              </a:avLst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88" name="Oval 4"/>
            <p:cNvSpPr>
              <a:spLocks noChangeArrowheads="1"/>
            </p:cNvSpPr>
            <p:nvPr/>
          </p:nvSpPr>
          <p:spPr bwMode="auto">
            <a:xfrm>
              <a:off x="1510" y="1444"/>
              <a:ext cx="1493" cy="1215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>
              <a:outerShdw dist="7184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Individual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Level</a:t>
              </a:r>
            </a:p>
          </p:txBody>
        </p:sp>
        <p:sp>
          <p:nvSpPr>
            <p:cNvPr id="10246" name="Oval 5"/>
            <p:cNvSpPr>
              <a:spLocks noChangeArrowheads="1"/>
            </p:cNvSpPr>
            <p:nvPr/>
          </p:nvSpPr>
          <p:spPr bwMode="auto">
            <a:xfrm>
              <a:off x="2923" y="1444"/>
              <a:ext cx="1495" cy="1214"/>
            </a:xfrm>
            <a:prstGeom prst="ellipse">
              <a:avLst/>
            </a:prstGeom>
            <a:solidFill>
              <a:srgbClr val="CC0066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>
              <a:outerShdw dist="40161" dir="1106097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2800" b="1">
                  <a:solidFill>
                    <a:srgbClr val="FFFFFF"/>
                  </a:solidFill>
                  <a:latin typeface="Arial Narrow" pitchFamily="34" charset="0"/>
                </a:rPr>
                <a:t>Group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 sz="2800" b="1">
                  <a:solidFill>
                    <a:srgbClr val="FFFFFF"/>
                  </a:solidFill>
                  <a:latin typeface="Arial Narrow" pitchFamily="34" charset="0"/>
                </a:rPr>
                <a:t>Level</a:t>
              </a:r>
            </a:p>
          </p:txBody>
        </p:sp>
        <p:sp>
          <p:nvSpPr>
            <p:cNvPr id="16390" name="Oval 6"/>
            <p:cNvSpPr>
              <a:spLocks noChangeArrowheads="1"/>
            </p:cNvSpPr>
            <p:nvPr/>
          </p:nvSpPr>
          <p:spPr bwMode="auto">
            <a:xfrm>
              <a:off x="2092" y="2232"/>
              <a:ext cx="1494" cy="1214"/>
            </a:xfrm>
            <a:prstGeom prst="ellipse">
              <a:avLst/>
            </a:prstGeom>
            <a:solidFill>
              <a:srgbClr val="0099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>
              <a:outerShdw dist="40161" dir="1106097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488" tIns="44450" rIns="90488" bIns="44450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Organization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lang="en-US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System Level</a:t>
              </a:r>
            </a:p>
          </p:txBody>
        </p:sp>
      </p:grpSp>
      <p:sp>
        <p:nvSpPr>
          <p:cNvPr id="9219" name="Text Box 7"/>
          <p:cNvSpPr txBox="1">
            <a:spLocks noChangeArrowheads="1"/>
          </p:cNvSpPr>
          <p:nvPr/>
        </p:nvSpPr>
        <p:spPr bwMode="auto">
          <a:xfrm>
            <a:off x="1355725" y="341313"/>
            <a:ext cx="6797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LEVELS OF OB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609600" y="2514600"/>
            <a:ext cx="2895600" cy="2209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685800" y="228600"/>
            <a:ext cx="2590800" cy="213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PERSONALITY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PERCEPTION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LEARNING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ATTITUDES 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VALUES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MOTIVATION</a:t>
            </a: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533400" y="4953000"/>
            <a:ext cx="30480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ORGANIZATIONAL CULTURE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HR POLICIES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WORK STRESS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OC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OD</a:t>
            </a:r>
          </a:p>
        </p:txBody>
      </p:sp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4724400" y="914400"/>
            <a:ext cx="1981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INDIVIDUAL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 BEHAVIOR</a:t>
            </a:r>
          </a:p>
        </p:txBody>
      </p:sp>
      <p:sp>
        <p:nvSpPr>
          <p:cNvPr id="10246" name="Rectangle 8"/>
          <p:cNvSpPr>
            <a:spLocks noChangeArrowheads="1"/>
          </p:cNvSpPr>
          <p:nvPr/>
        </p:nvSpPr>
        <p:spPr bwMode="auto">
          <a:xfrm>
            <a:off x="4876800" y="5334000"/>
            <a:ext cx="1981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ORGANIZATION</a:t>
            </a:r>
          </a:p>
        </p:txBody>
      </p:sp>
      <p:sp>
        <p:nvSpPr>
          <p:cNvPr id="10247" name="Rectangle 9"/>
          <p:cNvSpPr>
            <a:spLocks noChangeArrowheads="1"/>
          </p:cNvSpPr>
          <p:nvPr/>
        </p:nvSpPr>
        <p:spPr bwMode="auto">
          <a:xfrm>
            <a:off x="4800600" y="3200400"/>
            <a:ext cx="1905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GROUP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BEHAVIOR</a:t>
            </a:r>
          </a:p>
        </p:txBody>
      </p:sp>
      <p:sp>
        <p:nvSpPr>
          <p:cNvPr id="10248" name="Text Box 12"/>
          <p:cNvSpPr txBox="1">
            <a:spLocks noChangeArrowheads="1"/>
          </p:cNvSpPr>
          <p:nvPr/>
        </p:nvSpPr>
        <p:spPr bwMode="auto">
          <a:xfrm>
            <a:off x="1066800" y="2895600"/>
            <a:ext cx="23939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GROUP DYNAMICS</a:t>
            </a:r>
          </a:p>
          <a:p>
            <a:r>
              <a:rPr lang="en-US" b="1">
                <a:solidFill>
                  <a:schemeClr val="bg1"/>
                </a:solidFill>
              </a:rPr>
              <a:t>LEADERSHIP</a:t>
            </a:r>
          </a:p>
          <a:p>
            <a:r>
              <a:rPr lang="en-US" b="1">
                <a:solidFill>
                  <a:schemeClr val="bg1"/>
                </a:solidFill>
              </a:rPr>
              <a:t>POWER &amp; POLITICS</a:t>
            </a:r>
          </a:p>
          <a:p>
            <a:r>
              <a:rPr lang="en-US" b="1">
                <a:solidFill>
                  <a:schemeClr val="bg1"/>
                </a:solidFill>
              </a:rPr>
              <a:t>COMMUNICATION</a:t>
            </a:r>
          </a:p>
          <a:p>
            <a:r>
              <a:rPr lang="en-US" b="1">
                <a:solidFill>
                  <a:schemeClr val="bg1"/>
                </a:solidFill>
              </a:rPr>
              <a:t>CONFLICT</a:t>
            </a:r>
          </a:p>
        </p:txBody>
      </p:sp>
      <p:sp>
        <p:nvSpPr>
          <p:cNvPr id="10249" name="Rectangle 14"/>
          <p:cNvSpPr>
            <a:spLocks noChangeArrowheads="1"/>
          </p:cNvSpPr>
          <p:nvPr/>
        </p:nvSpPr>
        <p:spPr bwMode="auto">
          <a:xfrm>
            <a:off x="7010400" y="2971800"/>
            <a:ext cx="21336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ORGANIZATIONAL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EFFECTIVENESS</a:t>
            </a:r>
          </a:p>
        </p:txBody>
      </p:sp>
      <p:sp>
        <p:nvSpPr>
          <p:cNvPr id="10250" name="Line 19"/>
          <p:cNvSpPr>
            <a:spLocks noChangeShapeType="1"/>
          </p:cNvSpPr>
          <p:nvPr/>
        </p:nvSpPr>
        <p:spPr bwMode="auto">
          <a:xfrm>
            <a:off x="3276600" y="1295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Line 20"/>
          <p:cNvSpPr>
            <a:spLocks noChangeShapeType="1"/>
          </p:cNvSpPr>
          <p:nvPr/>
        </p:nvSpPr>
        <p:spPr bwMode="auto">
          <a:xfrm>
            <a:off x="3505200" y="3657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Line 21"/>
          <p:cNvSpPr>
            <a:spLocks noChangeShapeType="1"/>
          </p:cNvSpPr>
          <p:nvPr/>
        </p:nvSpPr>
        <p:spPr bwMode="auto">
          <a:xfrm>
            <a:off x="3581400" y="5791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AutoShape 22"/>
          <p:cNvSpPr>
            <a:spLocks noChangeArrowheads="1"/>
          </p:cNvSpPr>
          <p:nvPr/>
        </p:nvSpPr>
        <p:spPr bwMode="auto">
          <a:xfrm>
            <a:off x="5638800" y="1828800"/>
            <a:ext cx="381000" cy="1371600"/>
          </a:xfrm>
          <a:prstGeom prst="upDownArrow">
            <a:avLst>
              <a:gd name="adj1" fmla="val 50000"/>
              <a:gd name="adj2" fmla="val 72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AutoShape 23"/>
          <p:cNvSpPr>
            <a:spLocks noChangeArrowheads="1"/>
          </p:cNvSpPr>
          <p:nvPr/>
        </p:nvSpPr>
        <p:spPr bwMode="auto">
          <a:xfrm>
            <a:off x="5638800" y="4114800"/>
            <a:ext cx="381000" cy="1219200"/>
          </a:xfrm>
          <a:prstGeom prst="upDownArrow">
            <a:avLst>
              <a:gd name="adj1" fmla="val 50000"/>
              <a:gd name="adj2" fmla="val 64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Line 24"/>
          <p:cNvSpPr>
            <a:spLocks noChangeShapeType="1"/>
          </p:cNvSpPr>
          <p:nvPr/>
        </p:nvSpPr>
        <p:spPr bwMode="auto">
          <a:xfrm>
            <a:off x="6705600" y="1447800"/>
            <a:ext cx="17526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6" name="Line 25"/>
          <p:cNvSpPr>
            <a:spLocks noChangeShapeType="1"/>
          </p:cNvSpPr>
          <p:nvPr/>
        </p:nvSpPr>
        <p:spPr bwMode="auto">
          <a:xfrm flipV="1">
            <a:off x="6858000" y="4114800"/>
            <a:ext cx="16002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7" name="Line 26"/>
          <p:cNvSpPr>
            <a:spLocks noChangeShapeType="1"/>
          </p:cNvSpPr>
          <p:nvPr/>
        </p:nvSpPr>
        <p:spPr bwMode="auto">
          <a:xfrm>
            <a:off x="6705600" y="3733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8" name="Text Box 27"/>
          <p:cNvSpPr txBox="1">
            <a:spLocks noChangeArrowheads="1"/>
          </p:cNvSpPr>
          <p:nvPr/>
        </p:nvSpPr>
        <p:spPr bwMode="auto">
          <a:xfrm>
            <a:off x="4479925" y="-33338"/>
            <a:ext cx="2647950" cy="641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/>
              <a:t>OB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">
  <a:themeElements>
    <a:clrScheme name="Orbit 2">
      <a:dk1>
        <a:srgbClr val="008000"/>
      </a:dk1>
      <a:lt1>
        <a:srgbClr val="FFFFFF"/>
      </a:lt1>
      <a:dk2>
        <a:srgbClr val="003300"/>
      </a:dk2>
      <a:lt2>
        <a:srgbClr val="C0C0C0"/>
      </a:lt2>
      <a:accent1>
        <a:srgbClr val="99CC00"/>
      </a:accent1>
      <a:accent2>
        <a:srgbClr val="527C3A"/>
      </a:accent2>
      <a:accent3>
        <a:srgbClr val="AAADAA"/>
      </a:accent3>
      <a:accent4>
        <a:srgbClr val="DADADA"/>
      </a:accent4>
      <a:accent5>
        <a:srgbClr val="CAE2AA"/>
      </a:accent5>
      <a:accent6>
        <a:srgbClr val="497034"/>
      </a:accent6>
      <a:hlink>
        <a:srgbClr val="33CC33"/>
      </a:hlink>
      <a:folHlink>
        <a:srgbClr val="C1FF83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423</TotalTime>
  <Words>487</Words>
  <Application>Microsoft Office PowerPoint</Application>
  <PresentationFormat>On-screen Show (4:3)</PresentationFormat>
  <Paragraphs>109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Orbit</vt:lpstr>
      <vt:lpstr>Chart</vt:lpstr>
      <vt:lpstr>PowerPoint Presentation</vt:lpstr>
      <vt:lpstr>Management:  Meaning, Definitions, Nature </vt:lpstr>
      <vt:lpstr>TRENDS IN THE NEW WORKPLACE </vt:lpstr>
      <vt:lpstr>ORGANIZATION</vt:lpstr>
      <vt:lpstr>OB</vt:lpstr>
      <vt:lpstr>PowerPoint Presentation</vt:lpstr>
      <vt:lpstr>Goals of Organizational Behavior</vt:lpstr>
      <vt:lpstr>PowerPoint Presentation</vt:lpstr>
      <vt:lpstr>PowerPoint Presentation</vt:lpstr>
      <vt:lpstr>PowerPoint Presentation</vt:lpstr>
      <vt:lpstr>PowerPoint Presentation</vt:lpstr>
      <vt:lpstr>HISTORICAL BACKGROUND</vt:lpstr>
      <vt:lpstr>ADMINISTRATIVE SCHOOL</vt:lpstr>
      <vt:lpstr>Henry Fayol’s Principles of Management</vt:lpstr>
      <vt:lpstr>BEHAVIOURAL SCHOOL</vt:lpstr>
      <vt:lpstr>PowerPoint Presentation</vt:lpstr>
    </vt:vector>
  </TitlesOfParts>
  <Company>india2world@ymail.com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BEHAVIOR</dc:title>
  <dc:creator>india2world@ymail.com</dc:creator>
  <cp:lastModifiedBy>Admin</cp:lastModifiedBy>
  <cp:revision>42</cp:revision>
  <dcterms:created xsi:type="dcterms:W3CDTF">2009-08-10T07:40:00Z</dcterms:created>
  <dcterms:modified xsi:type="dcterms:W3CDTF">2018-07-17T04:57:50Z</dcterms:modified>
</cp:coreProperties>
</file>