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61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66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561"/>
                </a:moveTo>
                <a:lnTo>
                  <a:pt x="5410199" y="51561"/>
                </a:lnTo>
                <a:lnTo>
                  <a:pt x="5410199" y="0"/>
                </a:lnTo>
                <a:lnTo>
                  <a:pt x="0" y="0"/>
                </a:lnTo>
                <a:lnTo>
                  <a:pt x="0" y="51561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311150"/>
          </a:xfrm>
          <a:custGeom>
            <a:avLst/>
            <a:gdLst/>
            <a:ahLst/>
            <a:cxnLst/>
            <a:rect l="l" t="t" r="r" b="b"/>
            <a:pathLst>
              <a:path w="9144000" h="311150">
                <a:moveTo>
                  <a:pt x="9144000" y="0"/>
                </a:moveTo>
                <a:lnTo>
                  <a:pt x="0" y="0"/>
                </a:lnTo>
                <a:lnTo>
                  <a:pt x="0" y="310667"/>
                </a:lnTo>
                <a:lnTo>
                  <a:pt x="9144000" y="310667"/>
                </a:lnTo>
                <a:lnTo>
                  <a:pt x="9144000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8228"/>
            <a:ext cx="9144000" cy="143510"/>
          </a:xfrm>
          <a:custGeom>
            <a:avLst/>
            <a:gdLst/>
            <a:ahLst/>
            <a:cxnLst/>
            <a:rect l="l" t="t" r="r" b="b"/>
            <a:pathLst>
              <a:path w="9144000" h="143509">
                <a:moveTo>
                  <a:pt x="9144000" y="0"/>
                </a:moveTo>
                <a:lnTo>
                  <a:pt x="0" y="0"/>
                </a:lnTo>
                <a:lnTo>
                  <a:pt x="0" y="91440"/>
                </a:lnTo>
                <a:lnTo>
                  <a:pt x="5410200" y="91440"/>
                </a:lnTo>
                <a:lnTo>
                  <a:pt x="5410200" y="143129"/>
                </a:lnTo>
                <a:lnTo>
                  <a:pt x="9144000" y="143129"/>
                </a:lnTo>
                <a:lnTo>
                  <a:pt x="9144000" y="91440"/>
                </a:lnTo>
                <a:lnTo>
                  <a:pt x="9144000" y="52044"/>
                </a:lnTo>
                <a:lnTo>
                  <a:pt x="9144000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10200" y="440105"/>
            <a:ext cx="3733800" cy="180340"/>
          </a:xfrm>
          <a:custGeom>
            <a:avLst/>
            <a:gdLst/>
            <a:ahLst/>
            <a:cxnLst/>
            <a:rect l="l" t="t" r="r" b="b"/>
            <a:pathLst>
              <a:path w="3733800" h="180340">
                <a:moveTo>
                  <a:pt x="3733800" y="0"/>
                </a:moveTo>
                <a:lnTo>
                  <a:pt x="0" y="0"/>
                </a:lnTo>
                <a:lnTo>
                  <a:pt x="0" y="180035"/>
                </a:lnTo>
                <a:lnTo>
                  <a:pt x="3733800" y="180035"/>
                </a:lnTo>
                <a:lnTo>
                  <a:pt x="3733800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407279" y="497458"/>
            <a:ext cx="3566795" cy="128270"/>
          </a:xfrm>
          <a:custGeom>
            <a:avLst/>
            <a:gdLst/>
            <a:ahLst/>
            <a:cxnLst/>
            <a:rect l="l" t="t" r="r" b="b"/>
            <a:pathLst>
              <a:path w="3566795" h="128270">
                <a:moveTo>
                  <a:pt x="3063240" y="2032"/>
                </a:moveTo>
                <a:lnTo>
                  <a:pt x="3061208" y="0"/>
                </a:lnTo>
                <a:lnTo>
                  <a:pt x="2159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159" y="27432"/>
                </a:lnTo>
                <a:lnTo>
                  <a:pt x="3061208" y="27432"/>
                </a:lnTo>
                <a:lnTo>
                  <a:pt x="3063240" y="25400"/>
                </a:lnTo>
                <a:lnTo>
                  <a:pt x="3063240" y="2032"/>
                </a:lnTo>
                <a:close/>
              </a:path>
              <a:path w="3566795" h="128270">
                <a:moveTo>
                  <a:pt x="3566541" y="94234"/>
                </a:moveTo>
                <a:lnTo>
                  <a:pt x="3563874" y="91440"/>
                </a:lnTo>
                <a:lnTo>
                  <a:pt x="1969135" y="91440"/>
                </a:lnTo>
                <a:lnTo>
                  <a:pt x="1966341" y="94234"/>
                </a:lnTo>
                <a:lnTo>
                  <a:pt x="1966341" y="97536"/>
                </a:lnTo>
                <a:lnTo>
                  <a:pt x="1966341" y="125349"/>
                </a:lnTo>
                <a:lnTo>
                  <a:pt x="1969135" y="128016"/>
                </a:lnTo>
                <a:lnTo>
                  <a:pt x="3563874" y="128016"/>
                </a:lnTo>
                <a:lnTo>
                  <a:pt x="3566541" y="125349"/>
                </a:lnTo>
                <a:lnTo>
                  <a:pt x="3566541" y="942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044432" y="0"/>
            <a:ext cx="98425" cy="622300"/>
          </a:xfrm>
          <a:custGeom>
            <a:avLst/>
            <a:gdLst/>
            <a:ahLst/>
            <a:cxnLst/>
            <a:rect l="l" t="t" r="r" b="b"/>
            <a:pathLst>
              <a:path w="98425" h="622300">
                <a:moveTo>
                  <a:pt x="27419" y="0"/>
                </a:moveTo>
                <a:lnTo>
                  <a:pt x="0" y="0"/>
                </a:lnTo>
                <a:lnTo>
                  <a:pt x="0" y="621792"/>
                </a:lnTo>
                <a:lnTo>
                  <a:pt x="27419" y="621792"/>
                </a:lnTo>
                <a:lnTo>
                  <a:pt x="27419" y="0"/>
                </a:lnTo>
                <a:close/>
              </a:path>
              <a:path w="98425" h="622300">
                <a:moveTo>
                  <a:pt x="98132" y="0"/>
                </a:moveTo>
                <a:lnTo>
                  <a:pt x="40513" y="0"/>
                </a:lnTo>
                <a:lnTo>
                  <a:pt x="40513" y="621792"/>
                </a:lnTo>
                <a:lnTo>
                  <a:pt x="98132" y="621792"/>
                </a:lnTo>
                <a:lnTo>
                  <a:pt x="98132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025381" y="0"/>
            <a:ext cx="9525" cy="622300"/>
          </a:xfrm>
          <a:custGeom>
            <a:avLst/>
            <a:gdLst/>
            <a:ahLst/>
            <a:cxnLst/>
            <a:rect l="l" t="t" r="r" b="b"/>
            <a:pathLst>
              <a:path w="9525" h="622300">
                <a:moveTo>
                  <a:pt x="9143" y="0"/>
                </a:moveTo>
                <a:lnTo>
                  <a:pt x="0" y="0"/>
                </a:lnTo>
                <a:lnTo>
                  <a:pt x="0" y="621791"/>
                </a:lnTo>
                <a:lnTo>
                  <a:pt x="9143" y="621791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975470" y="0"/>
            <a:ext cx="27940" cy="622300"/>
          </a:xfrm>
          <a:custGeom>
            <a:avLst/>
            <a:gdLst/>
            <a:ahLst/>
            <a:cxnLst/>
            <a:rect l="l" t="t" r="r" b="b"/>
            <a:pathLst>
              <a:path w="27940" h="622300">
                <a:moveTo>
                  <a:pt x="27431" y="0"/>
                </a:moveTo>
                <a:lnTo>
                  <a:pt x="0" y="0"/>
                </a:lnTo>
                <a:lnTo>
                  <a:pt x="0" y="621791"/>
                </a:lnTo>
                <a:lnTo>
                  <a:pt x="27431" y="621791"/>
                </a:lnTo>
                <a:lnTo>
                  <a:pt x="2743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915654" y="381"/>
            <a:ext cx="55244" cy="585470"/>
          </a:xfrm>
          <a:custGeom>
            <a:avLst/>
            <a:gdLst/>
            <a:ahLst/>
            <a:cxnLst/>
            <a:rect l="l" t="t" r="r" b="b"/>
            <a:pathLst>
              <a:path w="55245" h="585470">
                <a:moveTo>
                  <a:pt x="54864" y="0"/>
                </a:moveTo>
                <a:lnTo>
                  <a:pt x="0" y="0"/>
                </a:lnTo>
                <a:lnTo>
                  <a:pt x="0" y="585216"/>
                </a:lnTo>
                <a:lnTo>
                  <a:pt x="54864" y="585216"/>
                </a:lnTo>
                <a:lnTo>
                  <a:pt x="5486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873490" y="381"/>
            <a:ext cx="9525" cy="585470"/>
          </a:xfrm>
          <a:custGeom>
            <a:avLst/>
            <a:gdLst/>
            <a:ahLst/>
            <a:cxnLst/>
            <a:rect l="l" t="t" r="r" b="b"/>
            <a:pathLst>
              <a:path w="9525" h="585470">
                <a:moveTo>
                  <a:pt x="9143" y="0"/>
                </a:moveTo>
                <a:lnTo>
                  <a:pt x="0" y="0"/>
                </a:lnTo>
                <a:lnTo>
                  <a:pt x="0" y="585216"/>
                </a:lnTo>
                <a:lnTo>
                  <a:pt x="9143" y="585216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1316" y="892810"/>
            <a:ext cx="7881366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7936" y="1613661"/>
            <a:ext cx="8628126" cy="3858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2030" y="65404"/>
            <a:ext cx="4533265" cy="33547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>
              <a:lnSpc>
                <a:spcPts val="1964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Chapter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915400" cy="685799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14069" y="513244"/>
            <a:ext cx="6510655" cy="140398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087245" marR="5080" indent="-2074545">
              <a:lnSpc>
                <a:spcPts val="5280"/>
              </a:lnSpc>
              <a:spcBef>
                <a:spcPts val="490"/>
              </a:spcBef>
            </a:pPr>
            <a:r>
              <a:rPr sz="4650" b="1" i="1" u="heavy" spc="-5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4650" b="1" i="1" u="heavy" spc="-6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4650" b="1" i="1" u="heavy" spc="-8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4650" b="1" i="1" u="heavy" spc="-4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MUNICA</a:t>
            </a:r>
            <a:r>
              <a:rPr sz="4650" b="1" i="1" u="heavy" spc="-4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4650" b="1" i="1" u="heavy" spc="-5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IO</a:t>
            </a:r>
            <a:r>
              <a:rPr sz="4650" b="1" i="1" u="heavy" spc="-7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4650" b="1" i="1" u="heavy" spc="-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650" b="1" i="1" u="heavy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4650" b="1" i="1" u="heavy" spc="-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4650" b="1" i="1" u="heavy" spc="-2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ROSS </a:t>
            </a:r>
            <a:r>
              <a:rPr sz="4650" b="1" i="1" spc="-125" dirty="0">
                <a:latin typeface="Times New Roman"/>
                <a:cs typeface="Times New Roman"/>
              </a:rPr>
              <a:t> </a:t>
            </a:r>
            <a:r>
              <a:rPr sz="4650" b="1" i="1" u="heavy" spc="-4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CULTURE</a:t>
            </a:r>
            <a:endParaRPr sz="4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041009"/>
            <a:ext cx="8454390" cy="406781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spcBef>
                <a:spcPts val="465"/>
              </a:spcBef>
              <a:buClr>
                <a:srgbClr val="9F4DA2"/>
              </a:buClr>
              <a:buAutoNum type="arabicPeriod"/>
              <a:tabLst>
                <a:tab pos="469900" algn="l"/>
              </a:tabLst>
            </a:pPr>
            <a:r>
              <a:rPr sz="2800" b="1" i="1" dirty="0">
                <a:latin typeface="Times New Roman"/>
                <a:cs typeface="Times New Roman"/>
              </a:rPr>
              <a:t>Attitudes</a:t>
            </a:r>
            <a:r>
              <a:rPr sz="240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469900" marR="5080" algn="just">
              <a:lnSpc>
                <a:spcPct val="100000"/>
              </a:lnSpc>
              <a:spcBef>
                <a:spcPts val="315"/>
              </a:spcBef>
            </a:pPr>
            <a:r>
              <a:rPr sz="2400" spc="-5" dirty="0">
                <a:latin typeface="Times New Roman"/>
                <a:cs typeface="Times New Roman"/>
              </a:rPr>
              <a:t>Attitudes </a:t>
            </a:r>
            <a:r>
              <a:rPr sz="2400" dirty="0">
                <a:latin typeface="Times New Roman"/>
                <a:cs typeface="Times New Roman"/>
              </a:rPr>
              <a:t>underlie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way </a:t>
            </a:r>
            <a:r>
              <a:rPr sz="2400" spc="-5" dirty="0">
                <a:latin typeface="Times New Roman"/>
                <a:cs typeface="Times New Roman"/>
              </a:rPr>
              <a:t>we </a:t>
            </a:r>
            <a:r>
              <a:rPr sz="2400" dirty="0">
                <a:latin typeface="Times New Roman"/>
                <a:cs typeface="Times New Roman"/>
              </a:rPr>
              <a:t>behave and </a:t>
            </a:r>
            <a:r>
              <a:rPr sz="2400" spc="-5" dirty="0">
                <a:latin typeface="Times New Roman"/>
                <a:cs typeface="Times New Roman"/>
              </a:rPr>
              <a:t>communicate and the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way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interpret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messages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from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other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people.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Ethnocentric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attitudes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particular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source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noise</a:t>
            </a:r>
            <a:r>
              <a:rPr sz="2400" dirty="0">
                <a:latin typeface="Times New Roman"/>
                <a:cs typeface="Times New Roman"/>
              </a:rPr>
              <a:t> in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cross-cultural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communication.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00">
              <a:latin typeface="Times New Roman"/>
              <a:cs typeface="Times New Roman"/>
            </a:endParaRPr>
          </a:p>
          <a:p>
            <a:pPr marL="527685" indent="-515620" algn="just">
              <a:lnSpc>
                <a:spcPct val="100000"/>
              </a:lnSpc>
              <a:buClr>
                <a:srgbClr val="9F4DA2"/>
              </a:buClr>
              <a:buAutoNum type="arabicPeriod" startAt="2"/>
              <a:tabLst>
                <a:tab pos="528320" algn="l"/>
              </a:tabLst>
            </a:pPr>
            <a:r>
              <a:rPr sz="2800" b="1" i="1" spc="-5" dirty="0">
                <a:latin typeface="Times New Roman"/>
                <a:cs typeface="Times New Roman"/>
              </a:rPr>
              <a:t>Social</a:t>
            </a:r>
            <a:r>
              <a:rPr sz="2800" b="1" i="1" spc="-4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Organization</a:t>
            </a:r>
            <a:r>
              <a:rPr sz="2800" i="1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469900" marR="5715" indent="-13970" algn="just">
              <a:lnSpc>
                <a:spcPct val="101699"/>
              </a:lnSpc>
              <a:spcBef>
                <a:spcPts val="655"/>
              </a:spcBef>
            </a:pPr>
            <a:r>
              <a:rPr sz="2400" spc="-5" dirty="0">
                <a:latin typeface="Times New Roman"/>
                <a:cs typeface="Times New Roman"/>
              </a:rPr>
              <a:t>Our</a:t>
            </a:r>
            <a:r>
              <a:rPr sz="2400" dirty="0">
                <a:latin typeface="Times New Roman"/>
                <a:cs typeface="Times New Roman"/>
              </a:rPr>
              <a:t> perceptions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influenced</a:t>
            </a:r>
            <a:r>
              <a:rPr sz="2400" dirty="0">
                <a:latin typeface="Times New Roman"/>
                <a:cs typeface="Times New Roman"/>
              </a:rPr>
              <a:t> by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differences</a:t>
            </a:r>
            <a:r>
              <a:rPr sz="2400" dirty="0">
                <a:latin typeface="Times New Roman"/>
                <a:cs typeface="Times New Roman"/>
              </a:rPr>
              <a:t> in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values,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approach,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priorities relative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kind of </a:t>
            </a:r>
            <a:r>
              <a:rPr sz="2400" spc="-5" dirty="0">
                <a:latin typeface="Times New Roman"/>
                <a:cs typeface="Times New Roman"/>
              </a:rPr>
              <a:t>social </a:t>
            </a:r>
            <a:r>
              <a:rPr sz="2400" spc="-10" dirty="0">
                <a:latin typeface="Times New Roman"/>
                <a:cs typeface="Times New Roman"/>
              </a:rPr>
              <a:t>organizations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</a:t>
            </a:r>
            <a:r>
              <a:rPr sz="2400" dirty="0">
                <a:latin typeface="Times New Roman"/>
                <a:cs typeface="Times New Roman"/>
              </a:rPr>
              <a:t> belong.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10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1415715"/>
            <a:ext cx="8343900" cy="3465195"/>
          </a:xfrm>
          <a:prstGeom prst="rect">
            <a:avLst/>
          </a:prstGeom>
        </p:spPr>
        <p:txBody>
          <a:bodyPr vert="horz" wrap="square" lIns="0" tIns="65404" rIns="0" bIns="0" rtlCol="0">
            <a:spAutoFit/>
          </a:bodyPr>
          <a:lstStyle/>
          <a:p>
            <a:pPr marL="421005" indent="-408940">
              <a:lnSpc>
                <a:spcPct val="100000"/>
              </a:lnSpc>
              <a:spcBef>
                <a:spcPts val="515"/>
              </a:spcBef>
              <a:buClr>
                <a:srgbClr val="9F4DA2"/>
              </a:buClr>
              <a:buAutoNum type="arabicPeriod" startAt="3"/>
              <a:tabLst>
                <a:tab pos="421005" algn="l"/>
                <a:tab pos="421640" algn="l"/>
              </a:tabLst>
            </a:pPr>
            <a:r>
              <a:rPr sz="2800" b="1" i="1" spc="-5" dirty="0">
                <a:latin typeface="Times New Roman"/>
                <a:cs typeface="Times New Roman"/>
              </a:rPr>
              <a:t>Thought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Patterns</a:t>
            </a:r>
            <a:endParaRPr sz="2800">
              <a:latin typeface="Times New Roman"/>
              <a:cs typeface="Times New Roman"/>
            </a:endParaRPr>
          </a:p>
          <a:p>
            <a:pPr marL="360045" marR="5080" algn="just">
              <a:lnSpc>
                <a:spcPct val="100000"/>
              </a:lnSpc>
              <a:spcBef>
                <a:spcPts val="320"/>
              </a:spcBef>
            </a:pPr>
            <a:r>
              <a:rPr sz="2200" spc="-5" dirty="0">
                <a:latin typeface="Times New Roman"/>
                <a:cs typeface="Times New Roman"/>
              </a:rPr>
              <a:t>Every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culture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have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different</a:t>
            </a:r>
            <a:r>
              <a:rPr sz="2200" spc="-5" dirty="0">
                <a:latin typeface="Times New Roman"/>
                <a:cs typeface="Times New Roman"/>
              </a:rPr>
              <a:t> thought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patterns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and</a:t>
            </a:r>
            <a:r>
              <a:rPr sz="2200" spc="-5" dirty="0">
                <a:latin typeface="Times New Roman"/>
                <a:cs typeface="Times New Roman"/>
              </a:rPr>
              <a:t> logics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towards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anything vision and traditions are </a:t>
            </a:r>
            <a:r>
              <a:rPr sz="2200" spc="-10" dirty="0">
                <a:latin typeface="Times New Roman"/>
                <a:cs typeface="Times New Roman"/>
              </a:rPr>
              <a:t>different </a:t>
            </a:r>
            <a:r>
              <a:rPr sz="2200" dirty="0">
                <a:latin typeface="Times New Roman"/>
                <a:cs typeface="Times New Roman"/>
              </a:rPr>
              <a:t>from one </a:t>
            </a:r>
            <a:r>
              <a:rPr sz="2200" spc="-20" dirty="0">
                <a:latin typeface="Times New Roman"/>
                <a:cs typeface="Times New Roman"/>
              </a:rPr>
              <a:t>another. </a:t>
            </a:r>
            <a:r>
              <a:rPr sz="2200" spc="-5" dirty="0">
                <a:latin typeface="Times New Roman"/>
                <a:cs typeface="Times New Roman"/>
              </a:rPr>
              <a:t>Mostly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depend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on</a:t>
            </a:r>
            <a:r>
              <a:rPr sz="2200" spc="-5" dirty="0">
                <a:latin typeface="Times New Roman"/>
                <a:cs typeface="Times New Roman"/>
              </a:rPr>
              <a:t> experience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education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and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family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background.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Clr>
                <a:srgbClr val="9F4DA2"/>
              </a:buClr>
              <a:buAutoNum type="arabicPeriod" startAt="4"/>
              <a:tabLst>
                <a:tab pos="527685" algn="l"/>
                <a:tab pos="528320" algn="l"/>
              </a:tabLst>
            </a:pPr>
            <a:r>
              <a:rPr sz="2800" b="1" i="1" spc="-5" dirty="0">
                <a:latin typeface="Times New Roman"/>
                <a:cs typeface="Times New Roman"/>
              </a:rPr>
              <a:t>Roles:</a:t>
            </a:r>
            <a:r>
              <a:rPr sz="2800" b="1" i="1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(manager’s </a:t>
            </a:r>
            <a:r>
              <a:rPr sz="2400" dirty="0">
                <a:latin typeface="Times New Roman"/>
                <a:cs typeface="Times New Roman"/>
              </a:rPr>
              <a:t>perception)</a:t>
            </a:r>
            <a:endParaRPr sz="2400">
              <a:latin typeface="Times New Roman"/>
              <a:cs typeface="Times New Roman"/>
            </a:endParaRPr>
          </a:p>
          <a:p>
            <a:pPr marL="422275" marR="5080" indent="-1905" algn="just">
              <a:lnSpc>
                <a:spcPct val="100000"/>
              </a:lnSpc>
              <a:spcBef>
                <a:spcPts val="325"/>
              </a:spcBef>
            </a:pPr>
            <a:r>
              <a:rPr sz="2200" spc="-5" dirty="0">
                <a:latin typeface="Times New Roman"/>
                <a:cs typeface="Times New Roman"/>
              </a:rPr>
              <a:t>Manager reflects the </a:t>
            </a:r>
            <a:r>
              <a:rPr sz="2200" dirty="0">
                <a:latin typeface="Times New Roman"/>
                <a:cs typeface="Times New Roman"/>
              </a:rPr>
              <a:t>culture </a:t>
            </a:r>
            <a:r>
              <a:rPr sz="2200" spc="-5" dirty="0">
                <a:latin typeface="Times New Roman"/>
                <a:cs typeface="Times New Roman"/>
              </a:rPr>
              <a:t>of its </a:t>
            </a:r>
            <a:r>
              <a:rPr sz="2200" dirty="0">
                <a:latin typeface="Times New Roman"/>
                <a:cs typeface="Times New Roman"/>
              </a:rPr>
              <a:t>own </a:t>
            </a:r>
            <a:r>
              <a:rPr sz="2200" spc="-5" dirty="0">
                <a:latin typeface="Times New Roman"/>
                <a:cs typeface="Times New Roman"/>
              </a:rPr>
              <a:t>organization. How manager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perceive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is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very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important,</a:t>
            </a:r>
            <a:r>
              <a:rPr sz="2200" dirty="0">
                <a:latin typeface="Times New Roman"/>
                <a:cs typeface="Times New Roman"/>
              </a:rPr>
              <a:t> he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should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properly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understood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all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the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objectives.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Wrong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perception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result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miscommunication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25585" y="27813"/>
            <a:ext cx="2235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75" dirty="0">
                <a:solidFill>
                  <a:srgbClr val="FFFFFF"/>
                </a:solidFill>
                <a:latin typeface="Times New Roman"/>
                <a:cs typeface="Times New Roman"/>
              </a:rPr>
              <a:t>11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812409"/>
            <a:ext cx="7746365" cy="200215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  <a:tabLst>
                <a:tab pos="527685" algn="l"/>
              </a:tabLst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5.	</a:t>
            </a:r>
            <a:r>
              <a:rPr sz="2800" b="1" i="1" dirty="0">
                <a:latin typeface="Times New Roman"/>
                <a:cs typeface="Times New Roman"/>
              </a:rPr>
              <a:t>Language:</a:t>
            </a:r>
            <a:endParaRPr sz="2800">
              <a:latin typeface="Times New Roman"/>
              <a:cs typeface="Times New Roman"/>
            </a:endParaRPr>
          </a:p>
          <a:p>
            <a:pPr marL="469900" marR="5080" indent="-60960">
              <a:lnSpc>
                <a:spcPct val="100000"/>
              </a:lnSpc>
              <a:spcBef>
                <a:spcPts val="315"/>
              </a:spcBef>
            </a:pPr>
            <a:r>
              <a:rPr spc="-5" dirty="0"/>
              <a:t>Spoken </a:t>
            </a:r>
            <a:r>
              <a:rPr dirty="0"/>
              <a:t>or written language </a:t>
            </a:r>
            <a:r>
              <a:rPr spc="-5" dirty="0"/>
              <a:t>is </a:t>
            </a:r>
            <a:r>
              <a:rPr dirty="0"/>
              <a:t>a </a:t>
            </a:r>
            <a:r>
              <a:rPr spc="-5" dirty="0"/>
              <a:t>frequent </a:t>
            </a:r>
            <a:r>
              <a:rPr dirty="0"/>
              <a:t>cause of </a:t>
            </a:r>
            <a:r>
              <a:rPr spc="5" dirty="0"/>
              <a:t> </a:t>
            </a:r>
            <a:r>
              <a:rPr spc="-5" dirty="0"/>
              <a:t>miscommunication.</a:t>
            </a:r>
            <a:r>
              <a:rPr spc="-25" dirty="0"/>
              <a:t> </a:t>
            </a:r>
            <a:r>
              <a:rPr dirty="0"/>
              <a:t>accurate</a:t>
            </a:r>
            <a:r>
              <a:rPr spc="-40" dirty="0"/>
              <a:t> </a:t>
            </a:r>
            <a:r>
              <a:rPr dirty="0"/>
              <a:t>translation</a:t>
            </a:r>
            <a:r>
              <a:rPr spc="-50" dirty="0"/>
              <a:t> </a:t>
            </a:r>
            <a:r>
              <a:rPr spc="-5" dirty="0"/>
              <a:t>is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bridge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cover </a:t>
            </a:r>
            <a:r>
              <a:rPr spc="-585" dirty="0"/>
              <a:t> </a:t>
            </a:r>
            <a:r>
              <a:rPr dirty="0"/>
              <a:t>cultural gaps. language also </a:t>
            </a:r>
            <a:r>
              <a:rPr spc="-5" dirty="0"/>
              <a:t>conveys </a:t>
            </a:r>
            <a:r>
              <a:rPr dirty="0"/>
              <a:t>cultural and social </a:t>
            </a:r>
            <a:r>
              <a:rPr spc="5" dirty="0"/>
              <a:t> </a:t>
            </a:r>
            <a:r>
              <a:rPr dirty="0"/>
              <a:t>understandings.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3268" y="3152236"/>
            <a:ext cx="8345170" cy="3251835"/>
          </a:xfrm>
          <a:prstGeom prst="rect">
            <a:avLst/>
          </a:prstGeom>
        </p:spPr>
        <p:txBody>
          <a:bodyPr vert="horz" wrap="square" lIns="0" tIns="5905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4"/>
              </a:spcBef>
              <a:buClr>
                <a:srgbClr val="9F4DA2"/>
              </a:buClr>
              <a:buAutoNum type="arabicPeriod" startAt="6"/>
              <a:tabLst>
                <a:tab pos="355600" algn="l"/>
              </a:tabLst>
            </a:pPr>
            <a:r>
              <a:rPr sz="2800" b="1" i="1" spc="-30" dirty="0">
                <a:latin typeface="Times New Roman"/>
                <a:cs typeface="Times New Roman"/>
              </a:rPr>
              <a:t>Time:</a:t>
            </a:r>
            <a:endParaRPr sz="2800">
              <a:latin typeface="Times New Roman"/>
              <a:cs typeface="Times New Roman"/>
            </a:endParaRPr>
          </a:p>
          <a:p>
            <a:pPr marL="421005">
              <a:lnSpc>
                <a:spcPct val="100000"/>
              </a:lnSpc>
              <a:spcBef>
                <a:spcPts val="315"/>
              </a:spcBef>
            </a:pPr>
            <a:r>
              <a:rPr sz="2400" spc="-5" dirty="0">
                <a:latin typeface="Times New Roman"/>
                <a:cs typeface="Times New Roman"/>
              </a:rPr>
              <a:t>Another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variable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that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communicates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culture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way</a:t>
            </a:r>
            <a:r>
              <a:rPr sz="2400" spc="3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people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regard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use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time.</a:t>
            </a:r>
            <a:endParaRPr sz="2400">
              <a:latin typeface="Times New Roman"/>
              <a:cs typeface="Times New Roman"/>
            </a:endParaRPr>
          </a:p>
          <a:p>
            <a:pPr marL="636270" lvl="1" indent="-322580">
              <a:lnSpc>
                <a:spcPct val="100000"/>
              </a:lnSpc>
              <a:spcBef>
                <a:spcPts val="300"/>
              </a:spcBef>
              <a:buClr>
                <a:srgbClr val="438085"/>
              </a:buClr>
              <a:buFont typeface="Wingdings"/>
              <a:buChar char=""/>
              <a:tabLst>
                <a:tab pos="63690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Mono-chronic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time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systems</a:t>
            </a:r>
            <a:endParaRPr sz="240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related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time</a:t>
            </a:r>
            <a:r>
              <a:rPr sz="2400" spc="-10" dirty="0">
                <a:latin typeface="Times New Roman"/>
                <a:cs typeface="Times New Roman"/>
              </a:rPr>
              <a:t> commitment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663575" lvl="1" indent="-349885">
              <a:lnSpc>
                <a:spcPct val="100000"/>
              </a:lnSpc>
              <a:spcBef>
                <a:spcPts val="305"/>
              </a:spcBef>
              <a:buClr>
                <a:srgbClr val="438085"/>
              </a:buClr>
              <a:buFont typeface="Wingdings"/>
              <a:buChar char=""/>
              <a:tabLst>
                <a:tab pos="66421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Poly-chronic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time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systems:</a:t>
            </a:r>
            <a:endParaRPr sz="2400">
              <a:latin typeface="Times New Roman"/>
              <a:cs typeface="Times New Roman"/>
            </a:endParaRPr>
          </a:p>
          <a:p>
            <a:pPr marL="561340" marR="5080" indent="-247650">
              <a:lnSpc>
                <a:spcPct val="100000"/>
              </a:lnSpc>
              <a:spcBef>
                <a:spcPts val="300"/>
              </a:spcBef>
            </a:pPr>
            <a:r>
              <a:rPr sz="2400" spc="-5" dirty="0">
                <a:latin typeface="Times New Roman"/>
                <a:cs typeface="Times New Roman"/>
              </a:rPr>
              <a:t>Rather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giving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importance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time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system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gives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priority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persons.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4189" y="641045"/>
            <a:ext cx="137033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94360" algn="l"/>
              </a:tabLst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	</a:t>
            </a: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12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268" y="857757"/>
            <a:ext cx="67957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7685" algn="l"/>
              </a:tabLst>
            </a:pPr>
            <a:r>
              <a:rPr sz="3200" b="1" i="1" dirty="0">
                <a:solidFill>
                  <a:srgbClr val="9F4DA2"/>
                </a:solidFill>
                <a:latin typeface="Times New Roman"/>
                <a:cs typeface="Times New Roman"/>
              </a:rPr>
              <a:t>7.	</a:t>
            </a:r>
            <a:r>
              <a:rPr sz="3200" b="1" i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NONVERBAL</a:t>
            </a:r>
            <a:r>
              <a:rPr sz="3200" b="1" i="1" u="heavy" spc="-1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i="1"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COMMUNICATION: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268" y="1752308"/>
            <a:ext cx="7226934" cy="392366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53365">
              <a:lnSpc>
                <a:spcPct val="100000"/>
              </a:lnSpc>
              <a:spcBef>
                <a:spcPts val="400"/>
              </a:spcBef>
            </a:pPr>
            <a:r>
              <a:rPr sz="2400" dirty="0">
                <a:latin typeface="Times New Roman"/>
                <a:cs typeface="Times New Roman"/>
              </a:rPr>
              <a:t>Behavior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without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words.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5" dirty="0">
                <a:latin typeface="Times New Roman"/>
                <a:cs typeface="Times New Roman"/>
              </a:rPr>
              <a:t> is</a:t>
            </a:r>
            <a:r>
              <a:rPr sz="2400" dirty="0">
                <a:latin typeface="Times New Roman"/>
                <a:cs typeface="Times New Roman"/>
              </a:rPr>
              <a:t> said:</a:t>
            </a:r>
            <a:endParaRPr sz="2400">
              <a:latin typeface="Times New Roman"/>
              <a:cs typeface="Times New Roman"/>
            </a:endParaRPr>
          </a:p>
          <a:p>
            <a:pPr marL="1679575">
              <a:lnSpc>
                <a:spcPct val="100000"/>
              </a:lnSpc>
              <a:spcBef>
                <a:spcPts val="300"/>
              </a:spcBef>
            </a:pPr>
            <a:r>
              <a:rPr sz="2400" b="1" i="1" dirty="0">
                <a:latin typeface="Times New Roman"/>
                <a:cs typeface="Times New Roman"/>
              </a:rPr>
              <a:t>“A</a:t>
            </a:r>
            <a:r>
              <a:rPr sz="2400" b="1" i="1" spc="-14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picture</a:t>
            </a:r>
            <a:r>
              <a:rPr sz="2400" b="1" i="1" spc="-3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is worth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a</a:t>
            </a:r>
            <a:r>
              <a:rPr sz="2400" b="1" i="1" spc="-5" dirty="0">
                <a:latin typeface="Times New Roman"/>
                <a:cs typeface="Times New Roman"/>
              </a:rPr>
              <a:t> thousand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words”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includes: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225"/>
              </a:spcBef>
              <a:buClr>
                <a:srgbClr val="9F4DA2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Kinesics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behavior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745"/>
              </a:spcBef>
              <a:buClr>
                <a:srgbClr val="9F4DA2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Proxemics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740"/>
              </a:spcBef>
              <a:buClr>
                <a:srgbClr val="9F4DA2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Paralanguage</a:t>
            </a:r>
            <a:endParaRPr sz="24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Object/material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13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7275" y="2590800"/>
            <a:ext cx="3590925" cy="36671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7068" y="583535"/>
            <a:ext cx="4525645" cy="2002789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  <a:tabLst>
                <a:tab pos="527685" algn="l"/>
              </a:tabLst>
            </a:pPr>
            <a:r>
              <a:rPr sz="2800" b="1" i="1" spc="-5" dirty="0">
                <a:solidFill>
                  <a:srgbClr val="9F4DA2"/>
                </a:solidFill>
                <a:latin typeface="Times New Roman"/>
                <a:cs typeface="Times New Roman"/>
              </a:rPr>
              <a:t>1.	</a:t>
            </a:r>
            <a:r>
              <a:rPr sz="2800" b="1" i="1" spc="-5" dirty="0">
                <a:latin typeface="Times New Roman"/>
                <a:cs typeface="Times New Roman"/>
              </a:rPr>
              <a:t>Kinesics</a:t>
            </a:r>
            <a:r>
              <a:rPr sz="2800" b="1" i="1" spc="-4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behavior:</a:t>
            </a:r>
            <a:endParaRPr sz="2800">
              <a:latin typeface="Times New Roman"/>
              <a:cs typeface="Times New Roman"/>
            </a:endParaRPr>
          </a:p>
          <a:p>
            <a:pPr marL="253365" marR="5080">
              <a:lnSpc>
                <a:spcPct val="100000"/>
              </a:lnSpc>
              <a:spcBef>
                <a:spcPts val="315"/>
              </a:spcBef>
            </a:pPr>
            <a:r>
              <a:rPr dirty="0"/>
              <a:t>It</a:t>
            </a:r>
            <a:r>
              <a:rPr spc="-30" dirty="0"/>
              <a:t> </a:t>
            </a:r>
            <a:r>
              <a:rPr spc="-5" dirty="0"/>
              <a:t>refers</a:t>
            </a:r>
            <a:r>
              <a:rPr spc="-2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spc="-5" dirty="0"/>
              <a:t>communication</a:t>
            </a:r>
            <a:r>
              <a:rPr spc="-15" dirty="0"/>
              <a:t> </a:t>
            </a:r>
            <a:r>
              <a:rPr dirty="0"/>
              <a:t>through </a:t>
            </a:r>
            <a:r>
              <a:rPr spc="-585" dirty="0"/>
              <a:t> </a:t>
            </a:r>
            <a:r>
              <a:rPr dirty="0"/>
              <a:t>body </a:t>
            </a:r>
            <a:r>
              <a:rPr spc="-5" dirty="0"/>
              <a:t>movement, </a:t>
            </a:r>
            <a:r>
              <a:rPr dirty="0"/>
              <a:t>postures, facial </a:t>
            </a:r>
            <a:r>
              <a:rPr spc="5" dirty="0"/>
              <a:t> </a:t>
            </a:r>
            <a:r>
              <a:rPr dirty="0"/>
              <a:t>expressions, gestures and eye </a:t>
            </a:r>
            <a:r>
              <a:rPr spc="5" dirty="0"/>
              <a:t> </a:t>
            </a:r>
            <a:r>
              <a:rPr dirty="0"/>
              <a:t>contact.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7068" y="2954010"/>
            <a:ext cx="4249420" cy="3580129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  <a:tabLst>
                <a:tab pos="527685" algn="l"/>
              </a:tabLst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2.	</a:t>
            </a:r>
            <a:r>
              <a:rPr sz="2800" b="1" i="1" spc="-5" dirty="0">
                <a:latin typeface="Times New Roman"/>
                <a:cs typeface="Times New Roman"/>
              </a:rPr>
              <a:t>Proxemics:</a:t>
            </a:r>
            <a:endParaRPr sz="2800">
              <a:latin typeface="Times New Roman"/>
              <a:cs typeface="Times New Roman"/>
            </a:endParaRPr>
          </a:p>
          <a:p>
            <a:pPr marL="192405" marR="560705">
              <a:lnSpc>
                <a:spcPct val="100000"/>
              </a:lnSpc>
              <a:spcBef>
                <a:spcPts val="315"/>
              </a:spcBef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deals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influence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power and </a:t>
            </a:r>
            <a:r>
              <a:rPr sz="2400" spc="-5" dirty="0">
                <a:latin typeface="Times New Roman"/>
                <a:cs typeface="Times New Roman"/>
              </a:rPr>
              <a:t>space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communication.</a:t>
            </a:r>
            <a:endParaRPr sz="2400">
              <a:latin typeface="Times New Roman"/>
              <a:cs typeface="Times New Roman"/>
            </a:endParaRPr>
          </a:p>
          <a:p>
            <a:pPr marL="360045" marR="187960">
              <a:lnSpc>
                <a:spcPct val="100000"/>
              </a:lnSpc>
              <a:spcBef>
                <a:spcPts val="300"/>
              </a:spcBef>
            </a:pPr>
            <a:r>
              <a:rPr sz="2400" b="1" dirty="0">
                <a:latin typeface="Times New Roman"/>
                <a:cs typeface="Times New Roman"/>
              </a:rPr>
              <a:t>High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contact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(minimizing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gaps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good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understanding)</a:t>
            </a:r>
            <a:endParaRPr sz="2400">
              <a:latin typeface="Times New Roman"/>
              <a:cs typeface="Times New Roman"/>
            </a:endParaRPr>
          </a:p>
          <a:p>
            <a:pPr marL="360045">
              <a:lnSpc>
                <a:spcPct val="100000"/>
              </a:lnSpc>
              <a:spcBef>
                <a:spcPts val="305"/>
              </a:spcBef>
            </a:pPr>
            <a:r>
              <a:rPr sz="2400" b="1" spc="-5" dirty="0">
                <a:latin typeface="Times New Roman"/>
                <a:cs typeface="Times New Roman"/>
              </a:rPr>
              <a:t>Low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contact</a:t>
            </a:r>
            <a:endParaRPr sz="2400">
              <a:latin typeface="Times New Roman"/>
              <a:cs typeface="Times New Roman"/>
            </a:endParaRPr>
          </a:p>
          <a:p>
            <a:pPr marL="299085" marR="5080">
              <a:lnSpc>
                <a:spcPct val="100000"/>
              </a:lnSpc>
              <a:spcBef>
                <a:spcPts val="300"/>
              </a:spcBef>
            </a:pPr>
            <a:r>
              <a:rPr sz="2400" dirty="0">
                <a:latin typeface="Times New Roman"/>
                <a:cs typeface="Times New Roman"/>
              </a:rPr>
              <a:t>(it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prefers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less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involvement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14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0" y="457200"/>
            <a:ext cx="3962400" cy="33528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9200" y="3886200"/>
            <a:ext cx="3886200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660009"/>
            <a:ext cx="4222115" cy="510413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3.</a:t>
            </a:r>
            <a:r>
              <a:rPr sz="2800" b="1" i="1" spc="290" dirty="0">
                <a:solidFill>
                  <a:srgbClr val="9F4DA2"/>
                </a:solidFill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Paralanguage:</a:t>
            </a:r>
            <a:endParaRPr sz="2800">
              <a:latin typeface="Times New Roman"/>
              <a:cs typeface="Times New Roman"/>
            </a:endParaRPr>
          </a:p>
          <a:p>
            <a:pPr marL="408940" marR="5080">
              <a:lnSpc>
                <a:spcPct val="100000"/>
              </a:lnSpc>
              <a:spcBef>
                <a:spcPts val="315"/>
              </a:spcBef>
            </a:pP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refers </a:t>
            </a:r>
            <a:r>
              <a:rPr sz="2400" dirty="0">
                <a:latin typeface="Times New Roman"/>
                <a:cs typeface="Times New Roman"/>
              </a:rPr>
              <a:t>to how </a:t>
            </a:r>
            <a:r>
              <a:rPr sz="2400" spc="-5" dirty="0">
                <a:latin typeface="Times New Roman"/>
                <a:cs typeface="Times New Roman"/>
              </a:rPr>
              <a:t>something is </a:t>
            </a:r>
            <a:r>
              <a:rPr sz="2400" dirty="0">
                <a:latin typeface="Times New Roman"/>
                <a:cs typeface="Times New Roman"/>
              </a:rPr>
              <a:t> said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rather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content.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endParaRPr sz="2400">
              <a:latin typeface="Times New Roman"/>
              <a:cs typeface="Times New Roman"/>
            </a:endParaRPr>
          </a:p>
          <a:p>
            <a:pPr marL="408940" marR="84518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e.g.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speech.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50">
              <a:latin typeface="Times New Roman"/>
              <a:cs typeface="Times New Roman"/>
            </a:endParaRPr>
          </a:p>
          <a:p>
            <a:pPr marL="469900" marR="243204" indent="-457200">
              <a:lnSpc>
                <a:spcPct val="101600"/>
              </a:lnSpc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4. </a:t>
            </a:r>
            <a:r>
              <a:rPr sz="2800" b="1" i="1" spc="-5" dirty="0">
                <a:latin typeface="Times New Roman"/>
                <a:cs typeface="Times New Roman"/>
              </a:rPr>
              <a:t>Object/material: </a:t>
            </a:r>
            <a:r>
              <a:rPr sz="2800" b="1" i="1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Environment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speaks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through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effects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material as </a:t>
            </a:r>
            <a:r>
              <a:rPr sz="2400" dirty="0">
                <a:latin typeface="Times New Roman"/>
                <a:cs typeface="Times New Roman"/>
              </a:rPr>
              <a:t>how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much </a:t>
            </a:r>
            <a:r>
              <a:rPr sz="2400" dirty="0">
                <a:latin typeface="Times New Roman"/>
                <a:cs typeface="Times New Roman"/>
              </a:rPr>
              <a:t>object or product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attracts the person. Such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office </a:t>
            </a:r>
            <a:r>
              <a:rPr sz="2400" dirty="0">
                <a:latin typeface="Times New Roman"/>
                <a:cs typeface="Times New Roman"/>
              </a:rPr>
              <a:t>design, furniture,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appearance,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15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62600" y="3124200"/>
            <a:ext cx="31242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67499"/>
            <a:ext cx="6201410" cy="115252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430"/>
              </a:spcBef>
            </a:pPr>
            <a:r>
              <a:rPr sz="3800" b="1" i="1" u="heavy" spc="-32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3800" b="1" i="1" u="heavy" spc="-229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800" b="1" i="1" u="heavy" spc="-204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800" b="1" i="1" u="heavy" spc="-17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800" b="1" i="1" u="heavy" spc="-42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GIN</a:t>
            </a:r>
            <a:r>
              <a:rPr sz="3800" b="1" i="1" u="heavy" spc="-29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G</a:t>
            </a:r>
            <a:r>
              <a:rPr sz="3800" b="1" i="1" u="heavy" spc="-11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24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3800" b="1" i="1" u="heavy" spc="-35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26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800" b="1" i="1" u="heavy" spc="-9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800" b="1" i="1" u="heavy" spc="-13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28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ULTURAL </a:t>
            </a:r>
            <a:r>
              <a:rPr sz="3800" b="1" i="1" spc="-120" dirty="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sz="3800" b="1" i="1" u="heavy" spc="-45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COMMUNICATION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272410"/>
            <a:ext cx="7439025" cy="366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Step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towards </a:t>
            </a:r>
            <a:r>
              <a:rPr sz="2400" spc="-10" dirty="0">
                <a:latin typeface="Times New Roman"/>
                <a:cs typeface="Times New Roman"/>
              </a:rPr>
              <a:t>effective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cultural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communication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includes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"/>
              </a:spcBef>
              <a:buClr>
                <a:srgbClr val="9F4DA2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Developing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cultural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sensitivity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latin typeface="Times New Roman"/>
                <a:cs typeface="Times New Roman"/>
              </a:rPr>
              <a:t>Careful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encoding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Selective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transmission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dirty="0">
                <a:latin typeface="Times New Roman"/>
                <a:cs typeface="Times New Roman"/>
              </a:rPr>
              <a:t>Careful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decoding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feedback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latin typeface="Times New Roman"/>
                <a:cs typeface="Times New Roman"/>
              </a:rPr>
              <a:t>Follow-up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16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268" y="969010"/>
            <a:ext cx="35763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5780" algn="l"/>
              </a:tabLst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1.	</a:t>
            </a:r>
            <a:r>
              <a:rPr sz="2800" b="1" i="1" spc="-5" dirty="0">
                <a:latin typeface="Times New Roman"/>
                <a:cs typeface="Times New Roman"/>
              </a:rPr>
              <a:t>Cultural</a:t>
            </a:r>
            <a:r>
              <a:rPr sz="2800" b="1" i="1" spc="-4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Sensitivity</a:t>
            </a:r>
            <a:r>
              <a:rPr sz="2800" b="1" i="1" spc="-2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268" y="1766061"/>
            <a:ext cx="7994650" cy="315023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70485" marR="5080" indent="-58419">
              <a:lnSpc>
                <a:spcPts val="2600"/>
              </a:lnSpc>
              <a:spcBef>
                <a:spcPts val="420"/>
              </a:spcBef>
            </a:pPr>
            <a:r>
              <a:rPr sz="2400" dirty="0">
                <a:latin typeface="Times New Roman"/>
                <a:cs typeface="Times New Roman"/>
              </a:rPr>
              <a:t>Encode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message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form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most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likely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understood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intended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This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means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manager must: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225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aware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own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culture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recipient’s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culture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expectations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surrounding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situation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17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268" y="935481"/>
            <a:ext cx="33832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2.	</a:t>
            </a:r>
            <a:r>
              <a:rPr sz="2800" b="1" i="1" spc="-5" dirty="0">
                <a:latin typeface="Times New Roman"/>
                <a:cs typeface="Times New Roman"/>
              </a:rPr>
              <a:t>Careful</a:t>
            </a:r>
            <a:r>
              <a:rPr sz="2800" b="1" i="1" spc="-3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Encoding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268" y="1805685"/>
            <a:ext cx="7715250" cy="3287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 marR="20955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sender </a:t>
            </a:r>
            <a:r>
              <a:rPr sz="2400" spc="-10" dirty="0">
                <a:latin typeface="Times New Roman"/>
                <a:cs typeface="Times New Roman"/>
              </a:rPr>
              <a:t>must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consider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receiver’s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frame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reference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make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best </a:t>
            </a:r>
            <a:r>
              <a:rPr sz="2400" spc="-5" dirty="0">
                <a:latin typeface="Times New Roman"/>
                <a:cs typeface="Times New Roman"/>
              </a:rPr>
              <a:t>choice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regarding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225"/>
              </a:spcBef>
              <a:buClr>
                <a:srgbClr val="438085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spc="-45" dirty="0">
                <a:latin typeface="Times New Roman"/>
                <a:cs typeface="Times New Roman"/>
              </a:rPr>
              <a:t>Words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739"/>
              </a:spcBef>
              <a:buClr>
                <a:srgbClr val="438085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dirty="0">
                <a:latin typeface="Times New Roman"/>
                <a:cs typeface="Times New Roman"/>
              </a:rPr>
              <a:t>Pictures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745"/>
              </a:spcBef>
              <a:buClr>
                <a:srgbClr val="438085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dirty="0">
                <a:latin typeface="Times New Roman"/>
                <a:cs typeface="Times New Roman"/>
              </a:rPr>
              <a:t>Gestures</a:t>
            </a:r>
            <a:endParaRPr sz="2400">
              <a:latin typeface="Times New Roman"/>
              <a:cs typeface="Times New Roman"/>
            </a:endParaRPr>
          </a:p>
          <a:p>
            <a:pPr marL="24765" marR="5080" indent="-12700">
              <a:lnSpc>
                <a:spcPct val="100000"/>
              </a:lnSpc>
              <a:spcBef>
                <a:spcPts val="815"/>
              </a:spcBef>
            </a:pPr>
            <a:r>
              <a:rPr sz="2400" spc="-10" dirty="0">
                <a:latin typeface="Times New Roman"/>
                <a:cs typeface="Times New Roman"/>
              </a:rPr>
              <a:t>Remember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language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translation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only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process,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consider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nonverbal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language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well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18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935481"/>
            <a:ext cx="40957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3.	</a:t>
            </a:r>
            <a:r>
              <a:rPr sz="2800" b="1" i="1" spc="-5" dirty="0">
                <a:latin typeface="Times New Roman"/>
                <a:cs typeface="Times New Roman"/>
              </a:rPr>
              <a:t>Selective</a:t>
            </a:r>
            <a:r>
              <a:rPr sz="2800" b="1" i="1" spc="-4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Transmission </a:t>
            </a:r>
            <a:r>
              <a:rPr sz="2800" b="1" i="1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1711277"/>
            <a:ext cx="6983730" cy="3415665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channel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medium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should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chosen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after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considering: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230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nature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message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dirty="0">
                <a:latin typeface="Times New Roman"/>
                <a:cs typeface="Times New Roman"/>
              </a:rPr>
              <a:t>Level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importance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dirty="0">
                <a:latin typeface="Times New Roman"/>
                <a:cs typeface="Times New Roman"/>
              </a:rPr>
              <a:t>Context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expectations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receiver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spc="-20" dirty="0">
                <a:latin typeface="Times New Roman"/>
                <a:cs typeface="Times New Roman"/>
              </a:rPr>
              <a:t>Timing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involved</a:t>
            </a:r>
            <a:endParaRPr sz="2400">
              <a:latin typeface="Times New Roman"/>
              <a:cs typeface="Times New Roman"/>
            </a:endParaRPr>
          </a:p>
          <a:p>
            <a:pPr marL="561340" indent="-247650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561975" algn="l"/>
              </a:tabLst>
            </a:pPr>
            <a:r>
              <a:rPr sz="2400" spc="-5" dirty="0">
                <a:latin typeface="Times New Roman"/>
                <a:cs typeface="Times New Roman"/>
              </a:rPr>
              <a:t>Personal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interactions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19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1045"/>
            <a:ext cx="5969000" cy="2836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715" algn="r">
              <a:lnSpc>
                <a:spcPts val="7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4300"/>
              </a:lnSpc>
            </a:pPr>
            <a:r>
              <a:rPr sz="3800" b="1" i="1" u="heavy" spc="-5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W</a:t>
            </a:r>
            <a:r>
              <a:rPr sz="3800" b="1" i="1" u="heavy" spc="-2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800" b="1" i="1" u="heavy" spc="-2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800" b="1" i="1" u="heavy" spc="-2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3800" b="1" i="1" u="heavy" spc="-8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3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3800" b="1" i="1" u="heavy" spc="-1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800" b="1" i="1" u="heavy" spc="-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4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5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68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3800" b="1" i="1" u="heavy" spc="-7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3800" b="1" i="1" u="heavy" spc="-5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3800" b="1" i="1" u="heavy" spc="-6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800" b="1" i="1" u="heavy" spc="-3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3800" b="1" i="1" u="heavy" spc="-3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CATION?</a:t>
            </a:r>
            <a:endParaRPr sz="3800">
              <a:latin typeface="Times New Roman"/>
              <a:cs typeface="Times New Roman"/>
            </a:endParaRPr>
          </a:p>
          <a:p>
            <a:pPr marL="30480" marR="2113280" indent="-2540" algn="ctr">
              <a:lnSpc>
                <a:spcPct val="100000"/>
              </a:lnSpc>
              <a:spcBef>
                <a:spcPts val="2720"/>
              </a:spcBef>
            </a:pPr>
            <a:r>
              <a:rPr sz="2400" i="1" spc="-5" dirty="0">
                <a:latin typeface="Times New Roman"/>
                <a:cs typeface="Times New Roman"/>
              </a:rPr>
              <a:t>“Communication </a:t>
            </a:r>
            <a:r>
              <a:rPr sz="2400" i="1" dirty="0">
                <a:latin typeface="Times New Roman"/>
                <a:cs typeface="Times New Roman"/>
              </a:rPr>
              <a:t>describes the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process </a:t>
            </a:r>
            <a:r>
              <a:rPr sz="2400" i="1" dirty="0">
                <a:latin typeface="Times New Roman"/>
                <a:cs typeface="Times New Roman"/>
              </a:rPr>
              <a:t>of sharing meaning by </a:t>
            </a:r>
            <a:r>
              <a:rPr sz="2400" i="1" spc="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transmitting </a:t>
            </a:r>
            <a:r>
              <a:rPr sz="2400" i="1" spc="-5" dirty="0">
                <a:latin typeface="Times New Roman"/>
                <a:cs typeface="Times New Roman"/>
              </a:rPr>
              <a:t>messages </a:t>
            </a:r>
            <a:r>
              <a:rPr sz="2400" i="1" spc="-15" dirty="0">
                <a:latin typeface="Times New Roman"/>
                <a:cs typeface="Times New Roman"/>
              </a:rPr>
              <a:t>through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media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such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as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words,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spc="-30" dirty="0">
                <a:latin typeface="Times New Roman"/>
                <a:cs typeface="Times New Roman"/>
              </a:rPr>
              <a:t>behavior,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or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material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artifacts.”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3856101"/>
            <a:ext cx="2528570" cy="164083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1678939" algn="l"/>
              </a:tabLst>
            </a:pPr>
            <a:r>
              <a:rPr sz="2400" b="1" i="1" spc="-5" dirty="0">
                <a:latin typeface="Times New Roman"/>
                <a:cs typeface="Times New Roman"/>
              </a:rPr>
              <a:t>Three </a:t>
            </a:r>
            <a:r>
              <a:rPr sz="2400" b="1" i="1" dirty="0">
                <a:latin typeface="Times New Roman"/>
                <a:cs typeface="Times New Roman"/>
              </a:rPr>
              <a:t>Basic	</a:t>
            </a:r>
            <a:r>
              <a:rPr sz="2400" b="1" i="1" spc="-5" dirty="0">
                <a:latin typeface="Times New Roman"/>
                <a:cs typeface="Times New Roman"/>
              </a:rPr>
              <a:t>Steps</a:t>
            </a:r>
            <a:r>
              <a:rPr sz="2400" b="1" i="1" spc="-8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343535" algn="l"/>
              </a:tabLst>
            </a:pPr>
            <a:r>
              <a:rPr sz="2400" i="1" dirty="0">
                <a:latin typeface="Times New Roman"/>
                <a:cs typeface="Times New Roman"/>
              </a:rPr>
              <a:t>Individual</a:t>
            </a:r>
            <a:endParaRPr sz="24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343535" algn="l"/>
              </a:tabLst>
            </a:pPr>
            <a:r>
              <a:rPr sz="2400" i="1" spc="-20" dirty="0">
                <a:latin typeface="Times New Roman"/>
                <a:cs typeface="Times New Roman"/>
              </a:rPr>
              <a:t>Group</a:t>
            </a:r>
            <a:endParaRPr sz="24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343535" algn="l"/>
              </a:tabLst>
            </a:pPr>
            <a:r>
              <a:rPr sz="2400" i="1" spc="-10" dirty="0">
                <a:latin typeface="Times New Roman"/>
                <a:cs typeface="Times New Roman"/>
              </a:rPr>
              <a:t>Organization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30742" y="2781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5767" y="1514734"/>
            <a:ext cx="3666413" cy="497153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9468" y="816610"/>
            <a:ext cx="51663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4.	</a:t>
            </a:r>
            <a:r>
              <a:rPr sz="2800" b="1" i="1" spc="-5" dirty="0">
                <a:latin typeface="Times New Roman"/>
                <a:cs typeface="Times New Roman"/>
              </a:rPr>
              <a:t>Careful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Decoding</a:t>
            </a:r>
            <a:r>
              <a:rPr sz="2800" b="1" i="1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of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Feedback: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81635" marR="1139825" indent="-30480">
              <a:lnSpc>
                <a:spcPts val="2590"/>
              </a:lnSpc>
              <a:spcBef>
                <a:spcPts val="425"/>
              </a:spcBef>
            </a:pPr>
            <a:r>
              <a:rPr spc="-5" dirty="0"/>
              <a:t>Best</a:t>
            </a:r>
            <a:r>
              <a:rPr spc="-20" dirty="0"/>
              <a:t> </a:t>
            </a:r>
            <a:r>
              <a:rPr spc="-5" dirty="0"/>
              <a:t>means</a:t>
            </a:r>
            <a:r>
              <a:rPr spc="15" dirty="0"/>
              <a:t> </a:t>
            </a:r>
            <a:r>
              <a:rPr spc="-5" dirty="0"/>
              <a:t>for</a:t>
            </a:r>
            <a:r>
              <a:rPr dirty="0"/>
              <a:t> obtaining</a:t>
            </a:r>
            <a:r>
              <a:rPr spc="-30" dirty="0"/>
              <a:t> </a:t>
            </a:r>
            <a:r>
              <a:rPr dirty="0"/>
              <a:t>accurate</a:t>
            </a:r>
            <a:r>
              <a:rPr spc="-35" dirty="0"/>
              <a:t> </a:t>
            </a:r>
            <a:r>
              <a:rPr spc="-5" dirty="0"/>
              <a:t>feedback is</a:t>
            </a:r>
            <a:r>
              <a:rPr spc="5" dirty="0"/>
              <a:t> </a:t>
            </a:r>
            <a:r>
              <a:rPr dirty="0"/>
              <a:t>face-to-face </a:t>
            </a:r>
            <a:r>
              <a:rPr spc="-585" dirty="0"/>
              <a:t> </a:t>
            </a:r>
            <a:r>
              <a:rPr dirty="0"/>
              <a:t>interactions</a:t>
            </a:r>
          </a:p>
          <a:p>
            <a:pPr marL="335915" marR="5080" indent="-12700">
              <a:lnSpc>
                <a:spcPts val="2590"/>
              </a:lnSpc>
              <a:spcBef>
                <a:spcPts val="309"/>
              </a:spcBef>
            </a:pPr>
            <a:r>
              <a:rPr spc="-5" dirty="0"/>
              <a:t>Best means for </a:t>
            </a:r>
            <a:r>
              <a:rPr dirty="0"/>
              <a:t>avoiding </a:t>
            </a:r>
            <a:r>
              <a:rPr spc="-5" dirty="0"/>
              <a:t>miscommunication is </a:t>
            </a:r>
            <a:r>
              <a:rPr dirty="0"/>
              <a:t>to </a:t>
            </a:r>
            <a:r>
              <a:rPr spc="-5" dirty="0"/>
              <a:t>improve </a:t>
            </a:r>
            <a:r>
              <a:rPr dirty="0"/>
              <a:t>your own </a:t>
            </a:r>
            <a:r>
              <a:rPr spc="-585" dirty="0"/>
              <a:t> </a:t>
            </a:r>
            <a:r>
              <a:rPr dirty="0"/>
              <a:t>listening</a:t>
            </a:r>
            <a:r>
              <a:rPr spc="-55" dirty="0"/>
              <a:t> </a:t>
            </a:r>
            <a:r>
              <a:rPr dirty="0"/>
              <a:t>and observation</a:t>
            </a:r>
            <a:r>
              <a:rPr spc="-40" dirty="0"/>
              <a:t> </a:t>
            </a:r>
            <a:r>
              <a:rPr dirty="0"/>
              <a:t>skills</a:t>
            </a:r>
          </a:p>
          <a:p>
            <a:pPr marL="311150">
              <a:lnSpc>
                <a:spcPct val="100000"/>
              </a:lnSpc>
              <a:spcBef>
                <a:spcPts val="50"/>
              </a:spcBef>
            </a:pPr>
            <a:endParaRPr sz="2450"/>
          </a:p>
          <a:p>
            <a:pPr marL="323850">
              <a:lnSpc>
                <a:spcPct val="100000"/>
              </a:lnSpc>
            </a:pPr>
            <a:r>
              <a:rPr dirty="0"/>
              <a:t>Three</a:t>
            </a:r>
            <a:r>
              <a:rPr spc="-35" dirty="0"/>
              <a:t> </a:t>
            </a:r>
            <a:r>
              <a:rPr dirty="0"/>
              <a:t>types</a:t>
            </a:r>
            <a:r>
              <a:rPr spc="-4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5" dirty="0"/>
              <a:t>miscommunications:</a:t>
            </a:r>
          </a:p>
          <a:p>
            <a:pPr marL="685165" indent="-243204">
              <a:lnSpc>
                <a:spcPct val="100000"/>
              </a:lnSpc>
              <a:spcBef>
                <a:spcPts val="1130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686435" algn="l"/>
              </a:tabLst>
            </a:pPr>
            <a:r>
              <a:rPr dirty="0"/>
              <a:t>Receiver</a:t>
            </a:r>
            <a:r>
              <a:rPr spc="-50" dirty="0"/>
              <a:t> </a:t>
            </a:r>
            <a:r>
              <a:rPr spc="-5" dirty="0"/>
              <a:t>misinterpreted</a:t>
            </a:r>
            <a:r>
              <a:rPr spc="-4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spc="-5" dirty="0"/>
              <a:t>message</a:t>
            </a:r>
          </a:p>
          <a:p>
            <a:pPr marL="730885" indent="-245110">
              <a:lnSpc>
                <a:spcPct val="100000"/>
              </a:lnSpc>
              <a:spcBef>
                <a:spcPts val="1835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732155" algn="l"/>
              </a:tabLst>
            </a:pPr>
            <a:r>
              <a:rPr dirty="0"/>
              <a:t>Receiver</a:t>
            </a:r>
            <a:r>
              <a:rPr spc="-55" dirty="0"/>
              <a:t> </a:t>
            </a:r>
            <a:r>
              <a:rPr dirty="0"/>
              <a:t>encoded</a:t>
            </a:r>
            <a:r>
              <a:rPr spc="-25" dirty="0"/>
              <a:t> </a:t>
            </a:r>
            <a:r>
              <a:rPr spc="-5" dirty="0"/>
              <a:t>response</a:t>
            </a:r>
            <a:r>
              <a:rPr spc="-20" dirty="0"/>
              <a:t> </a:t>
            </a:r>
            <a:r>
              <a:rPr dirty="0"/>
              <a:t>incorrectly</a:t>
            </a:r>
          </a:p>
          <a:p>
            <a:pPr marL="730885" indent="-245110">
              <a:lnSpc>
                <a:spcPct val="100000"/>
              </a:lnSpc>
              <a:spcBef>
                <a:spcPts val="1835"/>
              </a:spcBef>
              <a:buClr>
                <a:srgbClr val="9F4DA2"/>
              </a:buClr>
              <a:buSzPct val="95833"/>
              <a:buFont typeface="Wingdings"/>
              <a:buChar char=""/>
              <a:tabLst>
                <a:tab pos="732155" algn="l"/>
              </a:tabLst>
            </a:pPr>
            <a:r>
              <a:rPr dirty="0"/>
              <a:t>Sender</a:t>
            </a:r>
            <a:r>
              <a:rPr spc="-30" dirty="0"/>
              <a:t> </a:t>
            </a:r>
            <a:r>
              <a:rPr spc="-5" dirty="0"/>
              <a:t>misinterprets</a:t>
            </a:r>
            <a:r>
              <a:rPr spc="-4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feedback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20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541655" marR="5080" indent="-515620">
              <a:lnSpc>
                <a:spcPts val="2690"/>
              </a:lnSpc>
              <a:spcBef>
                <a:spcPts val="740"/>
              </a:spcBef>
              <a:tabLst>
                <a:tab pos="542290" algn="l"/>
              </a:tabLst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5.	</a:t>
            </a:r>
            <a:r>
              <a:rPr sz="2800" b="1" i="1" spc="-5" dirty="0">
                <a:latin typeface="Times New Roman"/>
                <a:cs typeface="Times New Roman"/>
              </a:rPr>
              <a:t>Appropriate</a:t>
            </a:r>
            <a:r>
              <a:rPr sz="2800" b="1" i="1" spc="-40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Follow-Up</a:t>
            </a:r>
            <a:r>
              <a:rPr sz="2800" b="1" i="1" spc="-8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Actions:</a:t>
            </a:r>
            <a:r>
              <a:rPr spc="-5" dirty="0"/>
              <a:t>(eye</a:t>
            </a:r>
            <a:r>
              <a:rPr spc="-20" dirty="0"/>
              <a:t> </a:t>
            </a:r>
            <a:r>
              <a:rPr dirty="0"/>
              <a:t>contact,</a:t>
            </a:r>
            <a:r>
              <a:rPr spc="-30" dirty="0"/>
              <a:t> </a:t>
            </a:r>
            <a:r>
              <a:rPr dirty="0"/>
              <a:t>posture, </a:t>
            </a:r>
            <a:r>
              <a:rPr spc="-585" dirty="0"/>
              <a:t> </a:t>
            </a:r>
            <a:r>
              <a:rPr dirty="0"/>
              <a:t>tone,</a:t>
            </a:r>
            <a:r>
              <a:rPr spc="-30" dirty="0"/>
              <a:t> </a:t>
            </a:r>
            <a:r>
              <a:rPr dirty="0"/>
              <a:t>etc)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019122"/>
            <a:ext cx="7654290" cy="2519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indent="-256540">
              <a:lnSpc>
                <a:spcPts val="2735"/>
              </a:lnSpc>
              <a:spcBef>
                <a:spcPts val="100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2400" dirty="0">
                <a:latin typeface="Times New Roman"/>
                <a:cs typeface="Times New Roman"/>
              </a:rPr>
              <a:t>Interaction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posture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ability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respond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descriptive,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non-</a:t>
            </a:r>
            <a:endParaRPr sz="2400">
              <a:latin typeface="Times New Roman"/>
              <a:cs typeface="Times New Roman"/>
            </a:endParaRPr>
          </a:p>
          <a:p>
            <a:pPr marL="268605">
              <a:lnSpc>
                <a:spcPts val="2735"/>
              </a:lnSpc>
            </a:pPr>
            <a:r>
              <a:rPr sz="2400" spc="-5" dirty="0">
                <a:latin typeface="Times New Roman"/>
                <a:cs typeface="Times New Roman"/>
              </a:rPr>
              <a:t>evaluative,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non-judgmental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way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imes New Roman"/>
              <a:cs typeface="Times New Roman"/>
            </a:endParaRPr>
          </a:p>
          <a:p>
            <a:pPr marL="268605" marR="55880" indent="-256540">
              <a:lnSpc>
                <a:spcPts val="2590"/>
              </a:lnSpc>
              <a:spcBef>
                <a:spcPts val="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2400" dirty="0">
                <a:latin typeface="Times New Roman"/>
                <a:cs typeface="Times New Roman"/>
              </a:rPr>
              <a:t>Orientation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knowledge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understand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your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beliefs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perceptions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only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valid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you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everyone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else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F4DA2"/>
              </a:buClr>
              <a:buFont typeface="Wingdings"/>
              <a:buChar char=""/>
            </a:pPr>
            <a:endParaRPr sz="245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2400" spc="-5" dirty="0">
                <a:latin typeface="Times New Roman"/>
                <a:cs typeface="Times New Roman"/>
              </a:rPr>
              <a:t>Empathy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21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538578"/>
            <a:ext cx="4366260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50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3800" b="1" i="1" u="heavy" spc="-40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3800" b="1" i="1" u="heavy" spc="-229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3800" b="1" i="1" u="heavy" spc="-21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URA</a:t>
            </a:r>
            <a:r>
              <a:rPr sz="3800" b="1" i="1" u="heavy" spc="-35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3800" b="1" i="1" u="heavy" spc="-11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54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5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800" b="1" i="1" u="heavy" spc="-47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3800" b="1" i="1" u="heavy" spc="-42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3800" b="1" i="1" u="heavy" spc="-37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3800" b="1" i="1" u="heavy" spc="-34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CT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1569465"/>
            <a:ext cx="4194175" cy="3546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Jonathan </a:t>
            </a:r>
            <a:r>
              <a:rPr sz="2400" b="1" i="1" dirty="0">
                <a:latin typeface="Times New Roman"/>
                <a:cs typeface="Times New Roman"/>
              </a:rPr>
              <a:t>H.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spc="-20" dirty="0">
                <a:latin typeface="Times New Roman"/>
                <a:cs typeface="Times New Roman"/>
              </a:rPr>
              <a:t>Turner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defines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50">
              <a:latin typeface="Times New Roman"/>
              <a:cs typeface="Times New Roman"/>
            </a:endParaRPr>
          </a:p>
          <a:p>
            <a:pPr marL="283845" marR="93345" indent="635" algn="ctr">
              <a:lnSpc>
                <a:spcPct val="110400"/>
              </a:lnSpc>
            </a:pPr>
            <a:r>
              <a:rPr sz="2400" i="1" spc="-10" dirty="0">
                <a:latin typeface="Times New Roman"/>
                <a:cs typeface="Times New Roman"/>
              </a:rPr>
              <a:t>“Differences </a:t>
            </a:r>
            <a:r>
              <a:rPr sz="2400" i="1" dirty="0">
                <a:latin typeface="Times New Roman"/>
                <a:cs typeface="Times New Roman"/>
              </a:rPr>
              <a:t>in cultural values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and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beliefs</a:t>
            </a:r>
            <a:r>
              <a:rPr sz="2400" i="1" spc="-5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that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place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people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at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odds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with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one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another".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Times New Roman"/>
              <a:cs typeface="Times New Roman"/>
            </a:endParaRPr>
          </a:p>
          <a:p>
            <a:pPr marL="17145" marR="196215" indent="-508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In another </a:t>
            </a:r>
            <a:r>
              <a:rPr sz="2400" spc="-5" dirty="0">
                <a:latin typeface="Times New Roman"/>
                <a:cs typeface="Times New Roman"/>
              </a:rPr>
              <a:t>words, </a:t>
            </a:r>
            <a:r>
              <a:rPr sz="2400" dirty="0">
                <a:latin typeface="Times New Roman"/>
                <a:cs typeface="Times New Roman"/>
              </a:rPr>
              <a:t>conflict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arise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whenever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cultural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differences</a:t>
            </a:r>
            <a:r>
              <a:rPr sz="2400" spc="-5" dirty="0">
                <a:latin typeface="Georgia"/>
                <a:cs typeface="Georgia"/>
              </a:rPr>
              <a:t>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22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62600" y="2057400"/>
            <a:ext cx="3171825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37019"/>
            <a:ext cx="4478020" cy="603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18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AU</a:t>
            </a:r>
            <a:r>
              <a:rPr sz="3800" b="1" i="1" u="heavy" spc="-21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SE</a:t>
            </a:r>
            <a:r>
              <a:rPr sz="3800" b="1" i="1" u="heavy" spc="-12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800" b="1" i="1" u="heavy" spc="-9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50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55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3800" b="1" i="1" u="heavy" spc="-5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54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5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800" b="1" i="1" u="heavy" spc="-48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3800" b="1" i="1" u="heavy" spc="-42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3800" b="1" i="1" u="heavy" spc="-37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3800" b="1" i="1" u="heavy" spc="-34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CT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268" y="2026741"/>
            <a:ext cx="7366634" cy="3626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330835">
              <a:lnSpc>
                <a:spcPct val="100000"/>
              </a:lnSpc>
              <a:spcBef>
                <a:spcPts val="100"/>
              </a:spcBef>
              <a:buClr>
                <a:srgbClr val="9F4DA2"/>
              </a:buClr>
              <a:buFont typeface="Wingdings"/>
              <a:buChar char=""/>
              <a:tabLst>
                <a:tab pos="343535" algn="l"/>
              </a:tabLst>
            </a:pPr>
            <a:r>
              <a:rPr sz="2400" dirty="0">
                <a:latin typeface="Times New Roman"/>
                <a:cs typeface="Times New Roman"/>
              </a:rPr>
              <a:t>Misunderstandings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through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language,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attitude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way</a:t>
            </a:r>
            <a:r>
              <a:rPr sz="2400" spc="-5" dirty="0">
                <a:latin typeface="Times New Roman"/>
                <a:cs typeface="Times New Roman"/>
              </a:rPr>
              <a:t> of</a:t>
            </a:r>
            <a:endParaRPr sz="240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communication.</a:t>
            </a:r>
            <a:endParaRPr sz="24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1225"/>
              </a:spcBef>
              <a:buClr>
                <a:srgbClr val="9F4DA2"/>
              </a:buClr>
              <a:buFont typeface="Wingdings"/>
              <a:buChar char=""/>
              <a:tabLst>
                <a:tab pos="343535" algn="l"/>
              </a:tabLst>
            </a:pPr>
            <a:r>
              <a:rPr sz="2400" dirty="0">
                <a:latin typeface="Times New Roman"/>
                <a:cs typeface="Times New Roman"/>
              </a:rPr>
              <a:t>Cultural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ignorance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insensitivity</a:t>
            </a:r>
            <a:endParaRPr sz="24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Font typeface="Wingdings"/>
              <a:buChar char=""/>
              <a:tabLst>
                <a:tab pos="343535" algn="l"/>
              </a:tabLst>
            </a:pPr>
            <a:r>
              <a:rPr sz="2400" dirty="0">
                <a:latin typeface="Times New Roman"/>
                <a:cs typeface="Times New Roman"/>
              </a:rPr>
              <a:t>Lack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awareness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different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societal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lifestyle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practices</a:t>
            </a:r>
            <a:endParaRPr sz="24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Font typeface="Wingdings"/>
              <a:buChar char=""/>
              <a:tabLst>
                <a:tab pos="343535" algn="l"/>
              </a:tabLst>
            </a:pPr>
            <a:r>
              <a:rPr sz="2400" spc="-10" dirty="0">
                <a:latin typeface="Times New Roman"/>
                <a:cs typeface="Times New Roman"/>
              </a:rPr>
              <a:t>Differences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cultural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practice</a:t>
            </a:r>
            <a:endParaRPr sz="24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1739"/>
              </a:spcBef>
              <a:buClr>
                <a:srgbClr val="9F4DA2"/>
              </a:buClr>
              <a:buFont typeface="Wingdings"/>
              <a:buChar char=""/>
              <a:tabLst>
                <a:tab pos="343535" algn="l"/>
              </a:tabLst>
            </a:pPr>
            <a:r>
              <a:rPr sz="2400" spc="-10" dirty="0">
                <a:latin typeface="Times New Roman"/>
                <a:cs typeface="Times New Roman"/>
              </a:rPr>
              <a:t>Differences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perception</a:t>
            </a:r>
            <a:endParaRPr sz="2400">
              <a:latin typeface="Times New Roman"/>
              <a:cs typeface="Times New Roman"/>
            </a:endParaRPr>
          </a:p>
          <a:p>
            <a:pPr marL="268605" indent="-256540">
              <a:lnSpc>
                <a:spcPct val="100000"/>
              </a:lnSpc>
              <a:spcBef>
                <a:spcPts val="174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2400" spc="-5" dirty="0">
                <a:latin typeface="Times New Roman"/>
                <a:cs typeface="Times New Roman"/>
              </a:rPr>
              <a:t>Misinterpretation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take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23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500478"/>
            <a:ext cx="7014845" cy="11531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434"/>
              </a:spcBef>
            </a:pPr>
            <a:r>
              <a:rPr sz="3800" b="1" i="1" u="heavy" spc="-12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800" b="1" i="1" u="heavy" spc="-10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44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HIEV</a:t>
            </a:r>
            <a:r>
              <a:rPr sz="3800" b="1" i="1" u="heavy" spc="-27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3800" b="1" i="1" u="heavy" spc="-58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800" b="1" i="1" u="heavy" spc="-29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G</a:t>
            </a:r>
            <a:r>
              <a:rPr sz="3800" b="1" i="1" u="heavy" spc="-11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24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3800" b="1" i="1" u="heavy" spc="-35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26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800" b="1" i="1" u="heavy" spc="-9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800" b="1" i="1" u="heavy" spc="-1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28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ULTURAL </a:t>
            </a:r>
            <a:r>
              <a:rPr sz="3800" b="1" i="1" spc="-120" dirty="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sz="3800" b="1" i="1" u="heavy" spc="-45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COMMUNICATION</a:t>
            </a:r>
            <a:r>
              <a:rPr sz="3800" b="1" i="1" u="heavy" spc="-8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34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EFFECTIVENESS</a:t>
            </a:r>
            <a:endParaRPr sz="3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1676400"/>
            <a:ext cx="7823200" cy="505205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24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889419"/>
            <a:ext cx="2603500" cy="603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54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5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800" b="1" i="1" u="heavy" spc="-4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42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LUSION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8330" rIns="0" bIns="0" rtlCol="0">
            <a:spAutoFit/>
          </a:bodyPr>
          <a:lstStyle/>
          <a:p>
            <a:pPr marL="137795" marR="5080">
              <a:lnSpc>
                <a:spcPct val="150000"/>
              </a:lnSpc>
              <a:spcBef>
                <a:spcPts val="100"/>
              </a:spcBef>
            </a:pPr>
            <a:r>
              <a:rPr spc="-10" dirty="0"/>
              <a:t>Effective</a:t>
            </a:r>
            <a:r>
              <a:rPr spc="-30" dirty="0"/>
              <a:t> </a:t>
            </a:r>
            <a:r>
              <a:rPr dirty="0"/>
              <a:t>cross</a:t>
            </a:r>
            <a:r>
              <a:rPr spc="-10" dirty="0"/>
              <a:t> </a:t>
            </a:r>
            <a:r>
              <a:rPr dirty="0"/>
              <a:t>culture</a:t>
            </a:r>
            <a:r>
              <a:rPr spc="-35" dirty="0"/>
              <a:t> </a:t>
            </a:r>
            <a:r>
              <a:rPr spc="-5" dirty="0"/>
              <a:t>communication</a:t>
            </a:r>
            <a:r>
              <a:rPr spc="-10" dirty="0"/>
              <a:t> </a:t>
            </a:r>
            <a:r>
              <a:rPr spc="-5" dirty="0"/>
              <a:t>is</a:t>
            </a:r>
            <a:r>
              <a:rPr dirty="0"/>
              <a:t> a vital</a:t>
            </a:r>
            <a:r>
              <a:rPr spc="-35" dirty="0"/>
              <a:t> </a:t>
            </a:r>
            <a:r>
              <a:rPr dirty="0"/>
              <a:t>skill</a:t>
            </a:r>
            <a:r>
              <a:rPr spc="-20" dirty="0"/>
              <a:t> </a:t>
            </a:r>
            <a:r>
              <a:rPr dirty="0"/>
              <a:t>for international </a:t>
            </a:r>
            <a:r>
              <a:rPr spc="-585" dirty="0"/>
              <a:t> </a:t>
            </a:r>
            <a:r>
              <a:rPr spc="-5" dirty="0"/>
              <a:t>managers </a:t>
            </a:r>
            <a:r>
              <a:rPr dirty="0"/>
              <a:t>and </a:t>
            </a:r>
            <a:r>
              <a:rPr spc="-5" dirty="0"/>
              <a:t>domestic managers </a:t>
            </a:r>
            <a:r>
              <a:rPr dirty="0"/>
              <a:t>of </a:t>
            </a:r>
            <a:r>
              <a:rPr spc="-5" dirty="0"/>
              <a:t>multi </a:t>
            </a:r>
            <a:r>
              <a:rPr dirty="0"/>
              <a:t>cultural work </a:t>
            </a:r>
            <a:r>
              <a:rPr spc="-5" dirty="0"/>
              <a:t>forces </a:t>
            </a:r>
            <a:r>
              <a:rPr dirty="0"/>
              <a:t> </a:t>
            </a:r>
            <a:r>
              <a:rPr spc="-5" dirty="0"/>
              <a:t>because miscommunication </a:t>
            </a:r>
            <a:r>
              <a:rPr dirty="0"/>
              <a:t>is </a:t>
            </a:r>
            <a:r>
              <a:rPr spc="-5" dirty="0"/>
              <a:t>much more </a:t>
            </a:r>
            <a:r>
              <a:rPr dirty="0"/>
              <a:t>likely to occur </a:t>
            </a:r>
            <a:r>
              <a:rPr spc="-5" dirty="0"/>
              <a:t>among </a:t>
            </a:r>
            <a:r>
              <a:rPr dirty="0"/>
              <a:t> people from </a:t>
            </a:r>
            <a:r>
              <a:rPr spc="-10" dirty="0"/>
              <a:t>different </a:t>
            </a:r>
            <a:r>
              <a:rPr dirty="0"/>
              <a:t>countries or racial backgrounds that </a:t>
            </a:r>
            <a:r>
              <a:rPr spc="-5" dirty="0"/>
              <a:t>among </a:t>
            </a:r>
            <a:r>
              <a:rPr dirty="0"/>
              <a:t> those from </a:t>
            </a:r>
            <a:r>
              <a:rPr spc="-5" dirty="0"/>
              <a:t>similar </a:t>
            </a:r>
            <a:r>
              <a:rPr dirty="0"/>
              <a:t>background. </a:t>
            </a:r>
            <a:r>
              <a:rPr spc="-5" dirty="0"/>
              <a:t>So </a:t>
            </a:r>
            <a:r>
              <a:rPr dirty="0"/>
              <a:t>it </a:t>
            </a:r>
            <a:r>
              <a:rPr spc="-5" dirty="0"/>
              <a:t>is important </a:t>
            </a:r>
            <a:r>
              <a:rPr dirty="0"/>
              <a:t>to be alert to how </a:t>
            </a:r>
            <a:r>
              <a:rPr spc="5" dirty="0"/>
              <a:t> </a:t>
            </a:r>
            <a:r>
              <a:rPr dirty="0"/>
              <a:t>culture</a:t>
            </a:r>
            <a:r>
              <a:rPr spc="-55" dirty="0"/>
              <a:t> </a:t>
            </a:r>
            <a:r>
              <a:rPr spc="-5" dirty="0"/>
              <a:t>is</a:t>
            </a:r>
            <a:r>
              <a:rPr dirty="0"/>
              <a:t> reflected</a:t>
            </a:r>
            <a:r>
              <a:rPr spc="-35" dirty="0"/>
              <a:t> </a:t>
            </a:r>
            <a:r>
              <a:rPr dirty="0"/>
              <a:t>in </a:t>
            </a:r>
            <a:r>
              <a:rPr spc="-5" dirty="0"/>
              <a:t>communication.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616442" y="27813"/>
            <a:ext cx="241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25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03742" y="27813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26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775119"/>
            <a:ext cx="7468870" cy="603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00" b="1" i="1" u="heavy" spc="-4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2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3800" b="1" i="1" u="heavy" spc="-3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2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800" b="1" i="1" u="heavy" spc="-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800" b="1" i="1" u="heavy" spc="-1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3800" b="1" i="1" u="heavy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4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5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3800" b="1" i="1" u="heavy" spc="-4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3800" b="1" i="1" u="heavy" spc="-229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3800" b="1" i="1" u="heavy" spc="-4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3800" b="1" i="1" u="heavy" spc="-38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3800" b="1" i="1" u="heavy" spc="1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800" b="1" i="1" u="heavy" spc="-3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L</a:t>
            </a:r>
            <a:r>
              <a:rPr sz="3800" b="1" i="1" u="heavy" spc="-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00" b="1" i="1" u="heavy" spc="-4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5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800" b="1" i="1" u="heavy" spc="-68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3800" b="1" i="1" u="heavy" spc="-7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3800" b="1" i="1" u="heavy" spc="-5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3800" b="1" i="1" u="heavy" spc="-4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NI</a:t>
            </a:r>
            <a:r>
              <a:rPr sz="3800" b="1" i="1" u="heavy" spc="-5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3800" b="1" i="1" u="heavy" spc="-3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ATION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648713"/>
            <a:ext cx="4481195" cy="260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Times New Roman"/>
                <a:cs typeface="Times New Roman"/>
              </a:rPr>
              <a:t>(also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frequently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referred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to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200" spc="-5" dirty="0">
                <a:latin typeface="Times New Roman"/>
                <a:cs typeface="Times New Roman"/>
              </a:rPr>
              <a:t>as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intercultural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communication)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Times New Roman"/>
              <a:cs typeface="Times New Roman"/>
            </a:endParaRPr>
          </a:p>
          <a:p>
            <a:pPr marL="18415" marR="5080" indent="71120" algn="just">
              <a:lnSpc>
                <a:spcPct val="100000"/>
              </a:lnSpc>
              <a:spcBef>
                <a:spcPts val="5"/>
              </a:spcBef>
            </a:pPr>
            <a:r>
              <a:rPr sz="2400" i="1" spc="-5" dirty="0">
                <a:latin typeface="Times New Roman"/>
                <a:cs typeface="Times New Roman"/>
              </a:rPr>
              <a:t>“Its seek </a:t>
            </a:r>
            <a:r>
              <a:rPr sz="2400" i="1" dirty="0">
                <a:latin typeface="Times New Roman"/>
                <a:cs typeface="Times New Roman"/>
              </a:rPr>
              <a:t>to understand how people </a:t>
            </a:r>
            <a:r>
              <a:rPr sz="2400" i="1" spc="-585" dirty="0">
                <a:latin typeface="Times New Roman"/>
                <a:cs typeface="Times New Roman"/>
              </a:rPr>
              <a:t> </a:t>
            </a:r>
            <a:r>
              <a:rPr sz="2400" i="1" spc="-25" dirty="0">
                <a:latin typeface="Times New Roman"/>
                <a:cs typeface="Times New Roman"/>
              </a:rPr>
              <a:t>from </a:t>
            </a:r>
            <a:r>
              <a:rPr sz="2400" i="1" spc="-10" dirty="0">
                <a:latin typeface="Times New Roman"/>
                <a:cs typeface="Times New Roman"/>
              </a:rPr>
              <a:t>different</a:t>
            </a:r>
            <a:r>
              <a:rPr sz="2400" i="1" spc="-6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countries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and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cultures </a:t>
            </a:r>
            <a:r>
              <a:rPr sz="2400" i="1" spc="-59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behave,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communicate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and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perceive</a:t>
            </a:r>
            <a:endParaRPr sz="2400">
              <a:latin typeface="Times New Roman"/>
              <a:cs typeface="Times New Roman"/>
            </a:endParaRPr>
          </a:p>
          <a:p>
            <a:pPr marL="248285" algn="just">
              <a:lnSpc>
                <a:spcPct val="100000"/>
              </a:lnSpc>
            </a:pPr>
            <a:r>
              <a:rPr sz="2400" i="1" dirty="0">
                <a:latin typeface="Times New Roman"/>
                <a:cs typeface="Times New Roman"/>
              </a:rPr>
              <a:t>the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world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around </a:t>
            </a:r>
            <a:r>
              <a:rPr sz="2400" i="1" dirty="0">
                <a:latin typeface="Times New Roman"/>
                <a:cs typeface="Times New Roman"/>
              </a:rPr>
              <a:t>them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cultures”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4189" y="641045"/>
            <a:ext cx="1370330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94360" algn="l"/>
              </a:tabLst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	</a:t>
            </a: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30742" y="2781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81600" y="1524000"/>
            <a:ext cx="3733800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0540" y="208198"/>
            <a:ext cx="7251065" cy="6680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</a:pPr>
            <a:r>
              <a:rPr sz="6300" b="1" i="1" spc="-375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T</a:t>
            </a:r>
            <a:r>
              <a:rPr sz="6300" b="1" i="1" spc="-810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HE</a:t>
            </a:r>
            <a:r>
              <a:rPr sz="6300" b="1" i="1" spc="-112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sz="6300" b="1" i="1" spc="-705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C</a:t>
            </a:r>
            <a:r>
              <a:rPr sz="6300" b="1" i="1" spc="-802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O</a:t>
            </a:r>
            <a:r>
              <a:rPr sz="6300" b="1" i="1" spc="-1200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M</a:t>
            </a:r>
            <a:r>
              <a:rPr sz="6300" b="1" i="1" spc="-1185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M</a:t>
            </a:r>
            <a:r>
              <a:rPr sz="6300" b="1" i="1" spc="-937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U</a:t>
            </a:r>
            <a:r>
              <a:rPr sz="6300" b="1" i="1" spc="-592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NICATION</a:t>
            </a:r>
            <a:r>
              <a:rPr sz="6300" b="1" i="1" spc="-142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sz="6300" b="1" i="1" spc="-300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P</a:t>
            </a:r>
            <a:r>
              <a:rPr sz="6300" b="1" i="1" spc="-1972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R</a:t>
            </a:r>
            <a:r>
              <a:rPr sz="800" dirty="0">
                <a:solidFill>
                  <a:srgbClr val="438085"/>
                </a:solidFill>
              </a:rPr>
              <a:t>C</a:t>
            </a:r>
            <a:r>
              <a:rPr sz="800" spc="5" dirty="0">
                <a:solidFill>
                  <a:srgbClr val="438085"/>
                </a:solidFill>
              </a:rPr>
              <a:t>h</a:t>
            </a:r>
            <a:r>
              <a:rPr sz="800" spc="-250" dirty="0">
                <a:solidFill>
                  <a:srgbClr val="438085"/>
                </a:solidFill>
              </a:rPr>
              <a:t>a</a:t>
            </a:r>
            <a:r>
              <a:rPr sz="6300" b="1" i="1" spc="-4184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O</a:t>
            </a:r>
            <a:r>
              <a:rPr sz="800" spc="5" dirty="0">
                <a:solidFill>
                  <a:srgbClr val="438085"/>
                </a:solidFill>
              </a:rPr>
              <a:t>p</a:t>
            </a:r>
            <a:r>
              <a:rPr sz="800" dirty="0">
                <a:solidFill>
                  <a:srgbClr val="438085"/>
                </a:solidFill>
              </a:rPr>
              <a:t>t</a:t>
            </a:r>
            <a:r>
              <a:rPr sz="800" spc="-10" dirty="0">
                <a:solidFill>
                  <a:srgbClr val="438085"/>
                </a:solidFill>
              </a:rPr>
              <a:t>e</a:t>
            </a:r>
            <a:r>
              <a:rPr sz="800" dirty="0">
                <a:solidFill>
                  <a:srgbClr val="438085"/>
                </a:solidFill>
              </a:rPr>
              <a:t>r</a:t>
            </a:r>
            <a:r>
              <a:rPr sz="800" spc="-50" dirty="0">
                <a:solidFill>
                  <a:srgbClr val="438085"/>
                </a:solidFill>
              </a:rPr>
              <a:t> </a:t>
            </a:r>
            <a:r>
              <a:rPr sz="800" dirty="0">
                <a:solidFill>
                  <a:srgbClr val="438085"/>
                </a:solidFill>
              </a:rPr>
              <a:t>4 </a:t>
            </a:r>
            <a:r>
              <a:rPr sz="800" spc="45" dirty="0">
                <a:solidFill>
                  <a:srgbClr val="438085"/>
                </a:solidFill>
              </a:rPr>
              <a:t> </a:t>
            </a:r>
            <a:r>
              <a:rPr sz="6300" b="1" i="1" spc="-2707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C</a:t>
            </a:r>
            <a:r>
              <a:rPr sz="800" spc="-5" dirty="0">
                <a:solidFill>
                  <a:srgbClr val="438085"/>
                </a:solidFill>
              </a:rPr>
              <a:t>Pr</a:t>
            </a:r>
            <a:r>
              <a:rPr sz="800" spc="-10" dirty="0">
                <a:solidFill>
                  <a:srgbClr val="438085"/>
                </a:solidFill>
              </a:rPr>
              <a:t>e</a:t>
            </a:r>
            <a:r>
              <a:rPr sz="800" spc="-135" dirty="0">
                <a:solidFill>
                  <a:srgbClr val="438085"/>
                </a:solidFill>
              </a:rPr>
              <a:t>n</a:t>
            </a:r>
            <a:r>
              <a:rPr sz="6300" b="1" i="1" spc="-4004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</a:rPr>
              <a:t>tice</a:t>
            </a:r>
            <a:r>
              <a:rPr sz="800" spc="-45" dirty="0">
                <a:solidFill>
                  <a:srgbClr val="438085"/>
                </a:solidFill>
              </a:rPr>
              <a:t> </a:t>
            </a:r>
            <a:r>
              <a:rPr sz="800" spc="-10" dirty="0">
                <a:solidFill>
                  <a:srgbClr val="438085"/>
                </a:solidFill>
              </a:rPr>
              <a:t>H</a:t>
            </a:r>
            <a:r>
              <a:rPr sz="800" dirty="0">
                <a:solidFill>
                  <a:srgbClr val="438085"/>
                </a:solidFill>
              </a:rPr>
              <a:t>a</a:t>
            </a:r>
            <a:r>
              <a:rPr sz="800" spc="-145" dirty="0">
                <a:solidFill>
                  <a:srgbClr val="438085"/>
                </a:solidFill>
              </a:rPr>
              <a:t>l</a:t>
            </a:r>
            <a:r>
              <a:rPr sz="6300" b="1" i="1" spc="-3307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S</a:t>
            </a:r>
            <a:r>
              <a:rPr sz="800" dirty="0">
                <a:solidFill>
                  <a:srgbClr val="438085"/>
                </a:solidFill>
              </a:rPr>
              <a:t>l</a:t>
            </a:r>
            <a:r>
              <a:rPr sz="800" spc="5" dirty="0">
                <a:solidFill>
                  <a:srgbClr val="438085"/>
                </a:solidFill>
              </a:rPr>
              <a:t> </a:t>
            </a:r>
            <a:r>
              <a:rPr sz="800" dirty="0">
                <a:solidFill>
                  <a:srgbClr val="438085"/>
                </a:solidFill>
              </a:rPr>
              <a:t>200</a:t>
            </a:r>
            <a:r>
              <a:rPr sz="800" spc="25" dirty="0">
                <a:solidFill>
                  <a:srgbClr val="438085"/>
                </a:solidFill>
              </a:rPr>
              <a:t>3</a:t>
            </a:r>
            <a:r>
              <a:rPr sz="6300" b="1" i="1" spc="-187" baseline="-23809" dirty="0">
                <a:solidFill>
                  <a:srgbClr val="424455"/>
                </a:solidFill>
                <a:latin typeface="Times New Roman"/>
                <a:cs typeface="Times New Roman"/>
              </a:rPr>
              <a:t>S</a:t>
            </a:r>
            <a:endParaRPr sz="6300" baseline="-23809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971548"/>
            <a:ext cx="8924925" cy="5829300"/>
            <a:chOff x="0" y="971548"/>
            <a:chExt cx="8924925" cy="5829300"/>
          </a:xfrm>
        </p:grpSpPr>
        <p:sp>
          <p:nvSpPr>
            <p:cNvPr id="4" name="object 4"/>
            <p:cNvSpPr/>
            <p:nvPr/>
          </p:nvSpPr>
          <p:spPr>
            <a:xfrm>
              <a:off x="548640" y="1042416"/>
              <a:ext cx="7179945" cy="29209"/>
            </a:xfrm>
            <a:custGeom>
              <a:avLst/>
              <a:gdLst/>
              <a:ahLst/>
              <a:cxnLst/>
              <a:rect l="l" t="t" r="r" b="b"/>
              <a:pathLst>
                <a:path w="7179945" h="29209">
                  <a:moveTo>
                    <a:pt x="7179564" y="0"/>
                  </a:moveTo>
                  <a:lnTo>
                    <a:pt x="0" y="0"/>
                  </a:lnTo>
                  <a:lnTo>
                    <a:pt x="0" y="28955"/>
                  </a:lnTo>
                  <a:lnTo>
                    <a:pt x="7179564" y="28955"/>
                  </a:lnTo>
                  <a:lnTo>
                    <a:pt x="7179564" y="0"/>
                  </a:lnTo>
                  <a:close/>
                </a:path>
              </a:pathLst>
            </a:custGeom>
            <a:solidFill>
              <a:srgbClr val="4244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1548"/>
              <a:ext cx="8924925" cy="582930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8730742" y="2781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094720"/>
            <a:ext cx="3817620" cy="4380230"/>
          </a:xfrm>
          <a:prstGeom prst="rect">
            <a:avLst/>
          </a:prstGeom>
        </p:spPr>
        <p:txBody>
          <a:bodyPr vert="horz" wrap="square" lIns="0" tIns="233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4200" b="1" i="1" u="heavy" spc="-4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NOISE</a:t>
            </a:r>
            <a:endParaRPr sz="4200">
              <a:latin typeface="Times New Roman"/>
              <a:cs typeface="Times New Roman"/>
            </a:endParaRPr>
          </a:p>
          <a:p>
            <a:pPr marL="78105">
              <a:lnSpc>
                <a:spcPct val="100000"/>
              </a:lnSpc>
              <a:spcBef>
                <a:spcPts val="985"/>
              </a:spcBef>
            </a:pPr>
            <a:r>
              <a:rPr sz="2400" i="1" spc="-5" dirty="0">
                <a:latin typeface="Times New Roman"/>
                <a:cs typeface="Times New Roman"/>
              </a:rPr>
              <a:t>“Anything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that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interferes</a:t>
            </a:r>
            <a:r>
              <a:rPr sz="2400" i="1" spc="-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with,</a:t>
            </a:r>
            <a:endParaRPr sz="2400">
              <a:latin typeface="Times New Roman"/>
              <a:cs typeface="Times New Roman"/>
            </a:endParaRPr>
          </a:p>
          <a:p>
            <a:pPr marL="280670" marR="207645" indent="234315">
              <a:lnSpc>
                <a:spcPct val="100000"/>
              </a:lnSpc>
            </a:pPr>
            <a:r>
              <a:rPr sz="2400" i="1" spc="-5" dirty="0">
                <a:latin typeface="Times New Roman"/>
                <a:cs typeface="Times New Roman"/>
              </a:rPr>
              <a:t>slows </a:t>
            </a:r>
            <a:r>
              <a:rPr sz="2400" i="1" dirty="0">
                <a:latin typeface="Times New Roman"/>
                <a:cs typeface="Times New Roman"/>
              </a:rPr>
              <a:t>down, </a:t>
            </a:r>
            <a:r>
              <a:rPr sz="2400" i="1" spc="-5" dirty="0">
                <a:latin typeface="Times New Roman"/>
                <a:cs typeface="Times New Roman"/>
              </a:rPr>
              <a:t>or </a:t>
            </a:r>
            <a:r>
              <a:rPr sz="2400" i="1" spc="-15" dirty="0">
                <a:latin typeface="Times New Roman"/>
                <a:cs typeface="Times New Roman"/>
              </a:rPr>
              <a:t>reduces 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the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clarity</a:t>
            </a:r>
            <a:r>
              <a:rPr sz="2400" i="1" spc="-5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or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accuracy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of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 marL="862965">
              <a:lnSpc>
                <a:spcPct val="100000"/>
              </a:lnSpc>
            </a:pPr>
            <a:r>
              <a:rPr sz="2400" i="1" dirty="0">
                <a:latin typeface="Times New Roman"/>
                <a:cs typeface="Times New Roman"/>
              </a:rPr>
              <a:t>communication</a:t>
            </a:r>
            <a:r>
              <a:rPr sz="2400" dirty="0">
                <a:latin typeface="Georgia"/>
                <a:cs typeface="Georgia"/>
              </a:rPr>
              <a:t>.</a:t>
            </a:r>
            <a:r>
              <a:rPr sz="2400" spc="-7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”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50">
              <a:latin typeface="Georgia"/>
              <a:cs typeface="Georgia"/>
            </a:endParaRPr>
          </a:p>
          <a:p>
            <a:pPr marL="12700" marR="10541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Noise </a:t>
            </a:r>
            <a:r>
              <a:rPr sz="2400" dirty="0">
                <a:latin typeface="Times New Roman"/>
                <a:cs typeface="Times New Roman"/>
              </a:rPr>
              <a:t>can be external or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internal, and it can disrupt 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any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30742" y="2781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2195" y="1686941"/>
            <a:ext cx="3684012" cy="42566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13354"/>
            <a:ext cx="8073390" cy="6680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4200" b="1" i="1" u="heavy" spc="-409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4200" b="1" i="1" u="heavy" spc="-8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4200" b="1" i="1" u="heavy" spc="-2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4200" b="1" i="1" u="heavy" spc="-3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ORTANC</a:t>
            </a:r>
            <a:r>
              <a:rPr sz="4200" b="1" i="1" u="heavy" spc="-3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4200" b="1" i="1" u="heavy" spc="-1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b="1" i="1" u="heavy" spc="-5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4200" b="1" i="1" u="heavy" spc="-6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4200" b="1" i="1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b="1" i="1" u="heavy" spc="-4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4200" b="1" i="1" u="heavy" spc="-25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4200" b="1" i="1" u="heavy" spc="-5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4200" b="1" i="1" u="heavy" spc="-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4200" b="1" i="1" u="heavy" spc="-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4200" b="1" i="1" u="heavy" spc="-1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4200" b="1" i="1" u="heavy" spc="-3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CULTURAL</a:t>
            </a:r>
            <a:endParaRPr sz="4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923275"/>
            <a:ext cx="3905885" cy="3789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200" b="1" i="1" u="heavy" spc="-49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COMMUNICATION</a:t>
            </a:r>
            <a:endParaRPr sz="4200">
              <a:latin typeface="Times New Roman"/>
              <a:cs typeface="Times New Roman"/>
            </a:endParaRPr>
          </a:p>
          <a:p>
            <a:pPr marL="12700" marR="44450">
              <a:lnSpc>
                <a:spcPct val="150000"/>
              </a:lnSpc>
              <a:spcBef>
                <a:spcPts val="1895"/>
              </a:spcBef>
            </a:pPr>
            <a:r>
              <a:rPr sz="1800" dirty="0">
                <a:latin typeface="Times New Roman"/>
                <a:cs typeface="Times New Roman"/>
              </a:rPr>
              <a:t>Cross-cultural </a:t>
            </a:r>
            <a:r>
              <a:rPr sz="1800" spc="-5" dirty="0">
                <a:latin typeface="Times New Roman"/>
                <a:cs typeface="Times New Roman"/>
              </a:rPr>
              <a:t>communication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business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happens between any </a:t>
            </a:r>
            <a:r>
              <a:rPr sz="1800" spc="-5" dirty="0">
                <a:latin typeface="Times New Roman"/>
                <a:cs typeface="Times New Roman"/>
              </a:rPr>
              <a:t>two </a:t>
            </a:r>
            <a:r>
              <a:rPr sz="1800" dirty="0">
                <a:latin typeface="Times New Roman"/>
                <a:cs typeface="Times New Roman"/>
              </a:rPr>
              <a:t>companies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regardless of their location. </a:t>
            </a:r>
            <a:r>
              <a:rPr sz="1800" spc="-60" dirty="0">
                <a:latin typeface="Times New Roman"/>
                <a:cs typeface="Times New Roman"/>
              </a:rPr>
              <a:t>To </a:t>
            </a:r>
            <a:r>
              <a:rPr sz="1800" spc="-10" dirty="0">
                <a:latin typeface="Times New Roman"/>
                <a:cs typeface="Times New Roman"/>
              </a:rPr>
              <a:t>effect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productive </a:t>
            </a:r>
            <a:r>
              <a:rPr sz="1800" spc="-5" dirty="0">
                <a:latin typeface="Times New Roman"/>
                <a:cs typeface="Times New Roman"/>
              </a:rPr>
              <a:t>business </a:t>
            </a:r>
            <a:r>
              <a:rPr sz="1800" dirty="0">
                <a:latin typeface="Times New Roman"/>
                <a:cs typeface="Times New Roman"/>
              </a:rPr>
              <a:t>relationships, every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organization </a:t>
            </a:r>
            <a:r>
              <a:rPr sz="1800" dirty="0">
                <a:latin typeface="Times New Roman"/>
                <a:cs typeface="Times New Roman"/>
              </a:rPr>
              <a:t>needs to be </a:t>
            </a:r>
            <a:r>
              <a:rPr sz="1800" spc="-5" dirty="0">
                <a:latin typeface="Times New Roman"/>
                <a:cs typeface="Times New Roman"/>
              </a:rPr>
              <a:t>sensitive to the </a:t>
            </a:r>
            <a:r>
              <a:rPr sz="1800" dirty="0">
                <a:latin typeface="Times New Roman"/>
                <a:cs typeface="Times New Roman"/>
              </a:rPr>
              <a:t> potential </a:t>
            </a:r>
            <a:r>
              <a:rPr sz="1800" spc="-5" dirty="0">
                <a:latin typeface="Times New Roman"/>
                <a:cs typeface="Times New Roman"/>
              </a:rPr>
              <a:t>issues </a:t>
            </a:r>
            <a:r>
              <a:rPr sz="1800" dirty="0">
                <a:latin typeface="Times New Roman"/>
                <a:cs typeface="Times New Roman"/>
              </a:rPr>
              <a:t>of cross-cultural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communication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0" y="2264664"/>
            <a:ext cx="3352800" cy="413613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730742" y="2781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268" y="1174749"/>
            <a:ext cx="32385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i="1" dirty="0">
                <a:solidFill>
                  <a:srgbClr val="9F4DA2"/>
                </a:solidFill>
                <a:latin typeface="Times New Roman"/>
                <a:cs typeface="Times New Roman"/>
              </a:rPr>
              <a:t>1.	</a:t>
            </a:r>
            <a:r>
              <a:rPr sz="2800" b="1" i="1" spc="-5" dirty="0">
                <a:latin typeface="Times New Roman"/>
                <a:cs typeface="Times New Roman"/>
              </a:rPr>
              <a:t>Common</a:t>
            </a:r>
            <a:r>
              <a:rPr sz="2800" b="1" i="1" spc="-7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Ground: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268" y="1871217"/>
            <a:ext cx="8383270" cy="4263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75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When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company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engages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cross-cultural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communication,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first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thing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establish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</a:t>
            </a:r>
            <a:endParaRPr sz="1800">
              <a:latin typeface="Times New Roman"/>
              <a:cs typeface="Times New Roman"/>
            </a:endParaRPr>
          </a:p>
          <a:p>
            <a:pPr marL="80645" marR="5080" algn="just">
              <a:lnSpc>
                <a:spcPct val="170000"/>
              </a:lnSpc>
            </a:pP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common </a:t>
            </a:r>
            <a:r>
              <a:rPr sz="1800" dirty="0">
                <a:latin typeface="Times New Roman"/>
                <a:cs typeface="Times New Roman"/>
              </a:rPr>
              <a:t>ground with the </a:t>
            </a:r>
            <a:r>
              <a:rPr sz="1800" spc="-5" dirty="0">
                <a:latin typeface="Times New Roman"/>
                <a:cs typeface="Times New Roman"/>
              </a:rPr>
              <a:t>new business </a:t>
            </a:r>
            <a:r>
              <a:rPr sz="1800" spc="-15" dirty="0">
                <a:latin typeface="Times New Roman"/>
                <a:cs typeface="Times New Roman"/>
              </a:rPr>
              <a:t>partner. </a:t>
            </a:r>
            <a:r>
              <a:rPr sz="1800" spc="-10" dirty="0">
                <a:latin typeface="Times New Roman"/>
                <a:cs typeface="Times New Roman"/>
              </a:rPr>
              <a:t>It </a:t>
            </a:r>
            <a:r>
              <a:rPr sz="1800" dirty="0">
                <a:latin typeface="Times New Roman"/>
                <a:cs typeface="Times New Roman"/>
              </a:rPr>
              <a:t>begins </a:t>
            </a:r>
            <a:r>
              <a:rPr sz="1800" spc="-5" dirty="0">
                <a:latin typeface="Times New Roman"/>
                <a:cs typeface="Times New Roman"/>
              </a:rPr>
              <a:t>with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10" dirty="0">
                <a:latin typeface="Times New Roman"/>
                <a:cs typeface="Times New Roman"/>
              </a:rPr>
              <a:t>most </a:t>
            </a:r>
            <a:r>
              <a:rPr sz="1800" spc="-5" dirty="0">
                <a:latin typeface="Times New Roman"/>
                <a:cs typeface="Times New Roman"/>
              </a:rPr>
              <a:t>effective </a:t>
            </a:r>
            <a:r>
              <a:rPr sz="1800" dirty="0">
                <a:latin typeface="Times New Roman"/>
                <a:cs typeface="Times New Roman"/>
              </a:rPr>
              <a:t>ways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communicate.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Breaking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through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common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ground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help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two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sides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establish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productive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dialogue that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will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enhance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business</a:t>
            </a:r>
            <a:r>
              <a:rPr sz="1800" dirty="0">
                <a:latin typeface="Times New Roman"/>
                <a:cs typeface="Times New Roman"/>
              </a:rPr>
              <a:t> relationship.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400" b="1" i="1" spc="-5" dirty="0">
                <a:solidFill>
                  <a:srgbClr val="9F4DA2"/>
                </a:solidFill>
                <a:latin typeface="Times New Roman"/>
                <a:cs typeface="Times New Roman"/>
              </a:rPr>
              <a:t>2.	</a:t>
            </a:r>
            <a:r>
              <a:rPr sz="2400" b="1" i="1" dirty="0">
                <a:latin typeface="Times New Roman"/>
                <a:cs typeface="Times New Roman"/>
              </a:rPr>
              <a:t>Informational</a:t>
            </a:r>
            <a:r>
              <a:rPr sz="2400" b="1" i="1" spc="-7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Context:</a:t>
            </a:r>
            <a:endParaRPr sz="2400">
              <a:latin typeface="Times New Roman"/>
              <a:cs typeface="Times New Roman"/>
            </a:endParaRPr>
          </a:p>
          <a:p>
            <a:pPr marL="17145" marR="5080" indent="-5080" algn="just">
              <a:lnSpc>
                <a:spcPct val="170000"/>
              </a:lnSpc>
              <a:spcBef>
                <a:spcPts val="490"/>
              </a:spcBef>
            </a:pPr>
            <a:r>
              <a:rPr sz="1800" spc="-5" dirty="0">
                <a:latin typeface="Times New Roman"/>
                <a:cs typeface="Times New Roman"/>
              </a:rPr>
              <a:t>Different corporate cultures require </a:t>
            </a:r>
            <a:r>
              <a:rPr sz="1800" spc="-10" dirty="0">
                <a:latin typeface="Times New Roman"/>
                <a:cs typeface="Times New Roman"/>
              </a:rPr>
              <a:t>different </a:t>
            </a:r>
            <a:r>
              <a:rPr sz="1800" spc="-5" dirty="0">
                <a:latin typeface="Times New Roman"/>
                <a:cs typeface="Times New Roman"/>
              </a:rPr>
              <a:t>levels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information. Developing the </a:t>
            </a:r>
            <a:r>
              <a:rPr sz="1800" dirty="0">
                <a:latin typeface="Times New Roman"/>
                <a:cs typeface="Times New Roman"/>
              </a:rPr>
              <a:t>proper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informational </a:t>
            </a:r>
            <a:r>
              <a:rPr sz="1800" spc="-5" dirty="0">
                <a:latin typeface="Times New Roman"/>
                <a:cs typeface="Times New Roman"/>
              </a:rPr>
              <a:t>context is critical </a:t>
            </a:r>
            <a:r>
              <a:rPr sz="1800" dirty="0">
                <a:latin typeface="Times New Roman"/>
                <a:cs typeface="Times New Roman"/>
              </a:rPr>
              <a:t>when </a:t>
            </a:r>
            <a:r>
              <a:rPr sz="1800" spc="-5" dirty="0">
                <a:latin typeface="Times New Roman"/>
                <a:cs typeface="Times New Roman"/>
              </a:rPr>
              <a:t>communicating with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10" dirty="0">
                <a:latin typeface="Times New Roman"/>
                <a:cs typeface="Times New Roman"/>
              </a:rPr>
              <a:t>new </a:t>
            </a:r>
            <a:r>
              <a:rPr sz="1800" spc="-5" dirty="0">
                <a:latin typeface="Times New Roman"/>
                <a:cs typeface="Times New Roman"/>
              </a:rPr>
              <a:t>business </a:t>
            </a:r>
            <a:r>
              <a:rPr sz="1800" spc="-10" dirty="0">
                <a:latin typeface="Times New Roman"/>
                <a:cs typeface="Times New Roman"/>
              </a:rPr>
              <a:t>partner, </a:t>
            </a:r>
            <a:r>
              <a:rPr sz="1800" dirty="0">
                <a:latin typeface="Times New Roman"/>
                <a:cs typeface="Times New Roman"/>
              </a:rPr>
              <a:t>and it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begins </a:t>
            </a:r>
            <a:r>
              <a:rPr sz="1800" spc="-10" dirty="0">
                <a:latin typeface="Times New Roman"/>
                <a:cs typeface="Times New Roman"/>
              </a:rPr>
              <a:t>by </a:t>
            </a:r>
            <a:r>
              <a:rPr sz="1800" spc="-5" dirty="0">
                <a:latin typeface="Times New Roman"/>
                <a:cs typeface="Times New Roman"/>
              </a:rPr>
              <a:t>understanding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10" dirty="0">
                <a:latin typeface="Times New Roman"/>
                <a:cs typeface="Times New Roman"/>
              </a:rPr>
              <a:t>work </a:t>
            </a:r>
            <a:r>
              <a:rPr sz="1800" spc="-5" dirty="0">
                <a:latin typeface="Times New Roman"/>
                <a:cs typeface="Times New Roman"/>
              </a:rPr>
              <a:t>culture of </a:t>
            </a:r>
            <a:r>
              <a:rPr sz="1800" dirty="0">
                <a:latin typeface="Times New Roman"/>
                <a:cs typeface="Times New Roman"/>
              </a:rPr>
              <a:t>your </a:t>
            </a:r>
            <a:r>
              <a:rPr sz="1800" spc="-5" dirty="0">
                <a:latin typeface="Times New Roman"/>
                <a:cs typeface="Times New Roman"/>
              </a:rPr>
              <a:t>business partner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how information </a:t>
            </a:r>
            <a:r>
              <a:rPr sz="1800" dirty="0">
                <a:latin typeface="Times New Roman"/>
                <a:cs typeface="Times New Roman"/>
              </a:rPr>
              <a:t>is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processed.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30742" y="2781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7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873224"/>
            <a:ext cx="8041005" cy="5378450"/>
          </a:xfrm>
          <a:prstGeom prst="rect">
            <a:avLst/>
          </a:prstGeom>
        </p:spPr>
        <p:txBody>
          <a:bodyPr vert="horz" wrap="square" lIns="0" tIns="22669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785"/>
              </a:spcBef>
              <a:buClr>
                <a:srgbClr val="9F4DA2"/>
              </a:buClr>
              <a:buAutoNum type="arabicPeriod" startAt="3"/>
              <a:tabLst>
                <a:tab pos="527685" algn="l"/>
                <a:tab pos="528320" algn="l"/>
              </a:tabLst>
            </a:pPr>
            <a:r>
              <a:rPr sz="2800" b="1" i="1" spc="-20" dirty="0">
                <a:latin typeface="Times New Roman"/>
                <a:cs typeface="Times New Roman"/>
              </a:rPr>
              <a:t>Trust:</a:t>
            </a:r>
            <a:endParaRPr sz="2800">
              <a:latin typeface="Times New Roman"/>
              <a:cs typeface="Times New Roman"/>
            </a:endParaRPr>
          </a:p>
          <a:p>
            <a:pPr marL="194945" marR="6350" indent="16510" algn="just">
              <a:lnSpc>
                <a:spcPct val="150000"/>
              </a:lnSpc>
            </a:pPr>
            <a:r>
              <a:rPr sz="1600" spc="-5" dirty="0">
                <a:latin typeface="Times New Roman"/>
                <a:cs typeface="Times New Roman"/>
              </a:rPr>
              <a:t>When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new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business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partner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takes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time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effort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to</a:t>
            </a:r>
            <a:r>
              <a:rPr sz="1600" dirty="0">
                <a:latin typeface="Times New Roman"/>
                <a:cs typeface="Times New Roman"/>
              </a:rPr>
              <a:t> establish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good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cross-cultural 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communication,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helps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to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elevate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3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level</a:t>
            </a:r>
            <a:r>
              <a:rPr sz="1600" spc="3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trust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respect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between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3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two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partners.</a:t>
            </a:r>
            <a:endParaRPr sz="1600">
              <a:latin typeface="Times New Roman"/>
              <a:cs typeface="Times New Roman"/>
            </a:endParaRPr>
          </a:p>
          <a:p>
            <a:pPr marL="194945" marR="6350" algn="just">
              <a:lnSpc>
                <a:spcPct val="150000"/>
              </a:lnSpc>
              <a:spcBef>
                <a:spcPts val="5"/>
              </a:spcBef>
            </a:pPr>
            <a:r>
              <a:rPr sz="1600" spc="-5" dirty="0">
                <a:latin typeface="Times New Roman"/>
                <a:cs typeface="Times New Roman"/>
              </a:rPr>
              <a:t>Respect </a:t>
            </a:r>
            <a:r>
              <a:rPr sz="1600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other companies' business processes is </a:t>
            </a:r>
            <a:r>
              <a:rPr sz="1600" dirty="0">
                <a:latin typeface="Times New Roman"/>
                <a:cs typeface="Times New Roman"/>
              </a:rPr>
              <a:t>critical </a:t>
            </a:r>
            <a:r>
              <a:rPr sz="1600" spc="-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establishing </a:t>
            </a:r>
            <a:r>
              <a:rPr sz="1600" spc="-5" dirty="0">
                <a:latin typeface="Times New Roman"/>
                <a:cs typeface="Times New Roman"/>
              </a:rPr>
              <a:t>an efficient work </a:t>
            </a:r>
            <a:r>
              <a:rPr sz="1600" dirty="0">
                <a:latin typeface="Times New Roman"/>
                <a:cs typeface="Times New Roman"/>
              </a:rPr>
              <a:t> relationship.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5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Clr>
                <a:srgbClr val="9F4DA2"/>
              </a:buClr>
              <a:buAutoNum type="arabicPeriod" startAt="4"/>
              <a:tabLst>
                <a:tab pos="527685" algn="l"/>
                <a:tab pos="528320" algn="l"/>
              </a:tabLst>
            </a:pPr>
            <a:r>
              <a:rPr sz="2800" b="1" i="1" spc="-5" dirty="0">
                <a:latin typeface="Times New Roman"/>
                <a:cs typeface="Times New Roman"/>
              </a:rPr>
              <a:t>Quality:</a:t>
            </a:r>
            <a:endParaRPr sz="2800">
              <a:latin typeface="Times New Roman"/>
              <a:cs typeface="Times New Roman"/>
            </a:endParaRPr>
          </a:p>
          <a:p>
            <a:pPr marL="268605" marR="5080" indent="-30480" algn="just">
              <a:lnSpc>
                <a:spcPts val="3240"/>
              </a:lnSpc>
              <a:spcBef>
                <a:spcPts val="245"/>
              </a:spcBef>
            </a:pPr>
            <a:r>
              <a:rPr sz="1800" spc="-25" dirty="0">
                <a:latin typeface="Times New Roman"/>
                <a:cs typeface="Times New Roman"/>
              </a:rPr>
              <a:t>Working </a:t>
            </a:r>
            <a:r>
              <a:rPr sz="1800" spc="-5" dirty="0">
                <a:latin typeface="Times New Roman"/>
                <a:cs typeface="Times New Roman"/>
              </a:rPr>
              <a:t>within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guidelines of </a:t>
            </a:r>
            <a:r>
              <a:rPr sz="1800" dirty="0">
                <a:latin typeface="Times New Roman"/>
                <a:cs typeface="Times New Roman"/>
              </a:rPr>
              <a:t>a new </a:t>
            </a:r>
            <a:r>
              <a:rPr sz="1800" spc="-5" dirty="0">
                <a:latin typeface="Times New Roman"/>
                <a:cs typeface="Times New Roman"/>
              </a:rPr>
              <a:t>business </a:t>
            </a:r>
            <a:r>
              <a:rPr sz="1800" dirty="0">
                <a:latin typeface="Times New Roman"/>
                <a:cs typeface="Times New Roman"/>
              </a:rPr>
              <a:t>partners </a:t>
            </a:r>
            <a:r>
              <a:rPr sz="1800" spc="-5" dirty="0">
                <a:latin typeface="Times New Roman"/>
                <a:cs typeface="Times New Roman"/>
              </a:rPr>
              <a:t>corporate culture helps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improve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communication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all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levels</a:t>
            </a:r>
            <a:r>
              <a:rPr sz="1800" dirty="0">
                <a:latin typeface="Times New Roman"/>
                <a:cs typeface="Times New Roman"/>
              </a:rPr>
              <a:t> of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both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organizations.</a:t>
            </a:r>
            <a:r>
              <a:rPr sz="1800" dirty="0">
                <a:latin typeface="Times New Roman"/>
                <a:cs typeface="Times New Roman"/>
              </a:rPr>
              <a:t> 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quality</a:t>
            </a:r>
            <a:r>
              <a:rPr sz="1800" dirty="0">
                <a:latin typeface="Times New Roman"/>
                <a:cs typeface="Times New Roman"/>
              </a:rPr>
              <a:t> of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information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improves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delivered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manner</a:t>
            </a:r>
            <a:r>
              <a:rPr sz="1800" dirty="0">
                <a:latin typeface="Times New Roman"/>
                <a:cs typeface="Times New Roman"/>
              </a:rPr>
              <a:t> that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company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 </a:t>
            </a:r>
            <a:r>
              <a:rPr sz="1800" dirty="0">
                <a:latin typeface="Times New Roman"/>
                <a:cs typeface="Times New Roman"/>
              </a:rPr>
              <a:t> accustomed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only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does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quality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information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passed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between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two</a:t>
            </a:r>
            <a:endParaRPr sz="1800">
              <a:latin typeface="Times New Roman"/>
              <a:cs typeface="Times New Roman"/>
            </a:endParaRPr>
          </a:p>
          <a:p>
            <a:pPr marL="268605" marR="7620" algn="just">
              <a:lnSpc>
                <a:spcPts val="3240"/>
              </a:lnSpc>
            </a:pPr>
            <a:r>
              <a:rPr sz="1800" dirty="0">
                <a:latin typeface="Times New Roman"/>
                <a:cs typeface="Times New Roman"/>
              </a:rPr>
              <a:t>companies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improve,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but</a:t>
            </a:r>
            <a:r>
              <a:rPr sz="1800" dirty="0">
                <a:latin typeface="Times New Roman"/>
                <a:cs typeface="Times New Roman"/>
              </a:rPr>
              <a:t> 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quality</a:t>
            </a:r>
            <a:r>
              <a:rPr sz="1800" dirty="0">
                <a:latin typeface="Times New Roman"/>
                <a:cs typeface="Times New Roman"/>
              </a:rPr>
              <a:t> of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relationship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clients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other </a:t>
            </a:r>
            <a:r>
              <a:rPr sz="1800" dirty="0">
                <a:latin typeface="Times New Roman"/>
                <a:cs typeface="Times New Roman"/>
              </a:rPr>
              <a:t> vendors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latin typeface="Times New Roman"/>
                <a:cs typeface="Times New Roman"/>
              </a:rPr>
              <a:t>affected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 relationship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also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improves.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66356" y="641045"/>
            <a:ext cx="78803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solidFill>
                  <a:srgbClr val="438085"/>
                </a:solidFill>
                <a:latin typeface="Times New Roman"/>
                <a:cs typeface="Times New Roman"/>
              </a:rPr>
              <a:t>Pr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ntice</a:t>
            </a:r>
            <a:r>
              <a:rPr sz="800" spc="-4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l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2003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4189" y="641045"/>
            <a:ext cx="42100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800" spc="5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800" spc="-10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800" spc="-50" dirty="0">
                <a:solidFill>
                  <a:srgbClr val="438085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30742" y="2781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8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0040" y="972311"/>
            <a:ext cx="7343140" cy="26034"/>
          </a:xfrm>
          <a:custGeom>
            <a:avLst/>
            <a:gdLst/>
            <a:ahLst/>
            <a:cxnLst/>
            <a:rect l="l" t="t" r="r" b="b"/>
            <a:pathLst>
              <a:path w="7343140" h="26034">
                <a:moveTo>
                  <a:pt x="7342632" y="0"/>
                </a:moveTo>
                <a:lnTo>
                  <a:pt x="0" y="0"/>
                </a:lnTo>
                <a:lnTo>
                  <a:pt x="0" y="25908"/>
                </a:lnTo>
                <a:lnTo>
                  <a:pt x="7342632" y="25908"/>
                </a:lnTo>
                <a:lnTo>
                  <a:pt x="7342632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860576"/>
            <a:ext cx="7615555" cy="507873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3800" b="1" i="1" u="heavy" spc="-45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  <a:latin typeface="Times New Roman"/>
                <a:cs typeface="Times New Roman"/>
              </a:rPr>
              <a:t>COMMUNICATION</a:t>
            </a:r>
            <a:endParaRPr sz="3800">
              <a:latin typeface="Times New Roman"/>
              <a:cs typeface="Times New Roman"/>
            </a:endParaRPr>
          </a:p>
          <a:p>
            <a:pPr marL="454025" marR="5080" indent="-60960" algn="just">
              <a:lnSpc>
                <a:spcPct val="100000"/>
              </a:lnSpc>
              <a:spcBef>
                <a:spcPts val="560"/>
              </a:spcBef>
            </a:pPr>
            <a:r>
              <a:rPr sz="2400" spc="-5" dirty="0">
                <a:latin typeface="Times New Roman"/>
                <a:cs typeface="Times New Roman"/>
              </a:rPr>
              <a:t>On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10" dirty="0">
                <a:latin typeface="Times New Roman"/>
                <a:cs typeface="Times New Roman"/>
              </a:rPr>
              <a:t>different </a:t>
            </a:r>
            <a:r>
              <a:rPr sz="2400" spc="-5" dirty="0">
                <a:latin typeface="Times New Roman"/>
                <a:cs typeface="Times New Roman"/>
              </a:rPr>
              <a:t>level it </a:t>
            </a:r>
            <a:r>
              <a:rPr sz="2400" dirty="0">
                <a:latin typeface="Times New Roman"/>
                <a:cs typeface="Times New Roman"/>
              </a:rPr>
              <a:t>is also useful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be aware of </a:t>
            </a:r>
            <a:r>
              <a:rPr sz="2400" spc="-5" dirty="0">
                <a:latin typeface="Times New Roman"/>
                <a:cs typeface="Times New Roman"/>
              </a:rPr>
              <a:t>cultural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variables that </a:t>
            </a:r>
            <a:r>
              <a:rPr sz="2400" dirty="0">
                <a:latin typeface="Times New Roman"/>
                <a:cs typeface="Times New Roman"/>
              </a:rPr>
              <a:t>can </a:t>
            </a:r>
            <a:r>
              <a:rPr sz="2400" spc="-15" dirty="0">
                <a:latin typeface="Times New Roman"/>
                <a:cs typeface="Times New Roman"/>
              </a:rPr>
              <a:t>affect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communication process </a:t>
            </a:r>
            <a:r>
              <a:rPr sz="2400" spc="-15" dirty="0">
                <a:latin typeface="Times New Roman"/>
                <a:cs typeface="Times New Roman"/>
              </a:rPr>
              <a:t>by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influencing</a:t>
            </a:r>
            <a:r>
              <a:rPr sz="2400" dirty="0">
                <a:latin typeface="Times New Roman"/>
                <a:cs typeface="Times New Roman"/>
              </a:rPr>
              <a:t> 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person’s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perceptions.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Some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6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these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variables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been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identified.</a:t>
            </a:r>
            <a:endParaRPr sz="2400">
              <a:latin typeface="Times New Roman"/>
              <a:cs typeface="Times New Roman"/>
            </a:endParaRPr>
          </a:p>
          <a:p>
            <a:pPr marL="850900" indent="-45847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AutoNum type="arabicPeriod"/>
              <a:tabLst>
                <a:tab pos="850900" algn="l"/>
                <a:tab pos="851535" algn="l"/>
              </a:tabLst>
            </a:pPr>
            <a:r>
              <a:rPr sz="2400" dirty="0">
                <a:latin typeface="Times New Roman"/>
                <a:cs typeface="Times New Roman"/>
              </a:rPr>
              <a:t>Attitude</a:t>
            </a:r>
            <a:endParaRPr sz="2400">
              <a:latin typeface="Times New Roman"/>
              <a:cs typeface="Times New Roman"/>
            </a:endParaRPr>
          </a:p>
          <a:p>
            <a:pPr marL="850900" indent="-45847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rabicPeriod"/>
              <a:tabLst>
                <a:tab pos="850900" algn="l"/>
                <a:tab pos="851535" algn="l"/>
              </a:tabLst>
            </a:pPr>
            <a:r>
              <a:rPr sz="2400" dirty="0">
                <a:latin typeface="Times New Roman"/>
                <a:cs typeface="Times New Roman"/>
              </a:rPr>
              <a:t>Social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organizations</a:t>
            </a:r>
            <a:endParaRPr sz="2400">
              <a:latin typeface="Times New Roman"/>
              <a:cs typeface="Times New Roman"/>
            </a:endParaRPr>
          </a:p>
          <a:p>
            <a:pPr marL="850900" indent="-45847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rabicPeriod"/>
              <a:tabLst>
                <a:tab pos="850900" algn="l"/>
                <a:tab pos="851535" algn="l"/>
              </a:tabLst>
            </a:pPr>
            <a:r>
              <a:rPr sz="2400" dirty="0">
                <a:latin typeface="Times New Roman"/>
                <a:cs typeface="Times New Roman"/>
              </a:rPr>
              <a:t>Thought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patterns</a:t>
            </a:r>
            <a:endParaRPr sz="2400">
              <a:latin typeface="Times New Roman"/>
              <a:cs typeface="Times New Roman"/>
            </a:endParaRPr>
          </a:p>
          <a:p>
            <a:pPr marL="850900" indent="-45847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rabicPeriod"/>
              <a:tabLst>
                <a:tab pos="850900" algn="l"/>
                <a:tab pos="851535" algn="l"/>
              </a:tabLst>
            </a:pPr>
            <a:r>
              <a:rPr sz="2400" dirty="0">
                <a:latin typeface="Times New Roman"/>
                <a:cs typeface="Times New Roman"/>
              </a:rPr>
              <a:t>Roles</a:t>
            </a:r>
            <a:endParaRPr sz="2400">
              <a:latin typeface="Times New Roman"/>
              <a:cs typeface="Times New Roman"/>
            </a:endParaRPr>
          </a:p>
          <a:p>
            <a:pPr marL="850900" indent="-45847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rabicPeriod"/>
              <a:tabLst>
                <a:tab pos="850900" algn="l"/>
                <a:tab pos="851535" algn="l"/>
              </a:tabLst>
            </a:pPr>
            <a:r>
              <a:rPr sz="2400" dirty="0">
                <a:latin typeface="Times New Roman"/>
                <a:cs typeface="Times New Roman"/>
              </a:rPr>
              <a:t>Language</a:t>
            </a:r>
            <a:endParaRPr sz="2400">
              <a:latin typeface="Times New Roman"/>
              <a:cs typeface="Times New Roman"/>
            </a:endParaRPr>
          </a:p>
          <a:p>
            <a:pPr marL="850900" indent="-458470">
              <a:lnSpc>
                <a:spcPct val="100000"/>
              </a:lnSpc>
              <a:spcBef>
                <a:spcPts val="305"/>
              </a:spcBef>
              <a:buClr>
                <a:srgbClr val="9F4DA2"/>
              </a:buClr>
              <a:buAutoNum type="arabicPeriod"/>
              <a:tabLst>
                <a:tab pos="850900" algn="l"/>
                <a:tab pos="851535" algn="l"/>
              </a:tabLst>
            </a:pPr>
            <a:r>
              <a:rPr sz="2400" spc="-5" dirty="0">
                <a:latin typeface="Times New Roman"/>
                <a:cs typeface="Times New Roman"/>
              </a:rPr>
              <a:t>Non-verbal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communication</a:t>
            </a:r>
            <a:endParaRPr sz="2400">
              <a:latin typeface="Times New Roman"/>
              <a:cs typeface="Times New Roman"/>
            </a:endParaRPr>
          </a:p>
          <a:p>
            <a:pPr marL="850900" indent="-45847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AutoNum type="arabicPeriod"/>
              <a:tabLst>
                <a:tab pos="850900" algn="l"/>
                <a:tab pos="851535" algn="l"/>
              </a:tabLst>
            </a:pPr>
            <a:r>
              <a:rPr sz="2400" spc="-30" dirty="0">
                <a:latin typeface="Times New Roman"/>
                <a:cs typeface="Times New Roman"/>
              </a:rPr>
              <a:t>Time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627417" y="261210"/>
            <a:ext cx="852169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5700" b="1" i="1" spc="-3329" baseline="-19005" dirty="0">
                <a:solidFill>
                  <a:srgbClr val="424455"/>
                </a:solidFill>
                <a:latin typeface="Times New Roman"/>
                <a:cs typeface="Times New Roman"/>
              </a:rPr>
              <a:t>T</a:t>
            </a:r>
            <a:r>
              <a:rPr sz="800" spc="-5" dirty="0">
                <a:solidFill>
                  <a:srgbClr val="438085"/>
                </a:solidFill>
              </a:rPr>
              <a:t>Pr</a:t>
            </a:r>
            <a:r>
              <a:rPr sz="800" spc="-10" dirty="0">
                <a:solidFill>
                  <a:srgbClr val="438085"/>
                </a:solidFill>
              </a:rPr>
              <a:t>e</a:t>
            </a:r>
            <a:r>
              <a:rPr sz="800" dirty="0">
                <a:solidFill>
                  <a:srgbClr val="438085"/>
                </a:solidFill>
              </a:rPr>
              <a:t>nti</a:t>
            </a:r>
            <a:r>
              <a:rPr sz="800" spc="-300" dirty="0">
                <a:solidFill>
                  <a:srgbClr val="438085"/>
                </a:solidFill>
              </a:rPr>
              <a:t>c</a:t>
            </a:r>
            <a:r>
              <a:rPr sz="5700" b="1" i="1" spc="-1785" baseline="-19005" dirty="0">
                <a:solidFill>
                  <a:srgbClr val="424455"/>
                </a:solidFill>
                <a:latin typeface="Times New Roman"/>
                <a:cs typeface="Times New Roman"/>
              </a:rPr>
              <a:t>I</a:t>
            </a:r>
            <a:r>
              <a:rPr sz="800" dirty="0">
                <a:solidFill>
                  <a:srgbClr val="438085"/>
                </a:solidFill>
              </a:rPr>
              <a:t>e</a:t>
            </a:r>
            <a:r>
              <a:rPr sz="800" spc="-45" dirty="0">
                <a:solidFill>
                  <a:srgbClr val="438085"/>
                </a:solidFill>
              </a:rPr>
              <a:t> </a:t>
            </a:r>
            <a:r>
              <a:rPr sz="800" spc="-295" dirty="0">
                <a:solidFill>
                  <a:srgbClr val="438085"/>
                </a:solidFill>
              </a:rPr>
              <a:t>H</a:t>
            </a:r>
            <a:r>
              <a:rPr sz="5700" b="1" i="1" spc="-3697" baseline="-19005" dirty="0">
                <a:solidFill>
                  <a:srgbClr val="424455"/>
                </a:solidFill>
                <a:latin typeface="Times New Roman"/>
                <a:cs typeface="Times New Roman"/>
              </a:rPr>
              <a:t>N</a:t>
            </a:r>
            <a:r>
              <a:rPr sz="800" dirty="0">
                <a:solidFill>
                  <a:srgbClr val="438085"/>
                </a:solidFill>
              </a:rPr>
              <a:t>a</a:t>
            </a:r>
            <a:r>
              <a:rPr sz="800" spc="-10" dirty="0">
                <a:solidFill>
                  <a:srgbClr val="438085"/>
                </a:solidFill>
              </a:rPr>
              <a:t>l</a:t>
            </a:r>
            <a:r>
              <a:rPr sz="800" dirty="0">
                <a:solidFill>
                  <a:srgbClr val="438085"/>
                </a:solidFill>
              </a:rPr>
              <a:t>l</a:t>
            </a:r>
            <a:r>
              <a:rPr sz="800" spc="5" dirty="0">
                <a:solidFill>
                  <a:srgbClr val="438085"/>
                </a:solidFill>
              </a:rPr>
              <a:t> </a:t>
            </a:r>
            <a:r>
              <a:rPr sz="800" dirty="0">
                <a:solidFill>
                  <a:srgbClr val="438085"/>
                </a:solidFill>
              </a:rPr>
              <a:t>20</a:t>
            </a:r>
            <a:r>
              <a:rPr sz="800" spc="-345" dirty="0">
                <a:solidFill>
                  <a:srgbClr val="438085"/>
                </a:solidFill>
              </a:rPr>
              <a:t>0</a:t>
            </a:r>
            <a:r>
              <a:rPr sz="5700" b="1" i="1" spc="-3600" baseline="-19005" dirty="0">
                <a:solidFill>
                  <a:srgbClr val="424455"/>
                </a:solidFill>
                <a:latin typeface="Times New Roman"/>
                <a:cs typeface="Times New Roman"/>
              </a:rPr>
              <a:t>G</a:t>
            </a:r>
            <a:r>
              <a:rPr sz="800" dirty="0">
                <a:solidFill>
                  <a:srgbClr val="438085"/>
                </a:solidFill>
              </a:rPr>
              <a:t>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940" y="424278"/>
            <a:ext cx="6248400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3800" b="1" i="1" spc="-430" dirty="0">
                <a:solidFill>
                  <a:srgbClr val="424455"/>
                </a:solidFill>
                <a:latin typeface="Times New Roman"/>
                <a:cs typeface="Times New Roman"/>
              </a:rPr>
              <a:t>C</a:t>
            </a:r>
            <a:r>
              <a:rPr sz="3800" b="1" i="1" spc="-500" dirty="0">
                <a:solidFill>
                  <a:srgbClr val="424455"/>
                </a:solidFill>
                <a:latin typeface="Times New Roman"/>
                <a:cs typeface="Times New Roman"/>
              </a:rPr>
              <a:t>U</a:t>
            </a:r>
            <a:r>
              <a:rPr sz="3800" b="1" i="1" spc="-405" dirty="0">
                <a:solidFill>
                  <a:srgbClr val="424455"/>
                </a:solidFill>
                <a:latin typeface="Times New Roman"/>
                <a:cs typeface="Times New Roman"/>
              </a:rPr>
              <a:t>L</a:t>
            </a:r>
            <a:r>
              <a:rPr sz="3800" b="1" i="1" spc="-229" dirty="0">
                <a:solidFill>
                  <a:srgbClr val="424455"/>
                </a:solidFill>
                <a:latin typeface="Times New Roman"/>
                <a:cs typeface="Times New Roman"/>
              </a:rPr>
              <a:t>T</a:t>
            </a:r>
            <a:r>
              <a:rPr sz="3800" b="1" i="1" spc="-254" dirty="0">
                <a:solidFill>
                  <a:srgbClr val="424455"/>
                </a:solidFill>
                <a:latin typeface="Times New Roman"/>
                <a:cs typeface="Times New Roman"/>
              </a:rPr>
              <a:t>URA</a:t>
            </a:r>
            <a:r>
              <a:rPr sz="3800" b="1" i="1" spc="-220" dirty="0">
                <a:solidFill>
                  <a:srgbClr val="424455"/>
                </a:solidFill>
                <a:latin typeface="Times New Roman"/>
                <a:cs typeface="Times New Roman"/>
              </a:rPr>
              <a:t>L</a:t>
            </a:r>
            <a:r>
              <a:rPr sz="3800" b="1" i="1" spc="-110" dirty="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sz="3800" b="1" i="1" spc="-60" dirty="0">
                <a:solidFill>
                  <a:srgbClr val="424455"/>
                </a:solidFill>
                <a:latin typeface="Times New Roman"/>
                <a:cs typeface="Times New Roman"/>
              </a:rPr>
              <a:t>V</a:t>
            </a:r>
            <a:r>
              <a:rPr sz="3800" b="1" i="1" spc="-45" dirty="0">
                <a:solidFill>
                  <a:srgbClr val="424455"/>
                </a:solidFill>
                <a:latin typeface="Times New Roman"/>
                <a:cs typeface="Times New Roman"/>
              </a:rPr>
              <a:t>A</a:t>
            </a:r>
            <a:r>
              <a:rPr sz="3800" b="1" i="1" spc="-240" dirty="0">
                <a:solidFill>
                  <a:srgbClr val="424455"/>
                </a:solidFill>
                <a:latin typeface="Times New Roman"/>
                <a:cs typeface="Times New Roman"/>
              </a:rPr>
              <a:t>R</a:t>
            </a:r>
            <a:r>
              <a:rPr sz="3800" b="1" i="1" spc="-370" dirty="0">
                <a:solidFill>
                  <a:srgbClr val="424455"/>
                </a:solidFill>
                <a:latin typeface="Times New Roman"/>
                <a:cs typeface="Times New Roman"/>
              </a:rPr>
              <a:t>I</a:t>
            </a:r>
            <a:r>
              <a:rPr sz="3800" b="1" i="1" spc="-155" dirty="0">
                <a:solidFill>
                  <a:srgbClr val="424455"/>
                </a:solidFill>
                <a:latin typeface="Times New Roman"/>
                <a:cs typeface="Times New Roman"/>
              </a:rPr>
              <a:t>ABLES</a:t>
            </a:r>
            <a:r>
              <a:rPr sz="3800" b="1" i="1" spc="-95" dirty="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sz="3800" b="1" i="1" spc="-180" dirty="0">
                <a:solidFill>
                  <a:srgbClr val="424455"/>
                </a:solidFill>
                <a:latin typeface="Times New Roman"/>
                <a:cs typeface="Times New Roman"/>
              </a:rPr>
              <a:t>A</a:t>
            </a:r>
            <a:r>
              <a:rPr sz="3800" b="1" i="1" spc="-170" dirty="0">
                <a:solidFill>
                  <a:srgbClr val="424455"/>
                </a:solidFill>
                <a:latin typeface="Times New Roman"/>
                <a:cs typeface="Times New Roman"/>
              </a:rPr>
              <a:t>F</a:t>
            </a:r>
            <a:r>
              <a:rPr sz="3800" b="1" i="1" spc="-675" dirty="0">
                <a:solidFill>
                  <a:srgbClr val="424455"/>
                </a:solidFill>
                <a:latin typeface="Times New Roman"/>
                <a:cs typeface="Times New Roman"/>
              </a:rPr>
              <a:t>F</a:t>
            </a:r>
            <a:r>
              <a:rPr sz="1200" spc="-630" baseline="90277" dirty="0">
                <a:solidFill>
                  <a:srgbClr val="438085"/>
                </a:solidFill>
                <a:latin typeface="Times New Roman"/>
                <a:cs typeface="Times New Roman"/>
              </a:rPr>
              <a:t>C</a:t>
            </a:r>
            <a:r>
              <a:rPr sz="3800" b="1" i="1" spc="-2125" dirty="0">
                <a:solidFill>
                  <a:srgbClr val="424455"/>
                </a:solidFill>
                <a:latin typeface="Times New Roman"/>
                <a:cs typeface="Times New Roman"/>
              </a:rPr>
              <a:t>E</a:t>
            </a:r>
            <a:r>
              <a:rPr sz="1200" spc="7" baseline="90277" dirty="0">
                <a:solidFill>
                  <a:srgbClr val="438085"/>
                </a:solidFill>
                <a:latin typeface="Times New Roman"/>
                <a:cs typeface="Times New Roman"/>
              </a:rPr>
              <a:t>h</a:t>
            </a:r>
            <a:r>
              <a:rPr sz="1200" baseline="90277" dirty="0">
                <a:solidFill>
                  <a:srgbClr val="438085"/>
                </a:solidFill>
                <a:latin typeface="Times New Roman"/>
                <a:cs typeface="Times New Roman"/>
              </a:rPr>
              <a:t>a</a:t>
            </a:r>
            <a:r>
              <a:rPr sz="1200" spc="7" baseline="90277" dirty="0">
                <a:solidFill>
                  <a:srgbClr val="438085"/>
                </a:solidFill>
                <a:latin typeface="Times New Roman"/>
                <a:cs typeface="Times New Roman"/>
              </a:rPr>
              <a:t>p</a:t>
            </a:r>
            <a:r>
              <a:rPr sz="1200" baseline="90277" dirty="0">
                <a:solidFill>
                  <a:srgbClr val="438085"/>
                </a:solidFill>
                <a:latin typeface="Times New Roman"/>
                <a:cs typeface="Times New Roman"/>
              </a:rPr>
              <a:t>t</a:t>
            </a:r>
            <a:r>
              <a:rPr sz="1200" spc="-15" baseline="90277" dirty="0">
                <a:solidFill>
                  <a:srgbClr val="438085"/>
                </a:solidFill>
                <a:latin typeface="Times New Roman"/>
                <a:cs typeface="Times New Roman"/>
              </a:rPr>
              <a:t>e</a:t>
            </a:r>
            <a:r>
              <a:rPr sz="1200" spc="-300" baseline="90277" dirty="0">
                <a:solidFill>
                  <a:srgbClr val="438085"/>
                </a:solidFill>
                <a:latin typeface="Times New Roman"/>
                <a:cs typeface="Times New Roman"/>
              </a:rPr>
              <a:t>r</a:t>
            </a:r>
            <a:r>
              <a:rPr sz="3800" b="1" i="1" spc="-2190" dirty="0">
                <a:solidFill>
                  <a:srgbClr val="424455"/>
                </a:solidFill>
                <a:latin typeface="Times New Roman"/>
                <a:cs typeface="Times New Roman"/>
              </a:rPr>
              <a:t>C</a:t>
            </a:r>
            <a:r>
              <a:rPr sz="1200" baseline="90277" dirty="0">
                <a:solidFill>
                  <a:srgbClr val="438085"/>
                </a:solidFill>
                <a:latin typeface="Times New Roman"/>
                <a:cs typeface="Times New Roman"/>
              </a:rPr>
              <a:t>4</a:t>
            </a:r>
            <a:endParaRPr sz="1200" baseline="90277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30742" y="27813"/>
            <a:ext cx="127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9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1275</Words>
  <Application>Microsoft Office PowerPoint</Application>
  <PresentationFormat>On-screen Show (4:3)</PresentationFormat>
  <Paragraphs>206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Georgia</vt:lpstr>
      <vt:lpstr>Times New Roman</vt:lpstr>
      <vt:lpstr>Wingdings</vt:lpstr>
      <vt:lpstr>Office Theme</vt:lpstr>
      <vt:lpstr>COMMUNICATION ACROSS  CULTURE</vt:lpstr>
      <vt:lpstr>PowerPoint Presentation</vt:lpstr>
      <vt:lpstr>CROSS- CULTURAL COMMUNICATION</vt:lpstr>
      <vt:lpstr>THE COMMUNICATION PRChaOpter 4  CPrenEtice HalSl 2003S</vt:lpstr>
      <vt:lpstr>PowerPoint Presentation</vt:lpstr>
      <vt:lpstr>IMPORTANCE OF CROSS-CULTURAL</vt:lpstr>
      <vt:lpstr>1. Common Ground:</vt:lpstr>
      <vt:lpstr>PowerPoint Presentation</vt:lpstr>
      <vt:lpstr>TPrenticIe HNall 200G3</vt:lpstr>
      <vt:lpstr>PowerPoint Presentation</vt:lpstr>
      <vt:lpstr>PowerPoint Presentation</vt:lpstr>
      <vt:lpstr>5. Language: Spoken or written language is a frequent cause of  miscommunication. accurate translation is a bridge to cover  cultural gaps. language also conveys cultural and social  understandings.</vt:lpstr>
      <vt:lpstr>7. NONVERBAL COMMUNICATION:</vt:lpstr>
      <vt:lpstr>1. Kinesics behavior: It refers to communication through  body movement, postures, facial  expressions, gestures and eye  contact.</vt:lpstr>
      <vt:lpstr>PowerPoint Presentation</vt:lpstr>
      <vt:lpstr>MANAGING CROSS-CULTURAL  COMMUNICATION</vt:lpstr>
      <vt:lpstr>1. Cultural Sensitivity :</vt:lpstr>
      <vt:lpstr>2. Careful Encoding :</vt:lpstr>
      <vt:lpstr>3. Selective Transmission :</vt:lpstr>
      <vt:lpstr>4. Careful Decoding of Feedback:</vt:lpstr>
      <vt:lpstr>5. Appropriate Follow-Up Actions:(eye contact, posture,  tone, etc)</vt:lpstr>
      <vt:lpstr>CULTURAL CONFLICT</vt:lpstr>
      <vt:lpstr>PowerPoint Presentation</vt:lpstr>
      <vt:lpstr>ACHIEVING CROSS-CULTURAL  COMMUNICATION EFFECTIVENESS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ACROSS  CULTURE</dc:title>
  <cp:lastModifiedBy>Shweta Lalwani</cp:lastModifiedBy>
  <cp:revision>1</cp:revision>
  <dcterms:created xsi:type="dcterms:W3CDTF">2023-02-28T05:40:51Z</dcterms:created>
  <dcterms:modified xsi:type="dcterms:W3CDTF">2023-02-28T05:41:21Z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2023-02-28T00:00:00Z</vt:filetime>
  </property>
</Properties>
</file>