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6" r:id="rId6"/>
    <p:sldId id="257" r:id="rId7"/>
    <p:sldId id="301" r:id="rId8"/>
    <p:sldId id="283" r:id="rId9"/>
    <p:sldId id="258" r:id="rId10"/>
    <p:sldId id="261" r:id="rId11"/>
    <p:sldId id="262" r:id="rId12"/>
    <p:sldId id="263" r:id="rId13"/>
    <p:sldId id="259" r:id="rId14"/>
    <p:sldId id="260" r:id="rId15"/>
    <p:sldId id="264" r:id="rId16"/>
    <p:sldId id="265" r:id="rId17"/>
    <p:sldId id="302" r:id="rId18"/>
    <p:sldId id="303" r:id="rId19"/>
    <p:sldId id="305" r:id="rId20"/>
    <p:sldId id="306" r:id="rId21"/>
    <p:sldId id="307" r:id="rId22"/>
    <p:sldId id="266" r:id="rId23"/>
    <p:sldId id="284" r:id="rId24"/>
    <p:sldId id="269" r:id="rId25"/>
    <p:sldId id="267" r:id="rId26"/>
    <p:sldId id="286" r:id="rId27"/>
    <p:sldId id="268" r:id="rId28"/>
    <p:sldId id="288" r:id="rId29"/>
    <p:sldId id="289" r:id="rId30"/>
    <p:sldId id="271" r:id="rId31"/>
    <p:sldId id="272" r:id="rId32"/>
    <p:sldId id="273" r:id="rId33"/>
    <p:sldId id="274" r:id="rId34"/>
    <p:sldId id="275" r:id="rId35"/>
    <p:sldId id="276" r:id="rId36"/>
    <p:sldId id="277" r:id="rId37"/>
    <p:sldId id="291" r:id="rId38"/>
    <p:sldId id="298" r:id="rId39"/>
    <p:sldId id="299" r:id="rId40"/>
    <p:sldId id="300" r:id="rId41"/>
    <p:sldId id="292" r:id="rId42"/>
    <p:sldId id="293" r:id="rId43"/>
    <p:sldId id="294" r:id="rId44"/>
    <p:sldId id="295" r:id="rId45"/>
    <p:sldId id="296" r:id="rId46"/>
    <p:sldId id="28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C6B17-58F8-4BDB-8A8D-37B647AA0CF1}"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40290A38-439E-43B6-B157-75528E897F11}">
      <dgm:prSet phldrT="[Text]"/>
      <dgm:spPr/>
      <dgm:t>
        <a:bodyPr/>
        <a:lstStyle/>
        <a:p>
          <a:r>
            <a:rPr lang="en-US" b="1" dirty="0" smtClean="0">
              <a:solidFill>
                <a:schemeClr val="tx1"/>
              </a:solidFill>
            </a:rPr>
            <a:t>Professional Culture</a:t>
          </a:r>
          <a:endParaRPr lang="en-US" b="1" dirty="0">
            <a:solidFill>
              <a:schemeClr val="tx1"/>
            </a:solidFill>
          </a:endParaRPr>
        </a:p>
      </dgm:t>
    </dgm:pt>
    <dgm:pt modelId="{9A41A07B-0473-44EA-B899-10AF6838CB2C}" type="parTrans" cxnId="{FF6D9D85-8BF9-4B56-B618-5BC7289863DF}">
      <dgm:prSet/>
      <dgm:spPr/>
      <dgm:t>
        <a:bodyPr/>
        <a:lstStyle/>
        <a:p>
          <a:endParaRPr lang="en-US"/>
        </a:p>
      </dgm:t>
    </dgm:pt>
    <dgm:pt modelId="{8C1CC580-1234-40CE-B95D-E435DEFBB839}" type="sibTrans" cxnId="{FF6D9D85-8BF9-4B56-B618-5BC7289863DF}">
      <dgm:prSet/>
      <dgm:spPr/>
      <dgm:t>
        <a:bodyPr/>
        <a:lstStyle/>
        <a:p>
          <a:endParaRPr lang="en-US"/>
        </a:p>
      </dgm:t>
    </dgm:pt>
    <dgm:pt modelId="{2A0F0239-975C-4CDE-BD91-11C63D082739}">
      <dgm:prSet phldrT="[Text]"/>
      <dgm:spPr/>
      <dgm:t>
        <a:bodyPr/>
        <a:lstStyle/>
        <a:p>
          <a:r>
            <a:rPr lang="en-US" b="1" dirty="0" smtClean="0">
              <a:solidFill>
                <a:schemeClr val="tx1"/>
              </a:solidFill>
            </a:rPr>
            <a:t>Corporate Culture</a:t>
          </a:r>
          <a:endParaRPr lang="en-US" b="1" dirty="0">
            <a:solidFill>
              <a:schemeClr val="tx1"/>
            </a:solidFill>
          </a:endParaRPr>
        </a:p>
      </dgm:t>
    </dgm:pt>
    <dgm:pt modelId="{202A1F94-7711-4620-9A9A-C016DDF729CB}" type="parTrans" cxnId="{88CF8460-0E27-4077-8F8F-7AE17B666967}">
      <dgm:prSet/>
      <dgm:spPr/>
      <dgm:t>
        <a:bodyPr/>
        <a:lstStyle/>
        <a:p>
          <a:endParaRPr lang="en-US"/>
        </a:p>
      </dgm:t>
    </dgm:pt>
    <dgm:pt modelId="{521F42E6-3512-4028-B369-93871F7C084C}" type="sibTrans" cxnId="{88CF8460-0E27-4077-8F8F-7AE17B666967}">
      <dgm:prSet/>
      <dgm:spPr/>
      <dgm:t>
        <a:bodyPr/>
        <a:lstStyle/>
        <a:p>
          <a:endParaRPr lang="en-US"/>
        </a:p>
      </dgm:t>
    </dgm:pt>
    <dgm:pt modelId="{739505E5-01D1-4004-BD26-6B04B783478A}">
      <dgm:prSet phldrT="[Text]"/>
      <dgm:spPr/>
      <dgm:t>
        <a:bodyPr/>
        <a:lstStyle/>
        <a:p>
          <a:r>
            <a:rPr lang="en-US" b="1" dirty="0" smtClean="0">
              <a:solidFill>
                <a:schemeClr val="tx1"/>
              </a:solidFill>
            </a:rPr>
            <a:t>Individual Behaviour</a:t>
          </a:r>
          <a:endParaRPr lang="en-US" b="1" dirty="0">
            <a:solidFill>
              <a:schemeClr val="tx1"/>
            </a:solidFill>
          </a:endParaRPr>
        </a:p>
      </dgm:t>
    </dgm:pt>
    <dgm:pt modelId="{0D44D589-C34A-4975-A3F1-D210FAAA7919}" type="parTrans" cxnId="{C9C35F41-089B-46D0-894B-A01CE4AC05C7}">
      <dgm:prSet/>
      <dgm:spPr/>
      <dgm:t>
        <a:bodyPr/>
        <a:lstStyle/>
        <a:p>
          <a:endParaRPr lang="en-US"/>
        </a:p>
      </dgm:t>
    </dgm:pt>
    <dgm:pt modelId="{9CBD1062-4D40-459C-8853-42D72CAA48D7}" type="sibTrans" cxnId="{C9C35F41-089B-46D0-894B-A01CE4AC05C7}">
      <dgm:prSet/>
      <dgm:spPr/>
      <dgm:t>
        <a:bodyPr/>
        <a:lstStyle/>
        <a:p>
          <a:endParaRPr lang="en-US"/>
        </a:p>
      </dgm:t>
    </dgm:pt>
    <dgm:pt modelId="{1D6079E2-5F65-469D-B2FA-55D303B798FD}">
      <dgm:prSet phldrT="[Text]"/>
      <dgm:spPr/>
      <dgm:t>
        <a:bodyPr/>
        <a:lstStyle/>
        <a:p>
          <a:r>
            <a:rPr lang="en-US" b="1" dirty="0" smtClean="0">
              <a:solidFill>
                <a:schemeClr val="tx1"/>
              </a:solidFill>
            </a:rPr>
            <a:t>National Culture</a:t>
          </a:r>
          <a:endParaRPr lang="en-US" b="1" dirty="0">
            <a:solidFill>
              <a:schemeClr val="tx1"/>
            </a:solidFill>
          </a:endParaRPr>
        </a:p>
      </dgm:t>
    </dgm:pt>
    <dgm:pt modelId="{D8950DB2-F5E3-4408-AC01-259728E8699D}" type="parTrans" cxnId="{9FEC08B8-97DB-436E-9F97-D6ACFC4C9C4A}">
      <dgm:prSet/>
      <dgm:spPr/>
      <dgm:t>
        <a:bodyPr/>
        <a:lstStyle/>
        <a:p>
          <a:endParaRPr lang="en-US"/>
        </a:p>
      </dgm:t>
    </dgm:pt>
    <dgm:pt modelId="{0F3881E8-8EEF-4E6A-A076-BA8146D487E3}" type="sibTrans" cxnId="{9FEC08B8-97DB-436E-9F97-D6ACFC4C9C4A}">
      <dgm:prSet/>
      <dgm:spPr/>
      <dgm:t>
        <a:bodyPr/>
        <a:lstStyle/>
        <a:p>
          <a:endParaRPr lang="en-US"/>
        </a:p>
      </dgm:t>
    </dgm:pt>
    <dgm:pt modelId="{493B5D20-93AD-4942-9E73-3A53E3092444}" type="pres">
      <dgm:prSet presAssocID="{58DC6B17-58F8-4BDB-8A8D-37B647AA0CF1}" presName="compositeShape" presStyleCnt="0">
        <dgm:presLayoutVars>
          <dgm:chMax val="9"/>
          <dgm:dir/>
          <dgm:resizeHandles val="exact"/>
        </dgm:presLayoutVars>
      </dgm:prSet>
      <dgm:spPr/>
      <dgm:t>
        <a:bodyPr/>
        <a:lstStyle/>
        <a:p>
          <a:endParaRPr lang="en-US"/>
        </a:p>
      </dgm:t>
    </dgm:pt>
    <dgm:pt modelId="{B3FACB27-6219-4199-9A70-774D5D11935B}" type="pres">
      <dgm:prSet presAssocID="{58DC6B17-58F8-4BDB-8A8D-37B647AA0CF1}" presName="triangle1" presStyleLbl="node1" presStyleIdx="0" presStyleCnt="4">
        <dgm:presLayoutVars>
          <dgm:bulletEnabled val="1"/>
        </dgm:presLayoutVars>
      </dgm:prSet>
      <dgm:spPr/>
      <dgm:t>
        <a:bodyPr/>
        <a:lstStyle/>
        <a:p>
          <a:endParaRPr lang="en-US"/>
        </a:p>
      </dgm:t>
    </dgm:pt>
    <dgm:pt modelId="{155FFF82-41C6-4807-814A-282E426D9E8B}" type="pres">
      <dgm:prSet presAssocID="{58DC6B17-58F8-4BDB-8A8D-37B647AA0CF1}" presName="triangle2" presStyleLbl="node1" presStyleIdx="1" presStyleCnt="4">
        <dgm:presLayoutVars>
          <dgm:bulletEnabled val="1"/>
        </dgm:presLayoutVars>
      </dgm:prSet>
      <dgm:spPr/>
      <dgm:t>
        <a:bodyPr/>
        <a:lstStyle/>
        <a:p>
          <a:endParaRPr lang="en-US"/>
        </a:p>
      </dgm:t>
    </dgm:pt>
    <dgm:pt modelId="{64EB3123-5FEF-4610-B1C4-07B2AE1CB613}" type="pres">
      <dgm:prSet presAssocID="{58DC6B17-58F8-4BDB-8A8D-37B647AA0CF1}" presName="triangle3" presStyleLbl="node1" presStyleIdx="2" presStyleCnt="4">
        <dgm:presLayoutVars>
          <dgm:bulletEnabled val="1"/>
        </dgm:presLayoutVars>
      </dgm:prSet>
      <dgm:spPr/>
      <dgm:t>
        <a:bodyPr/>
        <a:lstStyle/>
        <a:p>
          <a:endParaRPr lang="en-US"/>
        </a:p>
      </dgm:t>
    </dgm:pt>
    <dgm:pt modelId="{BFFBF332-6421-4DCD-A429-88C5BF6D52E7}" type="pres">
      <dgm:prSet presAssocID="{58DC6B17-58F8-4BDB-8A8D-37B647AA0CF1}" presName="triangle4" presStyleLbl="node1" presStyleIdx="3" presStyleCnt="4">
        <dgm:presLayoutVars>
          <dgm:bulletEnabled val="1"/>
        </dgm:presLayoutVars>
      </dgm:prSet>
      <dgm:spPr/>
      <dgm:t>
        <a:bodyPr/>
        <a:lstStyle/>
        <a:p>
          <a:endParaRPr lang="en-US"/>
        </a:p>
      </dgm:t>
    </dgm:pt>
  </dgm:ptLst>
  <dgm:cxnLst>
    <dgm:cxn modelId="{9FEC08B8-97DB-436E-9F97-D6ACFC4C9C4A}" srcId="{58DC6B17-58F8-4BDB-8A8D-37B647AA0CF1}" destId="{1D6079E2-5F65-469D-B2FA-55D303B798FD}" srcOrd="3" destOrd="0" parTransId="{D8950DB2-F5E3-4408-AC01-259728E8699D}" sibTransId="{0F3881E8-8EEF-4E6A-A076-BA8146D487E3}"/>
    <dgm:cxn modelId="{2076690C-0323-4489-81AC-F649773B1D6F}" type="presOf" srcId="{1D6079E2-5F65-469D-B2FA-55D303B798FD}" destId="{BFFBF332-6421-4DCD-A429-88C5BF6D52E7}" srcOrd="0" destOrd="0" presId="urn:microsoft.com/office/officeart/2005/8/layout/pyramid4"/>
    <dgm:cxn modelId="{18408DDF-12A5-4259-9398-EBFA20E454B4}" type="presOf" srcId="{58DC6B17-58F8-4BDB-8A8D-37B647AA0CF1}" destId="{493B5D20-93AD-4942-9E73-3A53E3092444}" srcOrd="0" destOrd="0" presId="urn:microsoft.com/office/officeart/2005/8/layout/pyramid4"/>
    <dgm:cxn modelId="{FF6D9D85-8BF9-4B56-B618-5BC7289863DF}" srcId="{58DC6B17-58F8-4BDB-8A8D-37B647AA0CF1}" destId="{40290A38-439E-43B6-B157-75528E897F11}" srcOrd="0" destOrd="0" parTransId="{9A41A07B-0473-44EA-B899-10AF6838CB2C}" sibTransId="{8C1CC580-1234-40CE-B95D-E435DEFBB839}"/>
    <dgm:cxn modelId="{C9C35F41-089B-46D0-894B-A01CE4AC05C7}" srcId="{58DC6B17-58F8-4BDB-8A8D-37B647AA0CF1}" destId="{739505E5-01D1-4004-BD26-6B04B783478A}" srcOrd="2" destOrd="0" parTransId="{0D44D589-C34A-4975-A3F1-D210FAAA7919}" sibTransId="{9CBD1062-4D40-459C-8853-42D72CAA48D7}"/>
    <dgm:cxn modelId="{BF4D3532-3421-47ED-9166-5720FF7F516D}" type="presOf" srcId="{739505E5-01D1-4004-BD26-6B04B783478A}" destId="{64EB3123-5FEF-4610-B1C4-07B2AE1CB613}" srcOrd="0" destOrd="0" presId="urn:microsoft.com/office/officeart/2005/8/layout/pyramid4"/>
    <dgm:cxn modelId="{B50511DC-E4A3-4F18-9092-B9D4C18A7FA4}" type="presOf" srcId="{2A0F0239-975C-4CDE-BD91-11C63D082739}" destId="{155FFF82-41C6-4807-814A-282E426D9E8B}" srcOrd="0" destOrd="0" presId="urn:microsoft.com/office/officeart/2005/8/layout/pyramid4"/>
    <dgm:cxn modelId="{88CF8460-0E27-4077-8F8F-7AE17B666967}" srcId="{58DC6B17-58F8-4BDB-8A8D-37B647AA0CF1}" destId="{2A0F0239-975C-4CDE-BD91-11C63D082739}" srcOrd="1" destOrd="0" parTransId="{202A1F94-7711-4620-9A9A-C016DDF729CB}" sibTransId="{521F42E6-3512-4028-B369-93871F7C084C}"/>
    <dgm:cxn modelId="{72B426BF-019E-4A28-AE97-62E61E31B356}" type="presOf" srcId="{40290A38-439E-43B6-B157-75528E897F11}" destId="{B3FACB27-6219-4199-9A70-774D5D11935B}" srcOrd="0" destOrd="0" presId="urn:microsoft.com/office/officeart/2005/8/layout/pyramid4"/>
    <dgm:cxn modelId="{53D0A4A8-BB99-42DB-8C74-3C651FCB1C8D}" type="presParOf" srcId="{493B5D20-93AD-4942-9E73-3A53E3092444}" destId="{B3FACB27-6219-4199-9A70-774D5D11935B}" srcOrd="0" destOrd="0" presId="urn:microsoft.com/office/officeart/2005/8/layout/pyramid4"/>
    <dgm:cxn modelId="{37B26C1B-0794-406A-9FF2-9BAD91F75B71}" type="presParOf" srcId="{493B5D20-93AD-4942-9E73-3A53E3092444}" destId="{155FFF82-41C6-4807-814A-282E426D9E8B}" srcOrd="1" destOrd="0" presId="urn:microsoft.com/office/officeart/2005/8/layout/pyramid4"/>
    <dgm:cxn modelId="{C5438122-2CF6-4C14-A3C1-1041A8965D32}" type="presParOf" srcId="{493B5D20-93AD-4942-9E73-3A53E3092444}" destId="{64EB3123-5FEF-4610-B1C4-07B2AE1CB613}" srcOrd="2" destOrd="0" presId="urn:microsoft.com/office/officeart/2005/8/layout/pyramid4"/>
    <dgm:cxn modelId="{EB575805-EE80-4338-863D-76591811906A}" type="presParOf" srcId="{493B5D20-93AD-4942-9E73-3A53E3092444}" destId="{BFFBF332-6421-4DCD-A429-88C5BF6D52E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ACB27-6219-4199-9A70-774D5D11935B}">
      <dsp:nvSpPr>
        <dsp:cNvPr id="0" name=""/>
        <dsp:cNvSpPr/>
      </dsp:nvSpPr>
      <dsp:spPr>
        <a:xfrm>
          <a:off x="3200400" y="0"/>
          <a:ext cx="1752600" cy="17526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Professional Culture</a:t>
          </a:r>
          <a:endParaRPr lang="en-US" sz="1100" b="1" kern="1200" dirty="0">
            <a:solidFill>
              <a:schemeClr val="tx1"/>
            </a:solidFill>
          </a:endParaRPr>
        </a:p>
      </dsp:txBody>
      <dsp:txXfrm>
        <a:off x="3638550" y="876300"/>
        <a:ext cx="876300" cy="876300"/>
      </dsp:txXfrm>
    </dsp:sp>
    <dsp:sp modelId="{155FFF82-41C6-4807-814A-282E426D9E8B}">
      <dsp:nvSpPr>
        <dsp:cNvPr id="0" name=""/>
        <dsp:cNvSpPr/>
      </dsp:nvSpPr>
      <dsp:spPr>
        <a:xfrm>
          <a:off x="2324100" y="1752600"/>
          <a:ext cx="1752600" cy="17526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Corporate Culture</a:t>
          </a:r>
          <a:endParaRPr lang="en-US" sz="1100" b="1" kern="1200" dirty="0">
            <a:solidFill>
              <a:schemeClr val="tx1"/>
            </a:solidFill>
          </a:endParaRPr>
        </a:p>
      </dsp:txBody>
      <dsp:txXfrm>
        <a:off x="2762250" y="2628900"/>
        <a:ext cx="876300" cy="876300"/>
      </dsp:txXfrm>
    </dsp:sp>
    <dsp:sp modelId="{64EB3123-5FEF-4610-B1C4-07B2AE1CB613}">
      <dsp:nvSpPr>
        <dsp:cNvPr id="0" name=""/>
        <dsp:cNvSpPr/>
      </dsp:nvSpPr>
      <dsp:spPr>
        <a:xfrm rot="10800000">
          <a:off x="3200400" y="1752600"/>
          <a:ext cx="1752600" cy="17526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Individual Behaviour</a:t>
          </a:r>
          <a:endParaRPr lang="en-US" sz="1100" b="1" kern="1200" dirty="0">
            <a:solidFill>
              <a:schemeClr val="tx1"/>
            </a:solidFill>
          </a:endParaRPr>
        </a:p>
      </dsp:txBody>
      <dsp:txXfrm rot="10800000">
        <a:off x="3638550" y="1752600"/>
        <a:ext cx="876300" cy="876300"/>
      </dsp:txXfrm>
    </dsp:sp>
    <dsp:sp modelId="{BFFBF332-6421-4DCD-A429-88C5BF6D52E7}">
      <dsp:nvSpPr>
        <dsp:cNvPr id="0" name=""/>
        <dsp:cNvSpPr/>
      </dsp:nvSpPr>
      <dsp:spPr>
        <a:xfrm>
          <a:off x="4076700" y="1752600"/>
          <a:ext cx="1752600" cy="17526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National Culture</a:t>
          </a:r>
          <a:endParaRPr lang="en-US" sz="1100" b="1" kern="1200" dirty="0">
            <a:solidFill>
              <a:schemeClr val="tx1"/>
            </a:solidFill>
          </a:endParaRPr>
        </a:p>
      </dsp:txBody>
      <dsp:txXfrm>
        <a:off x="4514850" y="2628900"/>
        <a:ext cx="876300" cy="8763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9E5F2D-A1E6-4D29-A7BB-1DC1B10C710E}"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42F27-C186-4FE7-967A-276DD19413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9E5F2D-A1E6-4D29-A7BB-1DC1B10C710E}"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42F27-C186-4FE7-967A-276DD1941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49E5F2D-A1E6-4D29-A7BB-1DC1B10C710E}"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42F27-C186-4FE7-967A-276DD1941342}"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6E6298CA-0E81-46C2-B027-AC652B048AC0}"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36560C5F-5464-41BC-989B-D113F6BB61E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3640216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8EC48D9-6212-481D-BB2C-9B90C08C8188}"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F9F9F511-2A32-4014-A496-343BB58CD495}"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2355714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876B4FBD-4513-4898-9820-AF3CADDDECA2}"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6A7FB157-EB7F-43D3-AB54-E569901D5838}"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4172816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D735422C-7A19-44DF-BD13-ADD4615239C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1DD91E9E-C561-4691-B6E6-20657A6579C6}"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73302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8706B07-808C-4095-964F-72A4361438C6}"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fld id="{8A152285-CB92-4C6B-8803-4865BB55A3B4}"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2979947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B297AE7-10EE-4F54-BAC5-92F6EF625EDF}"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fld id="{E37FA28D-5EB0-4408-89D7-23A43A4A1BCA}"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207139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A5A0EFEF-178D-45B3-AF36-A956CB67EEE1}"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fld id="{7092445A-AA50-4060-BDEB-0C9853FF877F}"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4092355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D763A3C4-D903-4FB7-86DE-B46C1CD99F66}"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fld id="{234961EA-72FE-4017-9875-C636E4B238B4}"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63565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9E5F2D-A1E6-4D29-A7BB-1DC1B10C710E}"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42F27-C186-4FE7-967A-276DD194134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2195490-810A-4973-9603-5B61D420E50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F5AB3530-2DF1-4F38-B9C3-4DA17BD9E32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946554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7115075-E21D-413F-ACAE-D56E4EB3EF91}"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2020C2F5-21E9-4842-A1AB-61ABCE32670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295379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B5977BA-456A-4E61-80F3-04ADF3C4131D}"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FCD4DC60-5ABC-4FB5-9514-79D9DAF536A0}"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4230496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6E6298CA-0E81-46C2-B027-AC652B048AC0}"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36560C5F-5464-41BC-989B-D113F6BB61E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3980509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8EC48D9-6212-481D-BB2C-9B90C08C8188}"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F9F9F511-2A32-4014-A496-343BB58CD495}"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856725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876B4FBD-4513-4898-9820-AF3CADDDECA2}"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6A7FB157-EB7F-43D3-AB54-E569901D5838}"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47009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D735422C-7A19-44DF-BD13-ADD4615239C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1DD91E9E-C561-4691-B6E6-20657A6579C6}"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2645447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8706B07-808C-4095-964F-72A4361438C6}"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fld id="{8A152285-CB92-4C6B-8803-4865BB55A3B4}"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430573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B297AE7-10EE-4F54-BAC5-92F6EF625EDF}"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fld id="{E37FA28D-5EB0-4408-89D7-23A43A4A1BCA}"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345194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A5A0EFEF-178D-45B3-AF36-A956CB67EEE1}"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fld id="{7092445A-AA50-4060-BDEB-0C9853FF877F}"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36205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E5F2D-A1E6-4D29-A7BB-1DC1B10C710E}"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42F27-C186-4FE7-967A-276DD194134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D763A3C4-D903-4FB7-86DE-B46C1CD99F66}"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fld id="{234961EA-72FE-4017-9875-C636E4B238B4}"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4243989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2195490-810A-4973-9603-5B61D420E50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F5AB3530-2DF1-4F38-B9C3-4DA17BD9E32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39163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7115075-E21D-413F-ACAE-D56E4EB3EF91}"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2020C2F5-21E9-4842-A1AB-61ABCE32670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446984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B5977BA-456A-4E61-80F3-04ADF3C4131D}"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FCD4DC60-5ABC-4FB5-9514-79D9DAF536A0}"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720733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6E6298CA-0E81-46C2-B027-AC652B048AC0}"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36560C5F-5464-41BC-989B-D113F6BB61E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596404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8EC48D9-6212-481D-BB2C-9B90C08C8188}"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F9F9F511-2A32-4014-A496-343BB58CD495}"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748088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876B4FBD-4513-4898-9820-AF3CADDDECA2}"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6A7FB157-EB7F-43D3-AB54-E569901D5838}"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3947624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D735422C-7A19-44DF-BD13-ADD4615239C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1DD91E9E-C561-4691-B6E6-20657A6579C6}"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22274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8706B07-808C-4095-964F-72A4361438C6}"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fld id="{8A152285-CB92-4C6B-8803-4865BB55A3B4}"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837139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B297AE7-10EE-4F54-BAC5-92F6EF625EDF}"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fld id="{E37FA28D-5EB0-4408-89D7-23A43A4A1BCA}"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342142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49E5F2D-A1E6-4D29-A7BB-1DC1B10C710E}"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42F27-C186-4FE7-967A-276DD1941342}"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A5A0EFEF-178D-45B3-AF36-A956CB67EEE1}"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fld id="{7092445A-AA50-4060-BDEB-0C9853FF877F}"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3880200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D763A3C4-D903-4FB7-86DE-B46C1CD99F66}"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fld id="{234961EA-72FE-4017-9875-C636E4B238B4}"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2032336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2195490-810A-4973-9603-5B61D420E50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F5AB3530-2DF1-4F38-B9C3-4DA17BD9E32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245710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7115075-E21D-413F-ACAE-D56E4EB3EF91}"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2020C2F5-21E9-4842-A1AB-61ABCE32670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382728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B5977BA-456A-4E61-80F3-04ADF3C4131D}"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FCD4DC60-5ABC-4FB5-9514-79D9DAF536A0}"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2760305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6E6298CA-0E81-46C2-B027-AC652B048AC0}"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36560C5F-5464-41BC-989B-D113F6BB61E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859401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8EC48D9-6212-481D-BB2C-9B90C08C8188}"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F9F9F511-2A32-4014-A496-343BB58CD495}"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7755382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876B4FBD-4513-4898-9820-AF3CADDDECA2}"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6A7FB157-EB7F-43D3-AB54-E569901D5838}"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857161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D735422C-7A19-44DF-BD13-ADD4615239C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1DD91E9E-C561-4691-B6E6-20657A6579C6}"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2462276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8706B07-808C-4095-964F-72A4361438C6}"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fld id="{8A152285-CB92-4C6B-8803-4865BB55A3B4}"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9642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9E5F2D-A1E6-4D29-A7BB-1DC1B10C710E}" type="datetimeFigureOut">
              <a:rPr lang="en-US" smtClean="0"/>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242F27-C186-4FE7-967A-276DD194134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B297AE7-10EE-4F54-BAC5-92F6EF625EDF}"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fld id="{E37FA28D-5EB0-4408-89D7-23A43A4A1BCA}"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2888031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A5A0EFEF-178D-45B3-AF36-A956CB67EEE1}"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fld id="{7092445A-AA50-4060-BDEB-0C9853FF877F}"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3826479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D763A3C4-D903-4FB7-86DE-B46C1CD99F66}"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fld id="{234961EA-72FE-4017-9875-C636E4B238B4}"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205331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2195490-810A-4973-9603-5B61D420E50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F5AB3530-2DF1-4F38-B9C3-4DA17BD9E32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2715490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7115075-E21D-413F-ACAE-D56E4EB3EF91}"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2020C2F5-21E9-4842-A1AB-61ABCE326701}"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3637264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B5977BA-456A-4E61-80F3-04ADF3C4131D}"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FCD4DC60-5ABC-4FB5-9514-79D9DAF536A0}"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415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9E5F2D-A1E6-4D29-A7BB-1DC1B10C710E}" type="datetimeFigureOut">
              <a:rPr lang="en-US" smtClean="0"/>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42F27-C186-4FE7-967A-276DD19413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49E5F2D-A1E6-4D29-A7BB-1DC1B10C710E}" type="datetimeFigureOut">
              <a:rPr lang="en-US" smtClean="0"/>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242F27-C186-4FE7-967A-276DD1941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49E5F2D-A1E6-4D29-A7BB-1DC1B10C710E}"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42F27-C186-4FE7-967A-276DD1941342}"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E5F2D-A1E6-4D29-A7BB-1DC1B10C710E}"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42F27-C186-4FE7-967A-276DD1941342}"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49E5F2D-A1E6-4D29-A7BB-1DC1B10C710E}" type="datetimeFigureOut">
              <a:rPr lang="en-US" smtClean="0"/>
              <a:t>2/27/2017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C242F27-C186-4FE7-967A-276DD1941342}"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88F298B3-D367-409F-8160-96AF7C114FDB}"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a:solidFill>
                <a:srgbClr val="DFDCB7"/>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F599931C-34C0-4F62-A78C-133B2CA2AA99}"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643091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88F298B3-D367-409F-8160-96AF7C114FDB}"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a:solidFill>
                <a:srgbClr val="DFDCB7"/>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F599931C-34C0-4F62-A78C-133B2CA2AA99}"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3612398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88F298B3-D367-409F-8160-96AF7C114FDB}"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a:solidFill>
                <a:srgbClr val="DFDCB7"/>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F599931C-34C0-4F62-A78C-133B2CA2AA99}"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36059955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88F298B3-D367-409F-8160-96AF7C114FDB}"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a:solidFill>
                <a:srgbClr val="DFDCB7"/>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F599931C-34C0-4F62-A78C-133B2CA2AA99}" type="datetimeFigureOut">
              <a:rPr lang="en-US">
                <a:solidFill>
                  <a:srgbClr val="DFDCB7"/>
                </a:solidFill>
              </a:rPr>
              <a:pPr>
                <a:defRPr/>
              </a:pPr>
              <a:t>2/27/2017</a:t>
            </a:fld>
            <a:endParaRPr lang="en-US" dirty="0">
              <a:solidFill>
                <a:srgbClr val="DFDCB7"/>
              </a:solidFill>
            </a:endParaRPr>
          </a:p>
        </p:txBody>
      </p:sp>
    </p:spTree>
    <p:extLst>
      <p:ext uri="{BB962C8B-B14F-4D97-AF65-F5344CB8AC3E}">
        <p14:creationId xmlns:p14="http://schemas.microsoft.com/office/powerpoint/2010/main" val="12704536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rossculture.com/wp-content/uploads/2016/04/DaimlerChrysler-merge.pn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Reward_(psychology)#Psychological_reward" TargetMode="External"/><Relationship Id="rId2" Type="http://schemas.openxmlformats.org/officeDocument/2006/relationships/hyperlink" Target="http://en.wikipedia.org/wiki/Time_horizon"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en.wikipedia.org/wiki/Social_obligation" TargetMode="External"/><Relationship Id="rId4" Type="http://schemas.openxmlformats.org/officeDocument/2006/relationships/hyperlink" Target="http://en.wikipedia.org/wiki/Norm_of_reciprocit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57201"/>
            <a:ext cx="4343400" cy="249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457201"/>
            <a:ext cx="7772400" cy="3581399"/>
          </a:xfrm>
          <a:ln>
            <a:solidFill>
              <a:srgbClr val="FFFF00"/>
            </a:solidFill>
          </a:ln>
        </p:spPr>
        <p:txBody>
          <a:bodyPr>
            <a:normAutofit fontScale="90000"/>
          </a:bodyPr>
          <a:lstStyle/>
          <a:p>
            <a:r>
              <a:rPr lang="en-US" b="1" dirty="0" smtClean="0">
                <a:solidFill>
                  <a:srgbClr val="000000"/>
                </a:solidFill>
              </a:rPr>
              <a:t/>
            </a:r>
            <a:br>
              <a:rPr lang="en-US" b="1" dirty="0" smtClean="0">
                <a:solidFill>
                  <a:srgbClr val="000000"/>
                </a:solidFill>
              </a:rPr>
            </a:br>
            <a:r>
              <a:rPr lang="en-US" b="1" dirty="0">
                <a:solidFill>
                  <a:srgbClr val="000000"/>
                </a:solidFill>
              </a:rPr>
              <a:t/>
            </a:r>
            <a:br>
              <a:rPr lang="en-US" b="1" dirty="0">
                <a:solidFill>
                  <a:srgbClr val="000000"/>
                </a:solidFill>
              </a:rPr>
            </a:br>
            <a:r>
              <a:rPr lang="en-US" b="1" dirty="0" smtClean="0">
                <a:solidFill>
                  <a:srgbClr val="000000"/>
                </a:solidFill>
              </a:rPr>
              <a:t/>
            </a:r>
            <a:br>
              <a:rPr lang="en-US" b="1" dirty="0" smtClean="0">
                <a:solidFill>
                  <a:srgbClr val="000000"/>
                </a:solidFill>
              </a:rPr>
            </a:br>
            <a:r>
              <a:rPr lang="en-US" b="1" dirty="0">
                <a:solidFill>
                  <a:srgbClr val="000000"/>
                </a:solidFill>
              </a:rPr>
              <a:t/>
            </a:r>
            <a:br>
              <a:rPr lang="en-US" b="1" dirty="0">
                <a:solidFill>
                  <a:srgbClr val="000000"/>
                </a:solidFill>
              </a:rPr>
            </a:br>
            <a:r>
              <a:rPr lang="en-US" b="1" smtClean="0">
                <a:solidFill>
                  <a:srgbClr val="000000"/>
                </a:solidFill>
              </a:rPr>
              <a:t>CROSS-CULTURAL ISSUES</a:t>
            </a:r>
            <a:br>
              <a:rPr lang="en-US" b="1" smtClean="0">
                <a:solidFill>
                  <a:srgbClr val="000000"/>
                </a:solidFill>
              </a:rPr>
            </a:br>
            <a:endParaRPr lang="en-US" b="1" dirty="0">
              <a:solidFill>
                <a:srgbClr val="000000"/>
              </a:solidFill>
            </a:endParaRPr>
          </a:p>
        </p:txBody>
      </p:sp>
      <p:sp>
        <p:nvSpPr>
          <p:cNvPr id="3" name="Subtitle 2"/>
          <p:cNvSpPr>
            <a:spLocks noGrp="1"/>
          </p:cNvSpPr>
          <p:nvPr>
            <p:ph type="subTitle" idx="1"/>
          </p:nvPr>
        </p:nvSpPr>
        <p:spPr>
          <a:xfrm>
            <a:off x="1066800" y="4495800"/>
            <a:ext cx="6400800" cy="1676400"/>
          </a:xfrm>
        </p:spPr>
        <p:txBody>
          <a:bodyPr>
            <a:normAutofit/>
          </a:bodyPr>
          <a:lstStyle/>
          <a:p>
            <a:pPr algn="l"/>
            <a:r>
              <a:rPr lang="en-US" dirty="0" smtClean="0">
                <a:solidFill>
                  <a:schemeClr val="tx1"/>
                </a:solidFill>
              </a:rPr>
              <a:t>Dr.Shweta Lalwani</a:t>
            </a:r>
          </a:p>
          <a:p>
            <a:pPr algn="l"/>
            <a:r>
              <a:rPr lang="en-US" dirty="0" smtClean="0">
                <a:solidFill>
                  <a:schemeClr val="tx1"/>
                </a:solidFill>
              </a:rPr>
              <a:t>Assistant Professor</a:t>
            </a:r>
          </a:p>
          <a:p>
            <a:pPr algn="l"/>
            <a:r>
              <a:rPr lang="en-US" dirty="0" smtClean="0">
                <a:solidFill>
                  <a:schemeClr val="tx1"/>
                </a:solidFill>
              </a:rPr>
              <a:t>School of Management</a:t>
            </a:r>
          </a:p>
          <a:p>
            <a:pPr algn="l"/>
            <a:r>
              <a:rPr lang="en-US" dirty="0" smtClean="0">
                <a:solidFill>
                  <a:schemeClr val="tx1"/>
                </a:solidFill>
              </a:rPr>
              <a:t>Sir Padampat Singhania University, Udaipur</a:t>
            </a:r>
            <a:endParaRPr lang="en-US" dirty="0">
              <a:solidFill>
                <a:schemeClr val="tx1"/>
              </a:solidFill>
            </a:endParaRPr>
          </a:p>
        </p:txBody>
      </p:sp>
      <p:sp>
        <p:nvSpPr>
          <p:cNvPr id="4" name="AutoShape 2" descr="Image result for cross cultu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ross cultu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42630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066800"/>
            <a:ext cx="7408333" cy="5486400"/>
          </a:xfrm>
        </p:spPr>
        <p:txBody>
          <a:bodyPr>
            <a:normAutofit/>
          </a:bodyPr>
          <a:lstStyle/>
          <a:p>
            <a:pPr algn="just"/>
            <a:r>
              <a:rPr lang="en-US" i="1" dirty="0" smtClean="0">
                <a:solidFill>
                  <a:schemeClr val="tx1"/>
                </a:solidFill>
              </a:rPr>
              <a:t>The </a:t>
            </a:r>
            <a:r>
              <a:rPr lang="en-US" i="1" dirty="0">
                <a:solidFill>
                  <a:schemeClr val="tx1"/>
                </a:solidFill>
              </a:rPr>
              <a:t>lack of </a:t>
            </a:r>
            <a:r>
              <a:rPr lang="en-US" i="1" dirty="0" smtClean="0">
                <a:solidFill>
                  <a:schemeClr val="tx1"/>
                </a:solidFill>
              </a:rPr>
              <a:t>analysis </a:t>
            </a:r>
            <a:r>
              <a:rPr lang="en-US" i="1" dirty="0">
                <a:solidFill>
                  <a:schemeClr val="tx1"/>
                </a:solidFill>
              </a:rPr>
              <a:t>of the local market</a:t>
            </a:r>
            <a:r>
              <a:rPr lang="en-US" dirty="0"/>
              <a:t> and the specifics of local customers’ demands</a:t>
            </a:r>
            <a:r>
              <a:rPr lang="en-US" dirty="0" smtClean="0"/>
              <a:t>.</a:t>
            </a:r>
          </a:p>
          <a:p>
            <a:pPr marL="0" indent="0" algn="just">
              <a:buNone/>
            </a:pPr>
            <a:r>
              <a:rPr lang="en-US" dirty="0" smtClean="0"/>
              <a:t>Example: </a:t>
            </a:r>
            <a:r>
              <a:rPr lang="en-US" dirty="0"/>
              <a:t>store merchandising was wrong. Walmart put all premium products at eye level, while all the discount products were stored either at the bottom shelve or on the top one. This irritated German customers a lot</a:t>
            </a:r>
            <a:r>
              <a:rPr lang="en-US" dirty="0" smtClean="0"/>
              <a:t>.</a:t>
            </a:r>
          </a:p>
          <a:p>
            <a:pPr algn="just"/>
            <a:r>
              <a:rPr lang="en-US" i="1" dirty="0">
                <a:solidFill>
                  <a:schemeClr val="tx1"/>
                </a:solidFill>
              </a:rPr>
              <a:t>T</a:t>
            </a:r>
            <a:r>
              <a:rPr lang="en-US" i="1" dirty="0" smtClean="0">
                <a:solidFill>
                  <a:schemeClr val="tx1"/>
                </a:solidFill>
              </a:rPr>
              <a:t>he </a:t>
            </a:r>
            <a:r>
              <a:rPr lang="en-US" i="1" dirty="0">
                <a:solidFill>
                  <a:schemeClr val="tx1"/>
                </a:solidFill>
              </a:rPr>
              <a:t>uprise of “greenness” in Germany. The ideas of conservation of environment and recycling were gaining momentum</a:t>
            </a:r>
            <a:r>
              <a:rPr lang="en-US" dirty="0"/>
              <a:t>. </a:t>
            </a:r>
            <a:r>
              <a:rPr lang="en-US" dirty="0" smtClean="0"/>
              <a:t>Walmart’s </a:t>
            </a:r>
            <a:r>
              <a:rPr lang="en-US" dirty="0"/>
              <a:t>plastic bags and redundancy of plastic packaging aroused more annoyance rather than enjoyment</a:t>
            </a:r>
            <a:r>
              <a:rPr lang="en-US" dirty="0" smtClean="0"/>
              <a:t>.</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42479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819399"/>
            <a:ext cx="7967133" cy="3505201"/>
          </a:xfrm>
        </p:spPr>
        <p:txBody>
          <a:bodyPr>
            <a:normAutofit/>
          </a:bodyPr>
          <a:lstStyle/>
          <a:p>
            <a:pPr algn="just"/>
            <a:r>
              <a:rPr lang="en-US" dirty="0" smtClean="0"/>
              <a:t>Kellogg </a:t>
            </a:r>
            <a:r>
              <a:rPr lang="en-US" dirty="0"/>
              <a:t>Company had set up its 30th manufacturing facility in India, with a total investment of $ 30 million. The Indian market held great significance for the Kellogg Company because its US sales were stagnating and only regular price increases had helped boost the revenues in the 1990s</a:t>
            </a:r>
            <a:r>
              <a:rPr lang="en-US" dirty="0" smtClean="0"/>
              <a:t>.</a:t>
            </a:r>
          </a:p>
          <a:p>
            <a:pPr algn="just"/>
            <a:r>
              <a:rPr lang="en-US" dirty="0"/>
              <a:t>Launched in September 1994, Kellogg's initial offerings in India included cornflakes, wheat flakes and Basmati rice flakes.</a:t>
            </a:r>
          </a:p>
        </p:txBody>
      </p:sp>
      <p:sp>
        <p:nvSpPr>
          <p:cNvPr id="3" name="Title 2"/>
          <p:cNvSpPr>
            <a:spLocks noGrp="1"/>
          </p:cNvSpPr>
          <p:nvPr>
            <p:ph type="title"/>
          </p:nvPr>
        </p:nvSpPr>
        <p:spPr>
          <a:xfrm>
            <a:off x="457200" y="338328"/>
            <a:ext cx="4572000" cy="1252728"/>
          </a:xfrm>
        </p:spPr>
        <p:txBody>
          <a:bodyPr>
            <a:normAutofit fontScale="90000"/>
          </a:bodyPr>
          <a:lstStyle/>
          <a:p>
            <a:r>
              <a:rPr lang="en-US" sz="5400" b="1" dirty="0" smtClean="0">
                <a:solidFill>
                  <a:schemeClr val="tx1"/>
                </a:solidFill>
              </a:rPr>
              <a:t>Kelloggs in India</a:t>
            </a:r>
            <a:endParaRPr lang="en-US" sz="5400" b="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
            <a:ext cx="4038600" cy="245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79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3916363"/>
          </a:xfrm>
        </p:spPr>
        <p:txBody>
          <a:bodyPr/>
          <a:lstStyle/>
          <a:p>
            <a:r>
              <a:rPr lang="en-US" b="1" dirty="0" smtClean="0"/>
              <a:t>Not as per Indian consumer tastes. Breakfasts habits of Indians is different.</a:t>
            </a:r>
          </a:p>
          <a:p>
            <a:r>
              <a:rPr lang="en-US" b="1" dirty="0"/>
              <a:t>A</a:t>
            </a:r>
            <a:r>
              <a:rPr lang="en-US" b="1" dirty="0" smtClean="0"/>
              <a:t> </a:t>
            </a:r>
            <a:r>
              <a:rPr lang="en-US" b="1" dirty="0"/>
              <a:t>major reason for Kellogg's failure was the fact that the taste of its products did not suit Indian breakfast </a:t>
            </a:r>
            <a:r>
              <a:rPr lang="en-US" b="1" dirty="0" smtClean="0"/>
              <a:t>habits</a:t>
            </a:r>
          </a:p>
          <a:p>
            <a:pPr algn="just"/>
            <a:r>
              <a:rPr lang="en-US" b="1" dirty="0" smtClean="0"/>
              <a:t>Kellogg </a:t>
            </a:r>
            <a:r>
              <a:rPr lang="en-US" b="1" dirty="0"/>
              <a:t>banked heavily on the quality of its crispy flakes. But pouring hot milk on the flakes made them soggy. Indians always boiled their milk unlike in the West and consumed it warm or lukewarm. </a:t>
            </a:r>
          </a:p>
        </p:txBody>
      </p:sp>
      <p:sp>
        <p:nvSpPr>
          <p:cNvPr id="3" name="Title 2"/>
          <p:cNvSpPr>
            <a:spLocks noGrp="1"/>
          </p:cNvSpPr>
          <p:nvPr>
            <p:ph type="title"/>
          </p:nvPr>
        </p:nvSpPr>
        <p:spPr/>
        <p:txBody>
          <a:bodyPr/>
          <a:lstStyle/>
          <a:p>
            <a:r>
              <a:rPr lang="en-US" b="1" dirty="0" smtClean="0">
                <a:solidFill>
                  <a:schemeClr val="tx1"/>
                </a:solidFill>
              </a:rPr>
              <a:t>Cultural Issues</a:t>
            </a:r>
            <a:endParaRPr lang="en-US" b="1" dirty="0">
              <a:solidFill>
                <a:schemeClr val="tx1"/>
              </a:solidFill>
            </a:endParaRPr>
          </a:p>
        </p:txBody>
      </p:sp>
    </p:spTree>
    <p:extLst>
      <p:ext uri="{BB962C8B-B14F-4D97-AF65-F5344CB8AC3E}">
        <p14:creationId xmlns:p14="http://schemas.microsoft.com/office/powerpoint/2010/main" val="197238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Daimler-Chrysler Cultural Clash</a:t>
            </a:r>
            <a:br>
              <a:rPr lang="en-US" dirty="0" smtClean="0"/>
            </a:br>
            <a:endParaRPr lang="en-US" dirty="0"/>
          </a:p>
        </p:txBody>
      </p:sp>
      <p:pic>
        <p:nvPicPr>
          <p:cNvPr id="4" name="Content Placeholder 3" descr="DaimlerChrysler merge">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9774" y="2674938"/>
            <a:ext cx="6272389" cy="3451225"/>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95400"/>
            <a:ext cx="35560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305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905000"/>
            <a:ext cx="35205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4038600"/>
            <a:ext cx="6019800" cy="246221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Merger-: May 1998</a:t>
            </a:r>
          </a:p>
          <a:p>
            <a:r>
              <a:rPr lang="en-US" sz="3200" dirty="0" smtClean="0">
                <a:latin typeface="Times New Roman" panose="02020603050405020304" pitchFamily="18" charset="0"/>
                <a:cs typeface="Times New Roman" panose="02020603050405020304" pitchFamily="18" charset="0"/>
              </a:rPr>
              <a:t>Challenge: Smooth Integration</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185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normAutofit fontScale="92500" lnSpcReduction="10000"/>
          </a:bodyPr>
          <a:lstStyle/>
          <a:p>
            <a:pPr marL="0" indent="0">
              <a:buNone/>
            </a:pPr>
            <a:r>
              <a:rPr lang="en-US" dirty="0" smtClean="0">
                <a:solidFill>
                  <a:srgbClr val="FF0000"/>
                </a:solidFill>
              </a:rPr>
              <a:t>COMMUNICATION STYLES</a:t>
            </a:r>
          </a:p>
          <a:p>
            <a:r>
              <a:rPr lang="en-US" dirty="0"/>
              <a:t>In Germany the primary purpose of speech is to give and receive information. Americans are also factual, but use speech emphatically to give opinions and are more persuasive than Germans</a:t>
            </a:r>
          </a:p>
          <a:p>
            <a:r>
              <a:rPr lang="en-US" dirty="0" smtClean="0"/>
              <a:t> </a:t>
            </a:r>
            <a:r>
              <a:rPr lang="en-US" dirty="0"/>
              <a:t>Americans tend to evince optimism and put forward best scenarios. Germans are more comfortable with a </a:t>
            </a:r>
            <a:r>
              <a:rPr lang="en-US" dirty="0" smtClean="0"/>
              <a:t>cautious. </a:t>
            </a:r>
            <a:r>
              <a:rPr lang="en-US" dirty="0"/>
              <a:t>“Yes, but what happens if …””? is a typically German attitude</a:t>
            </a:r>
            <a:r>
              <a:rPr lang="en-US" dirty="0" smtClean="0"/>
              <a:t>.</a:t>
            </a:r>
          </a:p>
          <a:p>
            <a:r>
              <a:rPr lang="en-US" dirty="0"/>
              <a:t>Americans, fond of </a:t>
            </a:r>
            <a:r>
              <a:rPr lang="en-US" dirty="0" err="1"/>
              <a:t>humour</a:t>
            </a:r>
            <a:r>
              <a:rPr lang="en-US" dirty="0"/>
              <a:t>, often reply in a rather flippant or casual manner. Germans fail to appreciate jokes, wisecracks or sarcasm during a business discussion.</a:t>
            </a:r>
            <a:endParaRPr lang="en-US" dirty="0" smtClean="0"/>
          </a:p>
        </p:txBody>
      </p:sp>
      <p:sp>
        <p:nvSpPr>
          <p:cNvPr id="3" name="Title 2"/>
          <p:cNvSpPr>
            <a:spLocks noGrp="1"/>
          </p:cNvSpPr>
          <p:nvPr>
            <p:ph type="title"/>
          </p:nvPr>
        </p:nvSpPr>
        <p:spPr/>
        <p:txBody>
          <a:bodyPr/>
          <a:lstStyle/>
          <a:p>
            <a:r>
              <a:rPr lang="en-US" dirty="0" smtClean="0"/>
              <a:t>CROSS-CULTURAL ISSUES</a:t>
            </a:r>
            <a:endParaRPr lang="en-US" dirty="0"/>
          </a:p>
        </p:txBody>
      </p:sp>
    </p:spTree>
    <p:extLst>
      <p:ext uri="{BB962C8B-B14F-4D97-AF65-F5344CB8AC3E}">
        <p14:creationId xmlns:p14="http://schemas.microsoft.com/office/powerpoint/2010/main" val="74708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rgbClr val="FF0000"/>
                </a:solidFill>
              </a:rPr>
              <a:t>TRAINING </a:t>
            </a:r>
            <a:endParaRPr lang="en-US" dirty="0" smtClean="0">
              <a:solidFill>
                <a:srgbClr val="FF0000"/>
              </a:solidFill>
            </a:endParaRPr>
          </a:p>
          <a:p>
            <a:pPr marL="0" indent="0">
              <a:buNone/>
            </a:pPr>
            <a:r>
              <a:rPr lang="en-US" dirty="0" smtClean="0"/>
              <a:t>-A </a:t>
            </a:r>
            <a:r>
              <a:rPr lang="en-US" dirty="0"/>
              <a:t>6-month training </a:t>
            </a:r>
            <a:r>
              <a:rPr lang="en-US" dirty="0" smtClean="0"/>
              <a:t>period.</a:t>
            </a:r>
          </a:p>
          <a:p>
            <a:pPr marL="0" indent="0">
              <a:buNone/>
            </a:pPr>
            <a:r>
              <a:rPr lang="en-US" dirty="0" smtClean="0"/>
              <a:t>-The </a:t>
            </a:r>
            <a:r>
              <a:rPr lang="en-US" dirty="0"/>
              <a:t>time taken by the DaimlerChrysler University in considering the content of a cross cultural training </a:t>
            </a:r>
            <a:r>
              <a:rPr lang="en-US" dirty="0" err="1"/>
              <a:t>programme</a:t>
            </a:r>
            <a:r>
              <a:rPr lang="en-US" dirty="0"/>
              <a:t> resulted in most executive teams being sent from Stuttgart to the United States with no training at all. </a:t>
            </a:r>
            <a:endParaRPr lang="en-US" dirty="0">
              <a:solidFill>
                <a:srgbClr val="FF0000"/>
              </a:solidFill>
            </a:endParaRPr>
          </a:p>
          <a:p>
            <a:endParaRPr lang="en-US" dirty="0"/>
          </a:p>
        </p:txBody>
      </p:sp>
    </p:spTree>
    <p:extLst>
      <p:ext uri="{BB962C8B-B14F-4D97-AF65-F5344CB8AC3E}">
        <p14:creationId xmlns:p14="http://schemas.microsoft.com/office/powerpoint/2010/main" val="2306882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600"/>
            <a:ext cx="7586133" cy="5897563"/>
          </a:xfrm>
        </p:spPr>
        <p:txBody>
          <a:bodyPr>
            <a:normAutofit/>
          </a:bodyPr>
          <a:lstStyle/>
          <a:p>
            <a:pPr algn="just"/>
            <a:r>
              <a:rPr lang="en-US" dirty="0">
                <a:solidFill>
                  <a:srgbClr val="FF0000"/>
                </a:solidFill>
              </a:rPr>
              <a:t>PROCEDURAL AND STRUCTURAL DIFFERENCES</a:t>
            </a:r>
          </a:p>
          <a:p>
            <a:pPr algn="just"/>
            <a:r>
              <a:rPr lang="en-US" dirty="0"/>
              <a:t>US corporations usually have strictly centralized reporting. Large German companies often feature </a:t>
            </a:r>
            <a:r>
              <a:rPr lang="en-US" dirty="0" err="1"/>
              <a:t>decentralisation</a:t>
            </a:r>
            <a:r>
              <a:rPr lang="en-US" dirty="0"/>
              <a:t> and </a:t>
            </a:r>
            <a:r>
              <a:rPr lang="en-US" dirty="0" err="1"/>
              <a:t>compartmentalisation</a:t>
            </a:r>
            <a:r>
              <a:rPr lang="en-US" dirty="0" smtClean="0"/>
              <a:t>.</a:t>
            </a:r>
          </a:p>
          <a:p>
            <a:pPr algn="just"/>
            <a:r>
              <a:rPr lang="en-US" dirty="0"/>
              <a:t>Americans go from office to office in their gregarious manner. German offices are strongholds of privacy, usually with doors shut</a:t>
            </a:r>
            <a:r>
              <a:rPr lang="en-US" dirty="0" smtClean="0"/>
              <a:t>.</a:t>
            </a:r>
          </a:p>
          <a:p>
            <a:pPr algn="just"/>
            <a:r>
              <a:rPr lang="en-US" dirty="0"/>
              <a:t>Americans prize spontaneity, flexibility and adaptability in reaching their goals. Germans give pride of place to well-tested procedures and processes. If these structures have brought the company so far, why change things</a:t>
            </a:r>
            <a:r>
              <a:rPr lang="en-US" dirty="0" smtClean="0"/>
              <a:t>?</a:t>
            </a:r>
          </a:p>
          <a:p>
            <a:pPr algn="just"/>
            <a:endParaRPr lang="en-US" dirty="0"/>
          </a:p>
          <a:p>
            <a:pPr algn="just"/>
            <a:endParaRPr lang="en-US" dirty="0"/>
          </a:p>
        </p:txBody>
      </p:sp>
    </p:spTree>
    <p:extLst>
      <p:ext uri="{BB962C8B-B14F-4D97-AF65-F5344CB8AC3E}">
        <p14:creationId xmlns:p14="http://schemas.microsoft.com/office/powerpoint/2010/main" val="53007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38400"/>
            <a:ext cx="7408333" cy="3687763"/>
          </a:xfrm>
        </p:spPr>
        <p:txBody>
          <a:bodyPr/>
          <a:lstStyle/>
          <a:p>
            <a:pPr marL="0" indent="0">
              <a:buNone/>
            </a:pPr>
            <a:endParaRPr lang="en-US" dirty="0" smtClean="0"/>
          </a:p>
          <a:p>
            <a:endParaRPr lang="en-US" dirty="0"/>
          </a:p>
        </p:txBody>
      </p:sp>
      <p:sp>
        <p:nvSpPr>
          <p:cNvPr id="3" name="Title 2"/>
          <p:cNvSpPr>
            <a:spLocks noGrp="1"/>
          </p:cNvSpPr>
          <p:nvPr>
            <p:ph type="title"/>
          </p:nvPr>
        </p:nvSpPr>
        <p:spPr>
          <a:xfrm>
            <a:off x="457200" y="338328"/>
            <a:ext cx="8229600" cy="1490472"/>
          </a:xfrm>
        </p:spPr>
        <p:txBody>
          <a:bodyPr/>
          <a:lstStyle/>
          <a:p>
            <a:r>
              <a:rPr lang="en-US" b="1" dirty="0" smtClean="0">
                <a:solidFill>
                  <a:schemeClr val="tx1"/>
                </a:solidFill>
              </a:rPr>
              <a:t>Root Causes for the Failure</a:t>
            </a:r>
            <a:endParaRPr lang="en-US" b="1"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543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732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620000" cy="5181600"/>
          </a:xfrm>
        </p:spPr>
        <p:txBody>
          <a:bodyPr rtlCol="0">
            <a:normAutofit/>
          </a:bodyPr>
          <a:lstStyle/>
          <a:p>
            <a:pPr marL="114300" indent="0" eaLnBrk="1" fontAlgn="auto" hangingPunct="1">
              <a:spcAft>
                <a:spcPts val="0"/>
              </a:spcAft>
              <a:buFont typeface="Arial" pitchFamily="34" charset="0"/>
              <a:buNone/>
              <a:defRPr/>
            </a:pPr>
            <a:r>
              <a:rPr lang="en-US" dirty="0" smtClean="0"/>
              <a:t>ETHNOCENTRICISM-  </a:t>
            </a:r>
          </a:p>
          <a:p>
            <a:pPr eaLnBrk="1" fontAlgn="auto" hangingPunct="1">
              <a:spcAft>
                <a:spcPts val="0"/>
              </a:spcAft>
              <a:buFont typeface="Arial" pitchFamily="34" charset="0"/>
              <a:buChar char="•"/>
              <a:defRPr/>
            </a:pPr>
            <a:r>
              <a:rPr lang="en-US" dirty="0" smtClean="0"/>
              <a:t>Expatriates from the MNC’s home country manage the affairs of the subsidiaries. Local employees occupy low-level and supporting jobs.</a:t>
            </a:r>
          </a:p>
          <a:p>
            <a:pPr eaLnBrk="1" fontAlgn="auto" hangingPunct="1">
              <a:spcAft>
                <a:spcPts val="0"/>
              </a:spcAft>
              <a:buFont typeface="Arial" pitchFamily="34" charset="0"/>
              <a:buChar char="•"/>
              <a:defRPr/>
            </a:pPr>
            <a:r>
              <a:rPr lang="en-US" dirty="0" smtClean="0"/>
              <a:t>Past performance at home and technical  competence govern selection criteria for overseas assignments from home office.</a:t>
            </a:r>
          </a:p>
          <a:p>
            <a:pPr eaLnBrk="1" fontAlgn="auto" hangingPunct="1">
              <a:spcAft>
                <a:spcPts val="0"/>
              </a:spcAft>
              <a:buFont typeface="Arial" pitchFamily="34" charset="0"/>
              <a:buChar char="•"/>
              <a:defRPr/>
            </a:pPr>
            <a:r>
              <a:rPr lang="en-US" dirty="0" smtClean="0"/>
              <a:t>HR policies and practices too flow from the home country .</a:t>
            </a:r>
          </a:p>
          <a:p>
            <a:pPr eaLnBrk="1" fontAlgn="auto" hangingPunct="1">
              <a:spcAft>
                <a:spcPts val="0"/>
              </a:spcAft>
              <a:buFont typeface="Arial" pitchFamily="34" charset="0"/>
              <a:buChar char="•"/>
              <a:defRPr/>
            </a:pPr>
            <a:r>
              <a:rPr lang="en-US" dirty="0" smtClean="0"/>
              <a:t>Performance Appraisal and compensation use parent country standards.</a:t>
            </a:r>
          </a:p>
          <a:p>
            <a:pPr eaLnBrk="1" fontAlgn="auto" hangingPunct="1">
              <a:spcAft>
                <a:spcPts val="0"/>
              </a:spcAft>
              <a:buFont typeface="Arial" pitchFamily="34" charset="0"/>
              <a:buChar char="•"/>
              <a:defRPr/>
            </a:pPr>
            <a:endParaRPr lang="en-US" dirty="0" smtClean="0"/>
          </a:p>
          <a:p>
            <a:pPr marL="11430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206093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8903" y="2133601"/>
            <a:ext cx="6858000" cy="1752599"/>
          </a:xfrm>
        </p:spPr>
        <p:txBody>
          <a:bodyPr/>
          <a:lstStyle/>
          <a:p>
            <a:pPr algn="just"/>
            <a:r>
              <a:rPr lang="en-US" sz="3200" dirty="0" smtClean="0"/>
              <a:t> ‘Culture’ </a:t>
            </a:r>
            <a:r>
              <a:rPr lang="en-US" dirty="0" smtClean="0"/>
              <a:t>can </a:t>
            </a:r>
            <a:r>
              <a:rPr lang="en-US" dirty="0"/>
              <a:t>be defined as the inherited values, </a:t>
            </a:r>
            <a:r>
              <a:rPr lang="en-US" err="1" smtClean="0"/>
              <a:t>symbols</a:t>
            </a:r>
            <a:r>
              <a:rPr lang="en-US" smtClean="0"/>
              <a:t>, language </a:t>
            </a:r>
            <a:r>
              <a:rPr lang="en-US" dirty="0"/>
              <a:t>and ways of living which are shared by people of the same social group. </a:t>
            </a:r>
            <a:endParaRPr lang="en-US" dirty="0" smtClean="0"/>
          </a:p>
          <a:p>
            <a:pPr algn="just"/>
            <a:endParaRPr lang="en-US" dirty="0"/>
          </a:p>
        </p:txBody>
      </p:sp>
      <p:sp>
        <p:nvSpPr>
          <p:cNvPr id="3" name="Title 2"/>
          <p:cNvSpPr>
            <a:spLocks noGrp="1"/>
          </p:cNvSpPr>
          <p:nvPr>
            <p:ph type="title"/>
          </p:nvPr>
        </p:nvSpPr>
        <p:spPr/>
        <p:txBody>
          <a:bodyPr/>
          <a:lstStyle/>
          <a:p>
            <a:r>
              <a:rPr lang="en-US" b="1" dirty="0" smtClean="0">
                <a:solidFill>
                  <a:schemeClr val="tx1"/>
                </a:solidFill>
              </a:rPr>
              <a:t>Culture: Meaning</a:t>
            </a:r>
            <a:endParaRPr lang="en-US"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48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962400"/>
            <a:ext cx="5867400" cy="2794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803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6000"/>
            <a:ext cx="7408333" cy="3840163"/>
          </a:xfrm>
        </p:spPr>
        <p:txBody>
          <a:bodyPr>
            <a:normAutofit lnSpcReduction="10000"/>
          </a:bodyPr>
          <a:lstStyle/>
          <a:p>
            <a:pPr marL="0" indent="0">
              <a:buNone/>
            </a:pPr>
            <a:r>
              <a:rPr lang="en-US" sz="3200" b="1" i="1" dirty="0" smtClean="0">
                <a:solidFill>
                  <a:schemeClr val="tx1"/>
                </a:solidFill>
              </a:rPr>
              <a:t>Self-Reference Criterion: </a:t>
            </a:r>
            <a:r>
              <a:rPr lang="en-US" sz="3200" dirty="0" smtClean="0">
                <a:solidFill>
                  <a:schemeClr val="tx1"/>
                </a:solidFill>
              </a:rPr>
              <a:t>judging another person’s culture by the yardstick’s of your own culture.</a:t>
            </a:r>
          </a:p>
          <a:p>
            <a:pPr marL="0" indent="0" algn="just">
              <a:buNone/>
            </a:pPr>
            <a:r>
              <a:rPr lang="en-US" sz="3200" b="1" i="1" dirty="0" smtClean="0">
                <a:solidFill>
                  <a:schemeClr val="tx1"/>
                </a:solidFill>
              </a:rPr>
              <a:t>All four companies used Self-reference criterion for judging what was appropriate and what was not appropriate in their ventures outside their home country.</a:t>
            </a:r>
            <a:endParaRPr lang="en-US" sz="3200" b="1" i="1" dirty="0">
              <a:solidFill>
                <a:schemeClr val="tx1"/>
              </a:solidFill>
            </a:endParaRPr>
          </a:p>
        </p:txBody>
      </p:sp>
    </p:spTree>
    <p:extLst>
      <p:ext uri="{BB962C8B-B14F-4D97-AF65-F5344CB8AC3E}">
        <p14:creationId xmlns:p14="http://schemas.microsoft.com/office/powerpoint/2010/main" val="3451195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chemeClr val="tx1"/>
                </a:solidFill>
              </a:rPr>
              <a:t>Approaches Adaptive to other Cultures</a:t>
            </a:r>
            <a:endParaRPr lang="en-US" b="1" dirty="0">
              <a:solidFill>
                <a:schemeClr val="tx1"/>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629400"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74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POLYCETRICISM</a:t>
            </a:r>
            <a:endParaRPr lang="en-US" dirty="0"/>
          </a:p>
        </p:txBody>
      </p:sp>
      <p:sp>
        <p:nvSpPr>
          <p:cNvPr id="257027" name="Content Placeholder 2"/>
          <p:cNvSpPr>
            <a:spLocks noGrp="1"/>
          </p:cNvSpPr>
          <p:nvPr>
            <p:ph idx="1"/>
          </p:nvPr>
        </p:nvSpPr>
        <p:spPr/>
        <p:txBody>
          <a:bodyPr/>
          <a:lstStyle/>
          <a:p>
            <a:pPr algn="just" eaLnBrk="1" hangingPunct="1"/>
            <a:r>
              <a:rPr lang="en-US" altLang="en-US" smtClean="0"/>
              <a:t>Implies that the multinational corporation seeks to adapt to the local cultural needs of subsidiaries</a:t>
            </a:r>
          </a:p>
          <a:p>
            <a:pPr algn="just" eaLnBrk="1" hangingPunct="1"/>
            <a:r>
              <a:rPr lang="en-US" altLang="en-US" smtClean="0"/>
              <a:t>If a management policy is oriented to suit local needs or if a product is customized to meet customer tastes it is Polycentricism.</a:t>
            </a:r>
          </a:p>
          <a:p>
            <a:pPr algn="just" eaLnBrk="1" hangingPunct="1"/>
            <a:r>
              <a:rPr lang="en-US" altLang="en-US" smtClean="0"/>
              <a:t>In Polycentric staffing operations outside the home country are  managed by individuals from the host country.</a:t>
            </a:r>
          </a:p>
          <a:p>
            <a:pPr algn="just" eaLnBrk="1" hangingPunct="1"/>
            <a:r>
              <a:rPr lang="en-US" altLang="en-US" smtClean="0"/>
              <a:t>In HR policies local needs outweigh other considerations.</a:t>
            </a:r>
          </a:p>
          <a:p>
            <a:pPr algn="just" eaLnBrk="1" hangingPunct="1"/>
            <a:r>
              <a:rPr lang="en-US" altLang="en-US" smtClean="0"/>
              <a:t>MNC’s conduct extensive  training programmes in which host country managers visit home offices for extended periods.</a:t>
            </a:r>
          </a:p>
        </p:txBody>
      </p:sp>
    </p:spTree>
    <p:extLst>
      <p:ext uri="{BB962C8B-B14F-4D97-AF65-F5344CB8AC3E}">
        <p14:creationId xmlns:p14="http://schemas.microsoft.com/office/powerpoint/2010/main" val="2523078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1" y="1600200"/>
            <a:ext cx="7315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960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GEOCENTRICISM</a:t>
            </a:r>
            <a:endParaRPr lang="en-US" dirty="0"/>
          </a:p>
        </p:txBody>
      </p:sp>
      <p:sp>
        <p:nvSpPr>
          <p:cNvPr id="260099" name="Content Placeholder 3"/>
          <p:cNvSpPr>
            <a:spLocks noGrp="1"/>
          </p:cNvSpPr>
          <p:nvPr>
            <p:ph idx="1"/>
          </p:nvPr>
        </p:nvSpPr>
        <p:spPr/>
        <p:txBody>
          <a:bodyPr/>
          <a:lstStyle/>
          <a:p>
            <a:pPr eaLnBrk="1" hangingPunct="1"/>
            <a:r>
              <a:rPr lang="en-US" altLang="en-US" smtClean="0"/>
              <a:t>Subsidiaries may choose managers from the host country, from the home country or from a third country</a:t>
            </a:r>
          </a:p>
          <a:p>
            <a:pPr eaLnBrk="1" hangingPunct="1"/>
            <a:r>
              <a:rPr lang="en-US" altLang="en-US" smtClean="0"/>
              <a:t>The only criterion for selection is the merit of the applicant.</a:t>
            </a:r>
          </a:p>
          <a:p>
            <a:pPr eaLnBrk="1" hangingPunct="1"/>
            <a:endParaRPr lang="en-US" altLang="en-US" smtClean="0"/>
          </a:p>
          <a:p>
            <a:pPr eaLnBrk="1" hangingPunct="1"/>
            <a:r>
              <a:rPr lang="en-US" altLang="en-US" smtClean="0"/>
              <a:t>ADAVANTAGES</a:t>
            </a:r>
          </a:p>
          <a:p>
            <a:pPr eaLnBrk="1" hangingPunct="1"/>
            <a:r>
              <a:rPr lang="en-US" altLang="en-US" smtClean="0"/>
              <a:t>Company becomes truly cosmopolitan</a:t>
            </a:r>
          </a:p>
          <a:p>
            <a:pPr eaLnBrk="1" hangingPunct="1"/>
            <a:r>
              <a:rPr lang="en-US" altLang="en-US" smtClean="0"/>
              <a:t>Global managers are able to adjust to any business environment- particularly to cultural differences.</a:t>
            </a:r>
          </a:p>
          <a:p>
            <a:pPr eaLnBrk="1" hangingPunct="1"/>
            <a:r>
              <a:rPr lang="en-US" altLang="en-US" smtClean="0"/>
              <a:t>Compensation  of expatriates is higher than for host country employees.</a:t>
            </a:r>
          </a:p>
        </p:txBody>
      </p:sp>
    </p:spTree>
    <p:extLst>
      <p:ext uri="{BB962C8B-B14F-4D97-AF65-F5344CB8AC3E}">
        <p14:creationId xmlns:p14="http://schemas.microsoft.com/office/powerpoint/2010/main" val="4107677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CULTURAL MODELS</a:t>
            </a:r>
            <a:endParaRPr lang="en-US" dirty="0"/>
          </a:p>
        </p:txBody>
      </p:sp>
      <p:sp>
        <p:nvSpPr>
          <p:cNvPr id="271363" name="Content Placeholder 2"/>
          <p:cNvSpPr>
            <a:spLocks noGrp="1"/>
          </p:cNvSpPr>
          <p:nvPr>
            <p:ph idx="1"/>
          </p:nvPr>
        </p:nvSpPr>
        <p:spPr/>
        <p:txBody>
          <a:bodyPr/>
          <a:lstStyle/>
          <a:p>
            <a:pPr eaLnBrk="1" hangingPunct="1"/>
            <a:r>
              <a:rPr lang="en-US" altLang="en-US" sz="3600" dirty="0" smtClean="0"/>
              <a:t>HOFSTEDE’S MODEL</a:t>
            </a:r>
          </a:p>
        </p:txBody>
      </p:sp>
    </p:spTree>
    <p:extLst>
      <p:ext uri="{BB962C8B-B14F-4D97-AF65-F5344CB8AC3E}">
        <p14:creationId xmlns:p14="http://schemas.microsoft.com/office/powerpoint/2010/main" val="3102952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38400"/>
            <a:ext cx="7408333" cy="3687763"/>
          </a:xfrm>
        </p:spPr>
        <p:txBody>
          <a:bodyPr>
            <a:normAutofit lnSpcReduction="10000"/>
          </a:bodyPr>
          <a:lstStyle/>
          <a:p>
            <a:pPr algn="just">
              <a:buFont typeface="Arial" pitchFamily="34" charset="0"/>
              <a:buChar char="•"/>
              <a:defRPr/>
            </a:pPr>
            <a:r>
              <a:rPr lang="en-US" dirty="0"/>
              <a:t>Work done by Geert Hofstede</a:t>
            </a:r>
          </a:p>
          <a:p>
            <a:pPr algn="just">
              <a:buFont typeface="Arial" pitchFamily="34" charset="0"/>
              <a:buChar char="•"/>
              <a:defRPr/>
            </a:pPr>
            <a:r>
              <a:rPr lang="en-US" dirty="0"/>
              <a:t>He identified </a:t>
            </a:r>
            <a:r>
              <a:rPr lang="en-US" dirty="0" smtClean="0"/>
              <a:t>cultural </a:t>
            </a:r>
            <a:r>
              <a:rPr lang="en-US" dirty="0"/>
              <a:t>dimensions around which countries have been clustered with people in each group exhibiting identical behaviours</a:t>
            </a:r>
            <a:r>
              <a:rPr lang="en-US" dirty="0" smtClean="0"/>
              <a:t>.</a:t>
            </a:r>
          </a:p>
          <a:p>
            <a:pPr algn="just">
              <a:buFont typeface="Arial" pitchFamily="34" charset="0"/>
              <a:buChar char="•"/>
              <a:defRPr/>
            </a:pPr>
            <a:r>
              <a:rPr lang="en-US" dirty="0"/>
              <a:t> </a:t>
            </a:r>
            <a:r>
              <a:rPr lang="en-US" b="1" dirty="0" smtClean="0"/>
              <a:t>Power </a:t>
            </a:r>
            <a:r>
              <a:rPr lang="en-US" b="1" dirty="0"/>
              <a:t>distance</a:t>
            </a:r>
          </a:p>
          <a:p>
            <a:pPr algn="just">
              <a:buFont typeface="Arial" pitchFamily="34" charset="0"/>
              <a:buChar char="•"/>
              <a:defRPr/>
            </a:pPr>
            <a:r>
              <a:rPr lang="en-US" b="1" dirty="0"/>
              <a:t>Uncertainty Avoidance</a:t>
            </a:r>
          </a:p>
          <a:p>
            <a:pPr algn="just">
              <a:buFont typeface="Arial" pitchFamily="34" charset="0"/>
              <a:buChar char="•"/>
              <a:defRPr/>
            </a:pPr>
            <a:r>
              <a:rPr lang="en-US" b="1" dirty="0"/>
              <a:t>Individualism</a:t>
            </a:r>
          </a:p>
          <a:p>
            <a:pPr algn="just">
              <a:buFont typeface="Arial" pitchFamily="34" charset="0"/>
              <a:buChar char="•"/>
              <a:defRPr/>
            </a:pPr>
            <a:r>
              <a:rPr lang="en-US" b="1" dirty="0" smtClean="0"/>
              <a:t>Masculinity and </a:t>
            </a:r>
            <a:r>
              <a:rPr lang="en-US" b="1" dirty="0" err="1" smtClean="0"/>
              <a:t>Feminity</a:t>
            </a:r>
            <a:endParaRPr lang="en-US" b="1" dirty="0" smtClean="0"/>
          </a:p>
          <a:p>
            <a:pPr algn="just">
              <a:buFont typeface="Arial" pitchFamily="34" charset="0"/>
              <a:buChar char="•"/>
              <a:defRPr/>
            </a:pPr>
            <a:r>
              <a:rPr lang="en-US" b="1" dirty="0" smtClean="0"/>
              <a:t>Long-term Orientation</a:t>
            </a:r>
            <a:endParaRPr lang="en-US" b="1" dirty="0"/>
          </a:p>
          <a:p>
            <a:pPr algn="just"/>
            <a:endParaRPr lang="en-US" dirty="0"/>
          </a:p>
        </p:txBody>
      </p:sp>
      <p:sp>
        <p:nvSpPr>
          <p:cNvPr id="3" name="Title 2"/>
          <p:cNvSpPr>
            <a:spLocks noGrp="1"/>
          </p:cNvSpPr>
          <p:nvPr>
            <p:ph type="title"/>
          </p:nvPr>
        </p:nvSpPr>
        <p:spPr/>
        <p:txBody>
          <a:bodyPr>
            <a:normAutofit fontScale="90000"/>
          </a:bodyPr>
          <a:lstStyle/>
          <a:p>
            <a:r>
              <a:rPr lang="en-US" dirty="0"/>
              <a:t>HOFSTEDE’S CULTURAL DIMENSIONS</a:t>
            </a:r>
          </a:p>
        </p:txBody>
      </p:sp>
    </p:spTree>
    <p:extLst>
      <p:ext uri="{BB962C8B-B14F-4D97-AF65-F5344CB8AC3E}">
        <p14:creationId xmlns:p14="http://schemas.microsoft.com/office/powerpoint/2010/main" val="1426477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728472"/>
          </a:xfrm>
        </p:spPr>
        <p:txBody>
          <a:bodyPr>
            <a:normAutofit fontScale="90000"/>
          </a:bodyPr>
          <a:lstStyle/>
          <a:p>
            <a:r>
              <a:rPr lang="en-US" b="1" dirty="0" smtClean="0">
                <a:solidFill>
                  <a:schemeClr val="tx1"/>
                </a:solidFill>
              </a:rPr>
              <a:t>India through Hofstede’s model </a:t>
            </a:r>
            <a:endParaRPr lang="en-US" b="1" dirty="0">
              <a:solidFill>
                <a:schemeClr val="tx1"/>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124258"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202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373563"/>
          </a:xfrm>
        </p:spPr>
        <p:txBody>
          <a:bodyPr/>
          <a:lstStyle/>
          <a:p>
            <a:pPr algn="just"/>
            <a:r>
              <a:rPr lang="en-US" b="1" dirty="0" smtClean="0">
                <a:solidFill>
                  <a:srgbClr val="002060"/>
                </a:solidFill>
              </a:rPr>
              <a:t>Power Distance (PDI)-</a:t>
            </a:r>
            <a:r>
              <a:rPr lang="en-US" altLang="en-US" dirty="0" smtClean="0">
                <a:solidFill>
                  <a:srgbClr val="333399"/>
                </a:solidFill>
                <a:latin typeface="Comic Sans MS" pitchFamily="66" charset="0"/>
              </a:rPr>
              <a:t>focuses </a:t>
            </a:r>
            <a:r>
              <a:rPr lang="en-US" altLang="en-US" dirty="0">
                <a:solidFill>
                  <a:srgbClr val="333399"/>
                </a:solidFill>
                <a:latin typeface="Comic Sans MS" pitchFamily="66" charset="0"/>
              </a:rPr>
              <a:t>on the degree of equality, or inequality, between people in the country's society. </a:t>
            </a:r>
            <a:endParaRPr lang="en-US" altLang="en-US" dirty="0" smtClean="0">
              <a:solidFill>
                <a:srgbClr val="333399"/>
              </a:solidFill>
              <a:latin typeface="Comic Sans MS" pitchFamily="66" charset="0"/>
            </a:endParaRPr>
          </a:p>
          <a:p>
            <a:pPr algn="just"/>
            <a:r>
              <a:rPr lang="en-US" altLang="en-US" dirty="0" smtClean="0">
                <a:solidFill>
                  <a:srgbClr val="333399"/>
                </a:solidFill>
                <a:latin typeface="Comic Sans MS" pitchFamily="66" charset="0"/>
              </a:rPr>
              <a:t>India is a High power distance country. Age, gender, caste, credentials and wealth are some factors determining rank. An older, high caste, wealthy male commands the most respect in Indian society. Family is the glue which keeps the Indian society together.  </a:t>
            </a:r>
            <a:endParaRPr lang="en-US" altLang="en-US" dirty="0">
              <a:solidFill>
                <a:srgbClr val="333399"/>
              </a:solidFill>
              <a:latin typeface="Comic Sans MS" pitchFamily="66" charset="0"/>
            </a:endParaRPr>
          </a:p>
          <a:p>
            <a:pPr algn="just"/>
            <a:endParaRPr lang="en-US" b="1" dirty="0">
              <a:solidFill>
                <a:srgbClr val="002060"/>
              </a:solidFill>
            </a:endParaRPr>
          </a:p>
        </p:txBody>
      </p:sp>
      <p:sp>
        <p:nvSpPr>
          <p:cNvPr id="3" name="Title 2"/>
          <p:cNvSpPr>
            <a:spLocks noGrp="1"/>
          </p:cNvSpPr>
          <p:nvPr>
            <p:ph type="title"/>
          </p:nvPr>
        </p:nvSpPr>
        <p:spPr>
          <a:xfrm>
            <a:off x="457200" y="338328"/>
            <a:ext cx="5562600" cy="1252728"/>
          </a:xfrm>
        </p:spPr>
        <p:txBody>
          <a:bodyPr>
            <a:normAutofit/>
          </a:bodyPr>
          <a:lstStyle/>
          <a:p>
            <a:r>
              <a:rPr lang="en-US" sz="5400" b="1" dirty="0" smtClean="0">
                <a:solidFill>
                  <a:schemeClr val="tx1"/>
                </a:solidFill>
              </a:rPr>
              <a:t>INDIA</a:t>
            </a:r>
            <a:endParaRPr lang="en-US" sz="5400" b="1" dirty="0">
              <a:solidFill>
                <a:schemeClr val="tx1"/>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0"/>
            <a:ext cx="2995158" cy="18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367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1" y="2819400"/>
            <a:ext cx="7594600" cy="3200400"/>
          </a:xfrm>
        </p:spPr>
        <p:txBody>
          <a:bodyPr/>
          <a:lstStyle/>
          <a:p>
            <a:pPr algn="just"/>
            <a:r>
              <a:rPr lang="en-US" b="1" dirty="0" smtClean="0">
                <a:solidFill>
                  <a:srgbClr val="002060"/>
                </a:solidFill>
              </a:rPr>
              <a:t>Individualism (IDV): </a:t>
            </a:r>
            <a:r>
              <a:rPr lang="en-US" dirty="0" smtClean="0">
                <a:solidFill>
                  <a:srgbClr val="002060"/>
                </a:solidFill>
              </a:rPr>
              <a:t>Pertains to societies in which the ties between individuals are loose, and everyone is expected to look after themselves and their immediate families.</a:t>
            </a:r>
          </a:p>
          <a:p>
            <a:pPr marL="0" indent="0" algn="just">
              <a:buNone/>
            </a:pPr>
            <a:endParaRPr lang="en-US" dirty="0" smtClean="0">
              <a:solidFill>
                <a:srgbClr val="002060"/>
              </a:solidFill>
            </a:endParaRPr>
          </a:p>
          <a:p>
            <a:pPr algn="just"/>
            <a:r>
              <a:rPr lang="en-US" dirty="0" smtClean="0">
                <a:solidFill>
                  <a:srgbClr val="002060"/>
                </a:solidFill>
              </a:rPr>
              <a:t>India scored 48 on IDV which is not very high and not very low.</a:t>
            </a:r>
          </a:p>
          <a:p>
            <a:endParaRPr lang="en-US" b="1" dirty="0">
              <a:solidFill>
                <a:srgbClr val="002060"/>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175" y="0"/>
            <a:ext cx="3679825" cy="224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96085"/>
            <a:ext cx="255428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24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normAutofit fontScale="92500" lnSpcReduction="10000"/>
          </a:bodyPr>
          <a:lstStyle/>
          <a:p>
            <a:pPr marL="0" indent="0">
              <a:buNone/>
            </a:pPr>
            <a:r>
              <a:rPr lang="en-US" altLang="en-US" dirty="0"/>
              <a:t>Various </a:t>
            </a:r>
            <a:r>
              <a:rPr lang="en-US" altLang="en-US" sz="3000" b="1" i="1" dirty="0" smtClean="0"/>
              <a:t>Dimensions</a:t>
            </a:r>
            <a:r>
              <a:rPr lang="en-US" altLang="en-US" dirty="0" smtClean="0"/>
              <a:t> </a:t>
            </a:r>
            <a:r>
              <a:rPr lang="en-US" altLang="en-US" dirty="0"/>
              <a:t>perceived differently in different cultures:</a:t>
            </a:r>
          </a:p>
          <a:p>
            <a:r>
              <a:rPr lang="en-US" altLang="en-US" dirty="0"/>
              <a:t>Relationships</a:t>
            </a:r>
          </a:p>
          <a:p>
            <a:r>
              <a:rPr lang="en-US" altLang="en-US" dirty="0"/>
              <a:t>Equality</a:t>
            </a:r>
          </a:p>
          <a:p>
            <a:r>
              <a:rPr lang="en-US" altLang="en-US" dirty="0"/>
              <a:t>Time</a:t>
            </a:r>
          </a:p>
          <a:p>
            <a:r>
              <a:rPr lang="en-US" altLang="en-US" dirty="0"/>
              <a:t>Space</a:t>
            </a:r>
          </a:p>
          <a:p>
            <a:r>
              <a:rPr lang="en-US" altLang="en-US" dirty="0"/>
              <a:t>Spoken language and non-verbal communication</a:t>
            </a:r>
          </a:p>
          <a:p>
            <a:r>
              <a:rPr lang="en-US" altLang="en-US" dirty="0" smtClean="0"/>
              <a:t>Risk-taking</a:t>
            </a:r>
            <a:endParaRPr lang="en-US" altLang="en-US" dirty="0"/>
          </a:p>
          <a:p>
            <a:r>
              <a:rPr lang="en-US" altLang="en-US" dirty="0"/>
              <a:t>Emotions</a:t>
            </a:r>
          </a:p>
          <a:p>
            <a:r>
              <a:rPr lang="en-US" altLang="en-US" dirty="0"/>
              <a:t>Rules and Regulations</a:t>
            </a:r>
          </a:p>
          <a:p>
            <a:endParaRPr lang="en-US" dirty="0"/>
          </a:p>
        </p:txBody>
      </p:sp>
      <p:sp>
        <p:nvSpPr>
          <p:cNvPr id="3" name="Title 2"/>
          <p:cNvSpPr>
            <a:spLocks noGrp="1"/>
          </p:cNvSpPr>
          <p:nvPr>
            <p:ph type="title"/>
          </p:nvPr>
        </p:nvSpPr>
        <p:spPr/>
        <p:txBody>
          <a:bodyPr>
            <a:normAutofit fontScale="90000"/>
          </a:bodyPr>
          <a:lstStyle/>
          <a:p>
            <a:r>
              <a:rPr lang="en-US" b="1" i="1" dirty="0" smtClean="0">
                <a:solidFill>
                  <a:schemeClr val="tx1"/>
                </a:solidFill>
              </a:rPr>
              <a:t>What differentiates various Cultures?</a:t>
            </a:r>
            <a:endParaRPr lang="en-US" b="1" i="1" dirty="0">
              <a:solidFill>
                <a:schemeClr val="tx1"/>
              </a:solidFill>
            </a:endParaRPr>
          </a:p>
        </p:txBody>
      </p:sp>
    </p:spTree>
    <p:extLst>
      <p:ext uri="{BB962C8B-B14F-4D97-AF65-F5344CB8AC3E}">
        <p14:creationId xmlns:p14="http://schemas.microsoft.com/office/powerpoint/2010/main" val="2516906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b="1" dirty="0" smtClean="0"/>
              <a:t>Masculinity and Femininity</a:t>
            </a:r>
          </a:p>
          <a:p>
            <a:pPr marL="0" indent="0" algn="just">
              <a:buNone/>
            </a:pPr>
            <a:r>
              <a:rPr lang="en-US" b="1" dirty="0" smtClean="0"/>
              <a:t>Masculinity pertains to societies in which social gender roles are clearly distinct, i.e. men are supposed to be assertive, tough and focused on material success, whereas women are supposed to be modest, tender and concerned with the quality of life.</a:t>
            </a:r>
          </a:p>
          <a:p>
            <a:pPr algn="just"/>
            <a:r>
              <a:rPr lang="en-US" b="1" dirty="0" smtClean="0"/>
              <a:t>India scored 56 in Masculinity Index.</a:t>
            </a:r>
            <a:endParaRPr lang="en-US" b="1"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5818" y="0"/>
            <a:ext cx="362512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79412"/>
            <a:ext cx="255428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680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Uncertainty Avoidance</a:t>
            </a:r>
          </a:p>
          <a:p>
            <a:pPr algn="just"/>
            <a:r>
              <a:rPr lang="en-US" altLang="en-US" dirty="0">
                <a:latin typeface="Times New Roman" pitchFamily="18" charset="0"/>
              </a:rPr>
              <a:t>A High Uncertainty Avoidance ranking indicates the country has a low tolerance for uncertainty and ambiguity. This creates a rule-oriented society that institutes laws, rules, regulations, and controls in order to reduce the amount of </a:t>
            </a:r>
            <a:r>
              <a:rPr lang="en-US" altLang="en-US" dirty="0" smtClean="0">
                <a:latin typeface="Times New Roman" pitchFamily="18" charset="0"/>
              </a:rPr>
              <a:t>uncertainty</a:t>
            </a:r>
          </a:p>
          <a:p>
            <a:pPr algn="just"/>
            <a:r>
              <a:rPr lang="en-US" dirty="0" smtClean="0">
                <a:latin typeface="Times New Roman" pitchFamily="18" charset="0"/>
              </a:rPr>
              <a:t>India scored 40.</a:t>
            </a:r>
            <a:endParaRPr lang="en-US" dirty="0"/>
          </a:p>
        </p:txBody>
      </p:sp>
      <p:sp>
        <p:nvSpPr>
          <p:cNvPr id="3" name="Title 2"/>
          <p:cNvSpPr>
            <a:spLocks noGrp="1"/>
          </p:cNvSpPr>
          <p:nvPr>
            <p:ph type="title"/>
          </p:nvPr>
        </p:nvSpPr>
        <p:spPr>
          <a:xfrm>
            <a:off x="457200" y="338328"/>
            <a:ext cx="4191000" cy="1252728"/>
          </a:xfrm>
        </p:spPr>
        <p:txBody>
          <a:bodyPr/>
          <a:lstStyle/>
          <a:p>
            <a:r>
              <a:rPr lang="en-US" b="1" dirty="0" smtClean="0">
                <a:solidFill>
                  <a:schemeClr val="tx1"/>
                </a:solidFill>
              </a:rPr>
              <a:t>INDIA</a:t>
            </a:r>
            <a:endParaRPr lang="en-US" b="1" dirty="0">
              <a:solidFill>
                <a:schemeClr val="tx1"/>
              </a:solidFill>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0480"/>
            <a:ext cx="4114799" cy="250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417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800" b="1" dirty="0" smtClean="0"/>
              <a:t>Long-Term Orientation </a:t>
            </a:r>
          </a:p>
          <a:p>
            <a:pPr algn="just"/>
            <a:r>
              <a:rPr lang="en-US" sz="2800" dirty="0"/>
              <a:t>it describes societies' </a:t>
            </a:r>
            <a:r>
              <a:rPr lang="en-US" sz="2800" dirty="0">
                <a:hlinkClick r:id="rId2" tooltip="Time horizon"/>
              </a:rPr>
              <a:t>time horizon</a:t>
            </a:r>
            <a:r>
              <a:rPr lang="en-US" sz="2800" dirty="0"/>
              <a:t>. Long-term oriented societies attach more importance to the future. They foster </a:t>
            </a:r>
            <a:r>
              <a:rPr lang="en-US" sz="2800" dirty="0" smtClean="0"/>
              <a:t>values oriented </a:t>
            </a:r>
            <a:r>
              <a:rPr lang="en-US" sz="2800" dirty="0"/>
              <a:t>towards </a:t>
            </a:r>
            <a:r>
              <a:rPr lang="en-US" sz="2800" dirty="0">
                <a:hlinkClick r:id="rId3" tooltip="Reward (psychology)"/>
              </a:rPr>
              <a:t>rewards</a:t>
            </a:r>
            <a:r>
              <a:rPr lang="en-US" sz="2800" dirty="0"/>
              <a:t>, including persistence, saving and capacity for adaptation. In short term oriented societies, values promoted are related to the past and the present, including steadiness, respect for tradition, preservation of one's face, </a:t>
            </a:r>
            <a:r>
              <a:rPr lang="en-US" sz="2800" dirty="0">
                <a:hlinkClick r:id="rId4" tooltip="Norm of reciprocity"/>
              </a:rPr>
              <a:t>reciprocation</a:t>
            </a:r>
            <a:r>
              <a:rPr lang="en-US" sz="2800" dirty="0"/>
              <a:t> and fulfilling </a:t>
            </a:r>
            <a:r>
              <a:rPr lang="en-US" sz="2800" dirty="0">
                <a:hlinkClick r:id="rId5" tooltip="Social obligation"/>
              </a:rPr>
              <a:t>social obligations</a:t>
            </a:r>
            <a:r>
              <a:rPr lang="en-US" sz="2800" dirty="0"/>
              <a:t>.</a:t>
            </a:r>
            <a:endParaRPr lang="en-US" sz="2800" b="1" dirty="0" smtClean="0"/>
          </a:p>
          <a:p>
            <a:r>
              <a:rPr lang="en-US" sz="2800" b="1" dirty="0" smtClean="0"/>
              <a:t>India has a moderate LTO of 60.</a:t>
            </a:r>
            <a:endParaRPr lang="en-US" sz="2800" b="1" dirty="0"/>
          </a:p>
        </p:txBody>
      </p:sp>
      <p:sp>
        <p:nvSpPr>
          <p:cNvPr id="3" name="Title 2"/>
          <p:cNvSpPr>
            <a:spLocks noGrp="1"/>
          </p:cNvSpPr>
          <p:nvPr>
            <p:ph type="title"/>
          </p:nvPr>
        </p:nvSpPr>
        <p:spPr>
          <a:xfrm>
            <a:off x="457200" y="338328"/>
            <a:ext cx="4932362" cy="1252728"/>
          </a:xfrm>
        </p:spPr>
        <p:txBody>
          <a:bodyPr>
            <a:normAutofit/>
          </a:bodyPr>
          <a:lstStyle/>
          <a:p>
            <a:r>
              <a:rPr lang="en-US" sz="5400" b="1" dirty="0" smtClean="0">
                <a:solidFill>
                  <a:schemeClr val="tx1"/>
                </a:solidFill>
              </a:rPr>
              <a:t>INDIA</a:t>
            </a:r>
            <a:endParaRPr lang="en-US" sz="5400" b="1" dirty="0">
              <a:solidFill>
                <a:schemeClr val="tx1"/>
              </a:solidFill>
            </a:endParaRPr>
          </a:p>
        </p:txBody>
      </p:sp>
      <p:pic>
        <p:nvPicPr>
          <p:cNvPr id="122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9562" y="0"/>
            <a:ext cx="3754438" cy="22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017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defRPr/>
            </a:pPr>
            <a:r>
              <a:rPr lang="en-US" dirty="0" smtClean="0"/>
              <a:t>Competencies of an effective Global Manager</a:t>
            </a:r>
            <a:endParaRPr lang="en-US" dirty="0"/>
          </a:p>
        </p:txBody>
      </p:sp>
      <p:sp>
        <p:nvSpPr>
          <p:cNvPr id="5" name="Content Placeholder 2"/>
          <p:cNvSpPr>
            <a:spLocks noGrp="1"/>
          </p:cNvSpPr>
          <p:nvPr>
            <p:ph idx="1"/>
          </p:nvPr>
        </p:nvSpPr>
        <p:spPr>
          <a:xfrm>
            <a:off x="609601" y="2057400"/>
            <a:ext cx="7670800" cy="4068763"/>
          </a:xfrm>
        </p:spPr>
        <p:txBody>
          <a:bodyPr>
            <a:normAutofit/>
          </a:bodyPr>
          <a:lstStyle/>
          <a:p>
            <a:r>
              <a:rPr lang="en-US" altLang="en-US" dirty="0" smtClean="0"/>
              <a:t>Knowledge of One’s own country</a:t>
            </a:r>
          </a:p>
          <a:p>
            <a:r>
              <a:rPr lang="en-US" altLang="en-US" dirty="0" smtClean="0"/>
              <a:t>A Global perspective</a:t>
            </a:r>
          </a:p>
          <a:p>
            <a:r>
              <a:rPr lang="en-US" altLang="en-US" dirty="0" smtClean="0"/>
              <a:t>Global Mindset</a:t>
            </a:r>
          </a:p>
          <a:p>
            <a:r>
              <a:rPr lang="en-US" altLang="en-US" dirty="0" smtClean="0"/>
              <a:t>Knowledge of other countries</a:t>
            </a:r>
          </a:p>
          <a:p>
            <a:r>
              <a:rPr lang="en-US" altLang="en-US" dirty="0" smtClean="0"/>
              <a:t>Understanding  of International Business environment</a:t>
            </a:r>
          </a:p>
          <a:p>
            <a:r>
              <a:rPr lang="en-US" altLang="en-US" dirty="0" smtClean="0"/>
              <a:t>Knowledge of customers</a:t>
            </a:r>
          </a:p>
          <a:p>
            <a:r>
              <a:rPr lang="en-US" altLang="en-US" dirty="0" smtClean="0"/>
              <a:t>Knowledge of spoken international language</a:t>
            </a:r>
          </a:p>
          <a:p>
            <a:r>
              <a:rPr lang="en-US" altLang="en-US" dirty="0" smtClean="0"/>
              <a:t>Knowledge of business etiquettes of the host country</a:t>
            </a:r>
          </a:p>
          <a:p>
            <a:endParaRPr lang="en-US" altLang="en-US" dirty="0" smtClean="0"/>
          </a:p>
        </p:txBody>
      </p:sp>
    </p:spTree>
    <p:extLst>
      <p:ext uri="{BB962C8B-B14F-4D97-AF65-F5344CB8AC3E}">
        <p14:creationId xmlns:p14="http://schemas.microsoft.com/office/powerpoint/2010/main" val="2790274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itle 1"/>
          <p:cNvSpPr>
            <a:spLocks noGrp="1"/>
          </p:cNvSpPr>
          <p:nvPr>
            <p:ph type="title"/>
          </p:nvPr>
        </p:nvSpPr>
        <p:spPr/>
        <p:txBody>
          <a:bodyPr/>
          <a:lstStyle/>
          <a:p>
            <a:r>
              <a:rPr lang="en-US" altLang="en-US" smtClean="0"/>
              <a:t>Managing Expatriates</a:t>
            </a:r>
          </a:p>
        </p:txBody>
      </p:sp>
      <p:sp>
        <p:nvSpPr>
          <p:cNvPr id="3" name="Content Placeholder 2"/>
          <p:cNvSpPr>
            <a:spLocks noGrp="1"/>
          </p:cNvSpPr>
          <p:nvPr>
            <p:ph idx="1"/>
          </p:nvPr>
        </p:nvSpPr>
        <p:spPr/>
        <p:txBody>
          <a:bodyPr/>
          <a:lstStyle/>
          <a:p>
            <a:pPr>
              <a:defRPr/>
            </a:pPr>
            <a:r>
              <a:rPr lang="en-US" dirty="0" smtClean="0"/>
              <a:t>Willingness and enthusiasm of a person to work abroad</a:t>
            </a:r>
          </a:p>
          <a:p>
            <a:pPr>
              <a:defRPr/>
            </a:pPr>
            <a:r>
              <a:rPr lang="en-US" dirty="0" err="1" smtClean="0"/>
              <a:t>Multiculturist</a:t>
            </a:r>
            <a:endParaRPr lang="en-US" dirty="0" smtClean="0"/>
          </a:p>
          <a:p>
            <a:pPr>
              <a:defRPr/>
            </a:pPr>
            <a:r>
              <a:rPr lang="en-US" dirty="0" smtClean="0"/>
              <a:t>Possess skills for positions overseas</a:t>
            </a:r>
          </a:p>
          <a:p>
            <a:pPr>
              <a:defRPr/>
            </a:pPr>
            <a:r>
              <a:rPr lang="en-US" dirty="0" smtClean="0"/>
              <a:t>Family background of the individual</a:t>
            </a:r>
          </a:p>
          <a:p>
            <a:pPr>
              <a:defRPr/>
            </a:pPr>
            <a:r>
              <a:rPr lang="en-US" dirty="0" smtClean="0"/>
              <a:t>Local laws of host countries</a:t>
            </a:r>
          </a:p>
          <a:p>
            <a:pPr marL="0" indent="0">
              <a:buFontTx/>
              <a:buNone/>
              <a:defRPr/>
            </a:pPr>
            <a:endParaRPr lang="en-US" dirty="0"/>
          </a:p>
        </p:txBody>
      </p:sp>
    </p:spTree>
    <p:extLst>
      <p:ext uri="{BB962C8B-B14F-4D97-AF65-F5344CB8AC3E}">
        <p14:creationId xmlns:p14="http://schemas.microsoft.com/office/powerpoint/2010/main" val="2400786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1600200"/>
            <a:ext cx="7696200" cy="4401205"/>
          </a:xfrm>
          <a:prstGeom prst="rect">
            <a:avLst/>
          </a:prstGeom>
        </p:spPr>
        <p:txBody>
          <a:bodyPr wrap="square">
            <a:spAutoFit/>
          </a:bodyPr>
          <a:lstStyle/>
          <a:p>
            <a:pPr marL="0" indent="0">
              <a:buNone/>
              <a:defRPr/>
            </a:pPr>
            <a:r>
              <a:rPr lang="en-US" sz="3200" dirty="0">
                <a:latin typeface="Times New Roman"/>
                <a:ea typeface="+mj-ea"/>
                <a:cs typeface="+mj-cs"/>
              </a:rPr>
              <a:t>Repatriation</a:t>
            </a:r>
            <a:r>
              <a:rPr lang="en-US" sz="3200" dirty="0">
                <a:latin typeface="Century Gothic"/>
                <a:ea typeface="+mj-ea"/>
                <a:cs typeface="+mj-cs"/>
              </a:rPr>
              <a:t> </a:t>
            </a:r>
            <a:r>
              <a:rPr lang="en-US" sz="3200" dirty="0">
                <a:solidFill>
                  <a:srgbClr val="94C600"/>
                </a:solidFill>
                <a:latin typeface="Century Gothic"/>
                <a:ea typeface="+mj-ea"/>
                <a:cs typeface="+mj-cs"/>
              </a:rPr>
              <a:t/>
            </a:r>
            <a:br>
              <a:rPr lang="en-US" sz="3200" dirty="0">
                <a:solidFill>
                  <a:srgbClr val="94C600"/>
                </a:solidFill>
                <a:latin typeface="Century Gothic"/>
                <a:ea typeface="+mj-ea"/>
                <a:cs typeface="+mj-cs"/>
              </a:rPr>
            </a:br>
            <a:r>
              <a:rPr lang="en-US" sz="3200" dirty="0">
                <a:solidFill>
                  <a:srgbClr val="94C600"/>
                </a:solidFill>
                <a:latin typeface="Century Gothic"/>
                <a:ea typeface="+mj-ea"/>
                <a:cs typeface="+mj-cs"/>
              </a:rPr>
              <a:t/>
            </a:r>
            <a:br>
              <a:rPr lang="en-US" sz="3200" dirty="0">
                <a:solidFill>
                  <a:srgbClr val="94C600"/>
                </a:solidFill>
                <a:latin typeface="Century Gothic"/>
                <a:ea typeface="+mj-ea"/>
                <a:cs typeface="+mj-cs"/>
              </a:rPr>
            </a:br>
            <a:r>
              <a:rPr lang="en-US" sz="3200" dirty="0">
                <a:solidFill>
                  <a:srgbClr val="94C600"/>
                </a:solidFill>
                <a:latin typeface="Times New Roman"/>
                <a:ea typeface="+mj-ea"/>
                <a:cs typeface="+mj-cs"/>
              </a:rPr>
              <a:t>Expatriation process also includes </a:t>
            </a:r>
            <a:r>
              <a:rPr lang="en-US" sz="3200" b="1" dirty="0">
                <a:solidFill>
                  <a:srgbClr val="000000"/>
                </a:solidFill>
                <a:latin typeface="Times New Roman"/>
                <a:ea typeface="+mj-ea"/>
                <a:cs typeface="+mj-cs"/>
              </a:rPr>
              <a:t>repatriation</a:t>
            </a:r>
            <a:r>
              <a:rPr lang="en-US" sz="3200" dirty="0">
                <a:solidFill>
                  <a:srgbClr val="94C600"/>
                </a:solidFill>
                <a:latin typeface="Times New Roman"/>
                <a:ea typeface="+mj-ea"/>
                <a:cs typeface="+mj-cs"/>
              </a:rPr>
              <a:t>: the activity of bringing the expatriate back to the home country</a:t>
            </a:r>
            <a:r>
              <a:rPr lang="en-US" sz="3200" dirty="0">
                <a:solidFill>
                  <a:srgbClr val="94C600"/>
                </a:solidFill>
                <a:latin typeface="Century Gothic"/>
                <a:ea typeface="+mj-ea"/>
                <a:cs typeface="+mj-cs"/>
              </a:rPr>
              <a:t> </a:t>
            </a:r>
            <a:br>
              <a:rPr lang="en-US" sz="3200" dirty="0">
                <a:solidFill>
                  <a:srgbClr val="94C600"/>
                </a:solidFill>
                <a:latin typeface="Century Gothic"/>
                <a:ea typeface="+mj-ea"/>
                <a:cs typeface="+mj-cs"/>
              </a:rPr>
            </a:br>
            <a:r>
              <a:rPr lang="en-US" sz="3200" dirty="0">
                <a:solidFill>
                  <a:srgbClr val="94C600"/>
                </a:solidFill>
                <a:latin typeface="Times New Roman"/>
                <a:ea typeface="+mj-ea"/>
                <a:cs typeface="+mj-cs"/>
              </a:rPr>
              <a:t>Re-entry presents new challenges:</a:t>
            </a:r>
            <a:r>
              <a:rPr lang="en-US" sz="3200" dirty="0">
                <a:solidFill>
                  <a:srgbClr val="94C600"/>
                </a:solidFill>
                <a:latin typeface="Century Gothic"/>
                <a:ea typeface="+mj-ea"/>
                <a:cs typeface="+mj-cs"/>
              </a:rPr>
              <a:t> </a:t>
            </a:r>
            <a:br>
              <a:rPr lang="en-US" sz="3200" dirty="0">
                <a:solidFill>
                  <a:srgbClr val="94C600"/>
                </a:solidFill>
                <a:latin typeface="Century Gothic"/>
                <a:ea typeface="+mj-ea"/>
                <a:cs typeface="+mj-cs"/>
              </a:rPr>
            </a:br>
            <a:r>
              <a:rPr lang="en-US" sz="3200" dirty="0">
                <a:solidFill>
                  <a:srgbClr val="94C600"/>
                </a:solidFill>
                <a:latin typeface="Times New Roman"/>
                <a:ea typeface="+mj-ea"/>
                <a:cs typeface="+mj-cs"/>
              </a:rPr>
              <a:t>May experience </a:t>
            </a:r>
            <a:r>
              <a:rPr lang="en-US" sz="3200" b="1" dirty="0">
                <a:solidFill>
                  <a:srgbClr val="94C600"/>
                </a:solidFill>
                <a:latin typeface="Times New Roman"/>
                <a:ea typeface="+mj-ea"/>
                <a:cs typeface="+mj-cs"/>
              </a:rPr>
              <a:t>re-entry shock</a:t>
            </a:r>
            <a:r>
              <a:rPr lang="en-US" sz="3200" dirty="0">
                <a:solidFill>
                  <a:srgbClr val="94C600"/>
                </a:solidFill>
                <a:latin typeface="Century Gothic"/>
                <a:ea typeface="+mj-ea"/>
                <a:cs typeface="+mj-cs"/>
              </a:rPr>
              <a:t> </a:t>
            </a:r>
            <a:br>
              <a:rPr lang="en-US" sz="3200" dirty="0">
                <a:solidFill>
                  <a:srgbClr val="94C600"/>
                </a:solidFill>
                <a:latin typeface="Century Gothic"/>
                <a:ea typeface="+mj-ea"/>
                <a:cs typeface="+mj-cs"/>
              </a:rPr>
            </a:br>
            <a:r>
              <a:rPr lang="en-US" sz="3200" dirty="0">
                <a:solidFill>
                  <a:srgbClr val="94C600"/>
                </a:solidFill>
                <a:latin typeface="Times New Roman"/>
                <a:ea typeface="+mj-ea"/>
                <a:cs typeface="+mj-cs"/>
              </a:rPr>
              <a:t>Some exit the company</a:t>
            </a:r>
            <a:r>
              <a:rPr lang="en-US" sz="3200" dirty="0">
                <a:solidFill>
                  <a:srgbClr val="94C600"/>
                </a:solidFill>
                <a:latin typeface="Century Gothic"/>
                <a:ea typeface="+mj-ea"/>
                <a:cs typeface="+mj-cs"/>
              </a:rPr>
              <a:t> </a:t>
            </a:r>
            <a:br>
              <a:rPr lang="en-US" sz="3200" dirty="0">
                <a:solidFill>
                  <a:srgbClr val="94C600"/>
                </a:solidFill>
                <a:latin typeface="Century Gothic"/>
                <a:ea typeface="+mj-ea"/>
                <a:cs typeface="+mj-cs"/>
              </a:rPr>
            </a:br>
            <a:endParaRPr lang="en-US" dirty="0"/>
          </a:p>
        </p:txBody>
      </p:sp>
    </p:spTree>
    <p:extLst>
      <p:ext uri="{BB962C8B-B14F-4D97-AF65-F5344CB8AC3E}">
        <p14:creationId xmlns:p14="http://schemas.microsoft.com/office/powerpoint/2010/main" val="1804875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72067" y="1752600"/>
            <a:ext cx="7814733" cy="4572000"/>
          </a:xfrm>
        </p:spPr>
        <p:txBody>
          <a:bodyPr rtlCol="0">
            <a:normAutofit lnSpcReduction="10000"/>
          </a:bodyPr>
          <a:lstStyle/>
          <a:p>
            <a:pPr marL="548640" indent="-274320" eaLnBrk="1" fontAlgn="auto" hangingPunct="1">
              <a:spcAft>
                <a:spcPts val="0"/>
              </a:spcAft>
              <a:buClr>
                <a:schemeClr val="tx1">
                  <a:shade val="95000"/>
                </a:schemeClr>
              </a:buClr>
              <a:buFont typeface="Wingdings 2"/>
              <a:buChar char=""/>
              <a:defRPr/>
            </a:pPr>
            <a:r>
              <a:rPr lang="en-US" dirty="0"/>
              <a:t>Individual reactions: job-related  </a:t>
            </a:r>
            <a:br>
              <a:rPr lang="en-US" dirty="0"/>
            </a:br>
            <a:endParaRPr lang="en-US" dirty="0"/>
          </a:p>
          <a:p>
            <a:pPr marL="548640" indent="-274320" eaLnBrk="1" fontAlgn="auto" hangingPunct="1">
              <a:spcAft>
                <a:spcPts val="0"/>
              </a:spcAft>
              <a:buClr>
                <a:schemeClr val="tx1">
                  <a:shade val="95000"/>
                </a:schemeClr>
              </a:buClr>
              <a:buFont typeface="Wingdings 2"/>
              <a:buChar char=""/>
              <a:defRPr/>
            </a:pPr>
            <a:r>
              <a:rPr lang="en-US" dirty="0"/>
              <a:t>Career anxiety </a:t>
            </a:r>
          </a:p>
          <a:p>
            <a:pPr marL="640080" lvl="1" indent="-274320" eaLnBrk="1" fontAlgn="auto" hangingPunct="1">
              <a:spcAft>
                <a:spcPts val="0"/>
              </a:spcAft>
              <a:buFont typeface="Wingdings 2"/>
              <a:buChar char=""/>
              <a:defRPr/>
            </a:pPr>
            <a:r>
              <a:rPr lang="en-US" dirty="0"/>
              <a:t>No post-assignment guarantee of employment </a:t>
            </a:r>
          </a:p>
          <a:p>
            <a:pPr marL="640080" lvl="1" indent="-274320" eaLnBrk="1" fontAlgn="auto" hangingPunct="1">
              <a:spcAft>
                <a:spcPts val="0"/>
              </a:spcAft>
              <a:buFont typeface="Wingdings 2"/>
              <a:buChar char=""/>
              <a:defRPr/>
            </a:pPr>
            <a:r>
              <a:rPr lang="en-US" dirty="0"/>
              <a:t>Loss of visibility and isolation </a:t>
            </a:r>
          </a:p>
          <a:p>
            <a:pPr marL="640080" lvl="1" indent="-274320" eaLnBrk="1" fontAlgn="auto" hangingPunct="1">
              <a:spcAft>
                <a:spcPts val="0"/>
              </a:spcAft>
              <a:buFont typeface="Wingdings 2"/>
              <a:buChar char=""/>
              <a:defRPr/>
            </a:pPr>
            <a:r>
              <a:rPr lang="en-US" dirty="0"/>
              <a:t>Changes in the home workplace </a:t>
            </a:r>
          </a:p>
          <a:p>
            <a:pPr marL="548640" indent="-274320" eaLnBrk="1" fontAlgn="auto" hangingPunct="1">
              <a:spcAft>
                <a:spcPts val="0"/>
              </a:spcAft>
              <a:buClr>
                <a:schemeClr val="tx1">
                  <a:shade val="95000"/>
                </a:schemeClr>
              </a:buClr>
              <a:buFont typeface="Wingdings 2"/>
              <a:buChar char=""/>
              <a:defRPr/>
            </a:pPr>
            <a:r>
              <a:rPr lang="en-US" dirty="0"/>
              <a:t>Work adjustment </a:t>
            </a:r>
          </a:p>
          <a:p>
            <a:pPr marL="640080" lvl="1" indent="-274320" eaLnBrk="1" fontAlgn="auto" hangingPunct="1">
              <a:spcAft>
                <a:spcPts val="0"/>
              </a:spcAft>
              <a:buFont typeface="Wingdings 2"/>
              <a:buChar char=""/>
              <a:defRPr/>
            </a:pPr>
            <a:r>
              <a:rPr lang="en-US" dirty="0"/>
              <a:t>The employment relationship and career expectation </a:t>
            </a:r>
          </a:p>
          <a:p>
            <a:pPr marL="640080" lvl="1" indent="-274320" eaLnBrk="1" fontAlgn="auto" hangingPunct="1">
              <a:spcAft>
                <a:spcPts val="0"/>
              </a:spcAft>
              <a:buFont typeface="Wingdings 2"/>
              <a:buChar char=""/>
              <a:defRPr/>
            </a:pPr>
            <a:r>
              <a:rPr lang="en-US" dirty="0"/>
              <a:t>Re-entry position </a:t>
            </a:r>
          </a:p>
          <a:p>
            <a:pPr marL="640080" lvl="1" indent="-274320" eaLnBrk="1" fontAlgn="auto" hangingPunct="1">
              <a:spcAft>
                <a:spcPts val="0"/>
              </a:spcAft>
              <a:buFont typeface="Wingdings 2"/>
              <a:buChar char=""/>
              <a:defRPr/>
            </a:pPr>
            <a:r>
              <a:rPr lang="en-US" dirty="0"/>
              <a:t>Devaluing of international experience </a:t>
            </a:r>
          </a:p>
          <a:p>
            <a:pPr marL="548640" indent="-274320" eaLnBrk="1" fontAlgn="auto" hangingPunct="1">
              <a:spcAft>
                <a:spcPts val="0"/>
              </a:spcAft>
              <a:buClr>
                <a:schemeClr val="tx1">
                  <a:shade val="95000"/>
                </a:schemeClr>
              </a:buClr>
              <a:buFont typeface="Wingdings 2"/>
              <a:buChar char=""/>
              <a:defRPr/>
            </a:pPr>
            <a:r>
              <a:rPr lang="en-US" dirty="0"/>
              <a:t>Coping with new role demands </a:t>
            </a:r>
          </a:p>
          <a:p>
            <a:pPr marL="548640" indent="-274320" eaLnBrk="1" fontAlgn="auto" hangingPunct="1">
              <a:spcAft>
                <a:spcPts val="0"/>
              </a:spcAft>
              <a:buClr>
                <a:schemeClr val="tx1">
                  <a:shade val="95000"/>
                </a:schemeClr>
              </a:buClr>
              <a:buFont typeface="Wingdings 2"/>
              <a:buChar char=""/>
              <a:defRPr/>
            </a:pPr>
            <a:r>
              <a:rPr lang="en-US" dirty="0"/>
              <a:t>Loss of status and pay </a:t>
            </a:r>
          </a:p>
          <a:p>
            <a:pPr marL="548640" indent="-274320" eaLnBrk="1" fontAlgn="auto" hangingPunct="1">
              <a:spcAft>
                <a:spcPts val="0"/>
              </a:spcAft>
              <a:buClr>
                <a:schemeClr val="tx1">
                  <a:shade val="95000"/>
                </a:schemeClr>
              </a:buClr>
              <a:buFont typeface="Wingdings 2"/>
              <a:buChar char=""/>
              <a:defRPr/>
            </a:pPr>
            <a:endParaRPr lang="en-US" dirty="0"/>
          </a:p>
        </p:txBody>
      </p:sp>
    </p:spTree>
    <p:extLst>
      <p:ext uri="{BB962C8B-B14F-4D97-AF65-F5344CB8AC3E}">
        <p14:creationId xmlns:p14="http://schemas.microsoft.com/office/powerpoint/2010/main" val="3924415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Content Placeholder 2"/>
          <p:cNvSpPr>
            <a:spLocks noGrp="1"/>
          </p:cNvSpPr>
          <p:nvPr>
            <p:ph idx="1"/>
          </p:nvPr>
        </p:nvSpPr>
        <p:spPr/>
        <p:txBody>
          <a:bodyPr/>
          <a:lstStyle/>
          <a:p>
            <a:pPr marL="0" indent="0" algn="ctr">
              <a:buFont typeface="Wingdings" pitchFamily="2" charset="2"/>
              <a:buNone/>
            </a:pPr>
            <a:r>
              <a:rPr lang="en-US" altLang="en-US" sz="5400" smtClean="0"/>
              <a:t>IMPACT OF CULTURAL DIVERSITY</a:t>
            </a:r>
          </a:p>
        </p:txBody>
      </p:sp>
    </p:spTree>
    <p:extLst>
      <p:ext uri="{BB962C8B-B14F-4D97-AF65-F5344CB8AC3E}">
        <p14:creationId xmlns:p14="http://schemas.microsoft.com/office/powerpoint/2010/main" val="42231783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dirty="0" smtClean="0"/>
              <a:t>Non-Verbal Gestures</a:t>
            </a:r>
          </a:p>
        </p:txBody>
      </p:sp>
      <p:sp>
        <p:nvSpPr>
          <p:cNvPr id="276483" name="Rectangle 3"/>
          <p:cNvSpPr>
            <a:spLocks noGrp="1" noChangeArrowheads="1"/>
          </p:cNvSpPr>
          <p:nvPr>
            <p:ph type="body" idx="1"/>
          </p:nvPr>
        </p:nvSpPr>
        <p:spPr/>
        <p:txBody>
          <a:bodyPr/>
          <a:lstStyle/>
          <a:p>
            <a:pPr eaLnBrk="1" hangingPunct="1">
              <a:buFont typeface="Wingdings" pitchFamily="2" charset="2"/>
              <a:buNone/>
            </a:pPr>
            <a:endParaRPr lang="en-US" altLang="en-US" smtClean="0"/>
          </a:p>
        </p:txBody>
      </p:sp>
      <p:pic>
        <p:nvPicPr>
          <p:cNvPr id="1028" name="Picture 4" descr="C:\Documents and Settings\Owner\Desktop\IBUS300\Non-verbal jestur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1981200"/>
            <a:ext cx="4635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352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smtClean="0"/>
              <a:t>Non-Verbal Gestures</a:t>
            </a:r>
          </a:p>
        </p:txBody>
      </p:sp>
      <p:sp>
        <p:nvSpPr>
          <p:cNvPr id="277507" name="Rectangle 3"/>
          <p:cNvSpPr>
            <a:spLocks noGrp="1" noChangeArrowheads="1"/>
          </p:cNvSpPr>
          <p:nvPr>
            <p:ph type="body" idx="1"/>
          </p:nvPr>
        </p:nvSpPr>
        <p:spPr/>
        <p:txBody>
          <a:bodyPr/>
          <a:lstStyle/>
          <a:p>
            <a:pPr eaLnBrk="1" hangingPunct="1">
              <a:buFont typeface="Wingdings" pitchFamily="2" charset="2"/>
              <a:buNone/>
            </a:pPr>
            <a:endParaRPr lang="en-US" altLang="en-US" smtClean="0"/>
          </a:p>
        </p:txBody>
      </p:sp>
      <p:pic>
        <p:nvPicPr>
          <p:cNvPr id="277508" name="Picture 4" descr="C:\Documents and Settings\Owner\Desktop\IBUS300\Non-verbal jesture Ita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513" y="1981200"/>
            <a:ext cx="44989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515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Impact of Culture on Individual Behaviour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503166"/>
              </p:ext>
            </p:extLst>
          </p:nvPr>
        </p:nvGraphicFramePr>
        <p:xfrm>
          <a:off x="685800" y="2133600"/>
          <a:ext cx="81534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969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smtClean="0"/>
              <a:t>Non-Verbal Gestures</a:t>
            </a:r>
          </a:p>
        </p:txBody>
      </p:sp>
      <p:sp>
        <p:nvSpPr>
          <p:cNvPr id="278531" name="Rectangle 3"/>
          <p:cNvSpPr>
            <a:spLocks noGrp="1" noChangeArrowheads="1"/>
          </p:cNvSpPr>
          <p:nvPr>
            <p:ph type="body" idx="1"/>
          </p:nvPr>
        </p:nvSpPr>
        <p:spPr/>
        <p:txBody>
          <a:bodyPr/>
          <a:lstStyle/>
          <a:p>
            <a:pPr eaLnBrk="1" hangingPunct="1">
              <a:buFont typeface="Wingdings" pitchFamily="2" charset="2"/>
              <a:buNone/>
            </a:pPr>
            <a:endParaRPr lang="en-US" altLang="en-US" smtClean="0"/>
          </a:p>
        </p:txBody>
      </p:sp>
      <p:pic>
        <p:nvPicPr>
          <p:cNvPr id="278532" name="Picture 4" descr="C:\Documents and Settings\Owner\Desktop\IBUS300\Non-verbal jesture Gre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981200"/>
            <a:ext cx="52847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305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smtClean="0"/>
              <a:t>Non-Verbal Gestures</a:t>
            </a:r>
          </a:p>
        </p:txBody>
      </p:sp>
      <p:sp>
        <p:nvSpPr>
          <p:cNvPr id="279555" name="Rectangle 3"/>
          <p:cNvSpPr>
            <a:spLocks noGrp="1" noChangeArrowheads="1"/>
          </p:cNvSpPr>
          <p:nvPr>
            <p:ph type="body" idx="1"/>
          </p:nvPr>
        </p:nvSpPr>
        <p:spPr/>
        <p:txBody>
          <a:bodyPr/>
          <a:lstStyle/>
          <a:p>
            <a:pPr eaLnBrk="1" hangingPunct="1">
              <a:buFont typeface="Wingdings" pitchFamily="2" charset="2"/>
              <a:buNone/>
            </a:pPr>
            <a:endParaRPr lang="en-US" altLang="en-US" smtClean="0"/>
          </a:p>
        </p:txBody>
      </p:sp>
      <p:pic>
        <p:nvPicPr>
          <p:cNvPr id="279556" name="Picture 4" descr="C:\Documents and Settings\Owner\Desktop\IBUS300\Non-verbal jesture Egy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13" y="1981200"/>
            <a:ext cx="47005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03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gn="ctr">
              <a:buNone/>
            </a:pPr>
            <a:r>
              <a:rPr lang="en-US" sz="9600" b="1" dirty="0" smtClean="0"/>
              <a:t>THANKYOU</a:t>
            </a:r>
            <a:endParaRPr lang="en-US" sz="96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64074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The Critical Role of Culture</a:t>
            </a:r>
            <a:endParaRPr lang="en-US" b="1" dirty="0">
              <a:solidFill>
                <a:schemeClr val="tx1"/>
              </a:solidFill>
            </a:endParaRPr>
          </a:p>
        </p:txBody>
      </p:sp>
      <p:sp>
        <p:nvSpPr>
          <p:cNvPr id="4" name="Content Placeholder 3"/>
          <p:cNvSpPr>
            <a:spLocks noGrp="1"/>
          </p:cNvSpPr>
          <p:nvPr>
            <p:ph idx="1"/>
          </p:nvPr>
        </p:nvSpPr>
        <p:spPr>
          <a:xfrm>
            <a:off x="609600" y="2362200"/>
            <a:ext cx="8153400" cy="2743200"/>
          </a:xfrm>
        </p:spPr>
        <p:txBody>
          <a:bodyPr>
            <a:normAutofit/>
          </a:bodyPr>
          <a:lstStyle/>
          <a:p>
            <a:pPr marL="0" indent="0" algn="just">
              <a:buNone/>
            </a:pPr>
            <a:r>
              <a:rPr lang="en-US" sz="3200" i="1" dirty="0" smtClean="0">
                <a:solidFill>
                  <a:schemeClr val="tx1"/>
                </a:solidFill>
              </a:rPr>
              <a:t>Why did one of the world’s biggest entertainment media companies, the world’s biggest retailer and world renowned Cereals and Convenience foods company struggled in their International ventures?</a:t>
            </a:r>
          </a:p>
          <a:p>
            <a:pPr marL="0" indent="0" algn="just">
              <a:buNone/>
            </a:pPr>
            <a:endParaRPr lang="en-US" i="1" dirty="0">
              <a:solidFill>
                <a:schemeClr val="tx1"/>
              </a:solidFill>
            </a:endParaRPr>
          </a:p>
        </p:txBody>
      </p:sp>
    </p:spTree>
    <p:extLst>
      <p:ext uri="{BB962C8B-B14F-4D97-AF65-F5344CB8AC3E}">
        <p14:creationId xmlns:p14="http://schemas.microsoft.com/office/powerpoint/2010/main" val="2110371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123" y="0"/>
            <a:ext cx="4076700" cy="306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872067" y="2362200"/>
            <a:ext cx="7408333" cy="3763963"/>
          </a:xfrm>
        </p:spPr>
        <p:txBody>
          <a:bodyPr/>
          <a:lstStyle/>
          <a:p>
            <a:endParaRPr lang="en-US" dirty="0" smtClean="0"/>
          </a:p>
          <a:p>
            <a:endParaRPr lang="en-US" dirty="0"/>
          </a:p>
          <a:p>
            <a:pPr algn="just"/>
            <a:r>
              <a:rPr lang="en-US" dirty="0" smtClean="0"/>
              <a:t>1992: The Walt Disney Company, one of the world’s leading media and entertainment conglomerates, opens a new theme park named Euro Disney in Paris. It is Designed to be the biggest and most lavish Disney theme park in the world</a:t>
            </a:r>
            <a:endParaRPr lang="en-US" dirty="0"/>
          </a:p>
        </p:txBody>
      </p:sp>
      <p:sp>
        <p:nvSpPr>
          <p:cNvPr id="3" name="Title 2"/>
          <p:cNvSpPr>
            <a:spLocks noGrp="1"/>
          </p:cNvSpPr>
          <p:nvPr>
            <p:ph type="title"/>
          </p:nvPr>
        </p:nvSpPr>
        <p:spPr>
          <a:xfrm>
            <a:off x="457200" y="338328"/>
            <a:ext cx="4610100" cy="1252728"/>
          </a:xfrm>
        </p:spPr>
        <p:txBody>
          <a:bodyPr>
            <a:normAutofit fontScale="90000"/>
          </a:bodyPr>
          <a:lstStyle/>
          <a:p>
            <a:r>
              <a:rPr lang="en-US" sz="4800" dirty="0" smtClean="0">
                <a:solidFill>
                  <a:schemeClr val="tx1"/>
                </a:solidFill>
              </a:rPr>
              <a:t>Euro Disney in Paris</a:t>
            </a:r>
            <a:endParaRPr lang="en-US" sz="4800" dirty="0">
              <a:solidFill>
                <a:schemeClr val="tx1"/>
              </a:solidFill>
            </a:endParaRPr>
          </a:p>
        </p:txBody>
      </p:sp>
    </p:spTree>
    <p:extLst>
      <p:ext uri="{BB962C8B-B14F-4D97-AF65-F5344CB8AC3E}">
        <p14:creationId xmlns:p14="http://schemas.microsoft.com/office/powerpoint/2010/main" val="270545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
            <a:ext cx="26193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838200" y="2219325"/>
            <a:ext cx="7408333" cy="4211638"/>
          </a:xfrm>
        </p:spPr>
        <p:txBody>
          <a:bodyPr/>
          <a:lstStyle/>
          <a:p>
            <a:pPr algn="just"/>
            <a:r>
              <a:rPr lang="en-US" dirty="0" smtClean="0"/>
              <a:t>1994: Euro Disney incurs losses of $900 million since its opening; Euro Disney renamed Disneyland Paris. Many changes introduced. Fluctuating financial performance continues</a:t>
            </a:r>
          </a:p>
          <a:p>
            <a:pPr algn="just"/>
            <a:endParaRPr lang="en-US" dirty="0" smtClean="0"/>
          </a:p>
          <a:p>
            <a:pPr algn="just"/>
            <a:r>
              <a:rPr lang="en-US" dirty="0" smtClean="0"/>
              <a:t>2005 Disneyland Paris on the verge of Bankruptcy. The French government rescues Disneyland with a financial package.</a:t>
            </a:r>
          </a:p>
          <a:p>
            <a:pPr algn="just"/>
            <a:endParaRPr lang="en-US" dirty="0" smtClean="0"/>
          </a:p>
          <a:p>
            <a:pPr algn="just"/>
            <a:r>
              <a:rPr lang="en-US" dirty="0" smtClean="0"/>
              <a:t>2008 Disneyland shows its first profit in years.</a:t>
            </a:r>
            <a:endParaRPr lang="en-US" dirty="0"/>
          </a:p>
        </p:txBody>
      </p:sp>
    </p:spTree>
    <p:extLst>
      <p:ext uri="{BB962C8B-B14F-4D97-AF65-F5344CB8AC3E}">
        <p14:creationId xmlns:p14="http://schemas.microsoft.com/office/powerpoint/2010/main" val="107252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normAutofit fontScale="92500"/>
          </a:bodyPr>
          <a:lstStyle/>
          <a:p>
            <a:r>
              <a:rPr lang="en-US" sz="2800" b="1" i="1" dirty="0" smtClean="0">
                <a:solidFill>
                  <a:schemeClr val="tx1"/>
                </a:solidFill>
              </a:rPr>
              <a:t>Lack of sensitivity to French and European culture. Imposition of ‘the American way’ in Disneyland Paris.</a:t>
            </a:r>
          </a:p>
          <a:p>
            <a:r>
              <a:rPr lang="en-US" b="1" i="1" dirty="0" smtClean="0"/>
              <a:t>The Euro Disney restaurants did not have enough seating capacity. Europeans like eating their meals sitting down, unlike Americans who like to eat fast food on the move.</a:t>
            </a:r>
          </a:p>
          <a:p>
            <a:r>
              <a:rPr lang="en-US" b="1" i="1" dirty="0" smtClean="0"/>
              <a:t>Euro Disney visitors did not use the expensive tram system on which Disney had invested millions of Dollars.</a:t>
            </a:r>
          </a:p>
          <a:p>
            <a:r>
              <a:rPr lang="en-US" b="1" i="1" dirty="0" smtClean="0"/>
              <a:t>Alcohol was not served in Disney: drinking Wine was an integral part of the French culture.</a:t>
            </a:r>
            <a:endParaRPr lang="en-US" b="1" i="1" dirty="0"/>
          </a:p>
        </p:txBody>
      </p:sp>
      <p:sp>
        <p:nvSpPr>
          <p:cNvPr id="3" name="Title 2"/>
          <p:cNvSpPr>
            <a:spLocks noGrp="1"/>
          </p:cNvSpPr>
          <p:nvPr>
            <p:ph type="title"/>
          </p:nvPr>
        </p:nvSpPr>
        <p:spPr/>
        <p:txBody>
          <a:bodyPr>
            <a:normAutofit fontScale="90000"/>
          </a:bodyPr>
          <a:lstStyle/>
          <a:p>
            <a:r>
              <a:rPr lang="en-US" dirty="0" smtClean="0">
                <a:solidFill>
                  <a:schemeClr val="tx1"/>
                </a:solidFill>
              </a:rPr>
              <a:t>Major Contributor to Disney’s poor performance in France</a:t>
            </a:r>
            <a:endParaRPr lang="en-US" dirty="0">
              <a:solidFill>
                <a:schemeClr val="tx1"/>
              </a:solidFill>
            </a:endParaRPr>
          </a:p>
        </p:txBody>
      </p:sp>
    </p:spTree>
    <p:extLst>
      <p:ext uri="{BB962C8B-B14F-4D97-AF65-F5344CB8AC3E}">
        <p14:creationId xmlns:p14="http://schemas.microsoft.com/office/powerpoint/2010/main" val="228311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62200"/>
            <a:ext cx="7408333" cy="3763963"/>
          </a:xfrm>
        </p:spPr>
        <p:txBody>
          <a:bodyPr>
            <a:normAutofit lnSpcReduction="10000"/>
          </a:bodyPr>
          <a:lstStyle/>
          <a:p>
            <a:pPr algn="just"/>
            <a:r>
              <a:rPr lang="en-US" i="1" dirty="0">
                <a:solidFill>
                  <a:schemeClr val="tx1"/>
                </a:solidFill>
              </a:rPr>
              <a:t>S</a:t>
            </a:r>
            <a:r>
              <a:rPr lang="en-US" i="1" dirty="0" smtClean="0">
                <a:solidFill>
                  <a:schemeClr val="tx1"/>
                </a:solidFill>
              </a:rPr>
              <a:t>ome </a:t>
            </a:r>
            <a:r>
              <a:rPr lang="en-US" i="1" dirty="0">
                <a:solidFill>
                  <a:schemeClr val="tx1"/>
                </a:solidFill>
              </a:rPr>
              <a:t>of the American employee management practices just didn’t fit in the German context. </a:t>
            </a:r>
            <a:endParaRPr lang="en-US" i="1" dirty="0" smtClean="0">
              <a:solidFill>
                <a:schemeClr val="tx1"/>
              </a:solidFill>
            </a:endParaRPr>
          </a:p>
          <a:p>
            <a:pPr marL="0" indent="0" algn="just">
              <a:buNone/>
            </a:pPr>
            <a:r>
              <a:rPr lang="en-US" dirty="0" smtClean="0"/>
              <a:t>Example: </a:t>
            </a:r>
            <a:r>
              <a:rPr lang="en-US" sz="2000" dirty="0"/>
              <a:t>each employee before the shift had to participate in a morning exercise. In could be seen as harmless, but the best thing about this practice was that they had to do it chanting “WALMART! WALMART! WALMART!” . If in America such practice could be used to boost morale and inspire loyalty, then in Germany it was looked upon with </a:t>
            </a:r>
            <a:r>
              <a:rPr lang="en-US" sz="2000" dirty="0" smtClean="0"/>
              <a:t>annoyance.</a:t>
            </a:r>
          </a:p>
          <a:p>
            <a:pPr algn="just"/>
            <a:r>
              <a:rPr lang="en-US" i="1" dirty="0">
                <a:solidFill>
                  <a:schemeClr val="tx1"/>
                </a:solidFill>
              </a:rPr>
              <a:t>The feedback of the employees was ignored</a:t>
            </a:r>
            <a:r>
              <a:rPr lang="en-US" sz="2000" dirty="0"/>
              <a:t>. Top management apparently didn’t listen to anything the lower employees and subordinates had to say.</a:t>
            </a:r>
          </a:p>
          <a:p>
            <a:pPr algn="just"/>
            <a:endParaRPr lang="en-US" sz="2000" dirty="0"/>
          </a:p>
        </p:txBody>
      </p:sp>
      <p:sp>
        <p:nvSpPr>
          <p:cNvPr id="3" name="Title 2"/>
          <p:cNvSpPr>
            <a:spLocks noGrp="1"/>
          </p:cNvSpPr>
          <p:nvPr>
            <p:ph type="title"/>
          </p:nvPr>
        </p:nvSpPr>
        <p:spPr/>
        <p:txBody>
          <a:bodyPr/>
          <a:lstStyle/>
          <a:p>
            <a:pPr algn="l"/>
            <a:r>
              <a:rPr lang="en-US" b="1" dirty="0" smtClean="0">
                <a:solidFill>
                  <a:schemeClr val="tx1"/>
                </a:solidFill>
              </a:rPr>
              <a:t>Walmart in Germany</a:t>
            </a:r>
            <a:endParaRPr lang="en-US" b="1"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57200"/>
            <a:ext cx="3048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067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2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3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935</TotalTime>
  <Words>1596</Words>
  <Application>Microsoft Office PowerPoint</Application>
  <PresentationFormat>On-screen Show (4:3)</PresentationFormat>
  <Paragraphs>155</Paragraphs>
  <Slides>42</Slides>
  <Notes>0</Notes>
  <HiddenSlides>0</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Waveform</vt:lpstr>
      <vt:lpstr>Adjacency</vt:lpstr>
      <vt:lpstr>1_Adjacency</vt:lpstr>
      <vt:lpstr>2_Adjacency</vt:lpstr>
      <vt:lpstr>3_Adjacency</vt:lpstr>
      <vt:lpstr>    CROSS-CULTURAL ISSUES </vt:lpstr>
      <vt:lpstr>Culture: Meaning</vt:lpstr>
      <vt:lpstr>What differentiates various Cultures?</vt:lpstr>
      <vt:lpstr>Impact of Culture on Individual Behaviour</vt:lpstr>
      <vt:lpstr>The Critical Role of Culture</vt:lpstr>
      <vt:lpstr>Euro Disney in Paris</vt:lpstr>
      <vt:lpstr>PowerPoint Presentation</vt:lpstr>
      <vt:lpstr>Major Contributor to Disney’s poor performance in France</vt:lpstr>
      <vt:lpstr>Walmart in Germany</vt:lpstr>
      <vt:lpstr>PowerPoint Presentation</vt:lpstr>
      <vt:lpstr>Kelloggs in India</vt:lpstr>
      <vt:lpstr>Cultural Issues</vt:lpstr>
      <vt:lpstr>Daimler-Chrysler Cultural Clash </vt:lpstr>
      <vt:lpstr>PowerPoint Presentation</vt:lpstr>
      <vt:lpstr>CROSS-CULTURAL ISSUES</vt:lpstr>
      <vt:lpstr>PowerPoint Presentation</vt:lpstr>
      <vt:lpstr>PowerPoint Presentation</vt:lpstr>
      <vt:lpstr>Root Causes for the Failure</vt:lpstr>
      <vt:lpstr>PowerPoint Presentation</vt:lpstr>
      <vt:lpstr>PowerPoint Presentation</vt:lpstr>
      <vt:lpstr>Approaches Adaptive to other Cultures</vt:lpstr>
      <vt:lpstr>POLYCETRICISM</vt:lpstr>
      <vt:lpstr>PowerPoint Presentation</vt:lpstr>
      <vt:lpstr>GEOCENTRICISM</vt:lpstr>
      <vt:lpstr>CULTURAL MODELS</vt:lpstr>
      <vt:lpstr>HOFSTEDE’S CULTURAL DIMENSIONS</vt:lpstr>
      <vt:lpstr>India through Hofstede’s model </vt:lpstr>
      <vt:lpstr>INDIA</vt:lpstr>
      <vt:lpstr>PowerPoint Presentation</vt:lpstr>
      <vt:lpstr>PowerPoint Presentation</vt:lpstr>
      <vt:lpstr>INDIA</vt:lpstr>
      <vt:lpstr>INDIA</vt:lpstr>
      <vt:lpstr>Competencies of an effective Global Manager</vt:lpstr>
      <vt:lpstr>Managing Expatriates</vt:lpstr>
      <vt:lpstr>PowerPoint Presentation</vt:lpstr>
      <vt:lpstr>PowerPoint Presentation</vt:lpstr>
      <vt:lpstr>PowerPoint Presentation</vt:lpstr>
      <vt:lpstr>Non-Verbal Gestures</vt:lpstr>
      <vt:lpstr>Non-Verbal Gestures</vt:lpstr>
      <vt:lpstr>Non-Verbal Gestures</vt:lpstr>
      <vt:lpstr>Non-Verbal Gestures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CROSS-CULTURAL ISSUES</dc:title>
  <dc:creator>Admin</dc:creator>
  <cp:lastModifiedBy>Admin</cp:lastModifiedBy>
  <cp:revision>121</cp:revision>
  <dcterms:created xsi:type="dcterms:W3CDTF">2015-02-13T04:10:24Z</dcterms:created>
  <dcterms:modified xsi:type="dcterms:W3CDTF">2017-02-27T10:37:28Z</dcterms:modified>
</cp:coreProperties>
</file>