
<file path=[Content_Types].xml><?xml version="1.0" encoding="utf-8"?>
<Types xmlns="http://schemas.openxmlformats.org/package/2006/content-types">
  <Default Extension="jpg" ContentType="image/jp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Lst>
  <p:sldIdLst>
    <p:sldId id="256" r:id="rId2"/>
    <p:sldId id="257" r:id="rId3"/>
    <p:sldId id="259" r:id="rId4"/>
    <p:sldId id="260" r:id="rId5"/>
    <p:sldId id="261" r:id="rId6"/>
    <p:sldId id="262" r:id="rId7"/>
    <p:sldId id="263" r:id="rId8"/>
    <p:sldId id="264" r:id="rId9"/>
    <p:sldId id="265" r:id="rId10"/>
    <p:sldId id="266" r:id="rId11"/>
    <p:sldId id="267" r:id="rId12"/>
    <p:sldId id="279" r:id="rId13"/>
    <p:sldId id="280" r:id="rId14"/>
    <p:sldId id="274" r:id="rId15"/>
    <p:sldId id="276" r:id="rId16"/>
    <p:sldId id="278" r:id="rId17"/>
  </p:sldIdLst>
  <p:sldSz cx="12192000" cy="6858000"/>
  <p:notesSz cx="12192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780" y="4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0F90F-08CF-40CE-858E-0C6CEE8C96A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B76B0CDE-CDB3-4D08-BAD8-05B9F529670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C72D1CB2-9E03-4039-9CFB-0866C1250A95}"/>
              </a:ext>
            </a:extLst>
          </p:cNvPr>
          <p:cNvSpPr>
            <a:spLocks noGrp="1"/>
          </p:cNvSpPr>
          <p:nvPr>
            <p:ph type="dt" sz="half" idx="10"/>
          </p:nvPr>
        </p:nvSpPr>
        <p:spPr/>
        <p:txBody>
          <a:bodyPr/>
          <a:lstStyle/>
          <a:p>
            <a:fld id="{1D8BD707-D9CF-40AE-B4C6-C98DA3205C09}" type="datetimeFigureOut">
              <a:rPr lang="en-US" smtClean="0"/>
              <a:t>5/3/2020</a:t>
            </a:fld>
            <a:endParaRPr lang="en-US"/>
          </a:p>
        </p:txBody>
      </p:sp>
      <p:sp>
        <p:nvSpPr>
          <p:cNvPr id="5" name="Footer Placeholder 4">
            <a:extLst>
              <a:ext uri="{FF2B5EF4-FFF2-40B4-BE49-F238E27FC236}">
                <a16:creationId xmlns:a16="http://schemas.microsoft.com/office/drawing/2014/main" id="{F414B477-4166-41A1-B1EC-A55CFD91457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3C25F38-3349-4691-BF0D-5FDC718F6741}"/>
              </a:ext>
            </a:extLst>
          </p:cNvPr>
          <p:cNvSpPr>
            <a:spLocks noGrp="1"/>
          </p:cNvSpPr>
          <p:nvPr>
            <p:ph type="sldNum" sz="quarter" idx="12"/>
          </p:nvPr>
        </p:nvSpPr>
        <p:spPr/>
        <p:txBody>
          <a:bodyPr/>
          <a:lstStyle/>
          <a:p>
            <a:fld id="{B6F15528-21DE-4FAA-801E-634DDDAF4B2B}" type="slidenum">
              <a:rPr lang="en-IN" smtClean="0"/>
              <a:t>‹#›</a:t>
            </a:fld>
            <a:endParaRPr lang="en-IN"/>
          </a:p>
        </p:txBody>
      </p:sp>
    </p:spTree>
    <p:extLst>
      <p:ext uri="{BB962C8B-B14F-4D97-AF65-F5344CB8AC3E}">
        <p14:creationId xmlns:p14="http://schemas.microsoft.com/office/powerpoint/2010/main" val="3143441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B2950-4811-465B-A589-72B55A0CC712}"/>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7885E39B-BFC1-4FEA-B996-50DC6C026F4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F09DC99-D7C8-4C23-9B0D-BC499F4A506F}"/>
              </a:ext>
            </a:extLst>
          </p:cNvPr>
          <p:cNvSpPr>
            <a:spLocks noGrp="1"/>
          </p:cNvSpPr>
          <p:nvPr>
            <p:ph type="dt" sz="half" idx="10"/>
          </p:nvPr>
        </p:nvSpPr>
        <p:spPr/>
        <p:txBody>
          <a:bodyPr/>
          <a:lstStyle/>
          <a:p>
            <a:fld id="{1D8BD707-D9CF-40AE-B4C6-C98DA3205C09}" type="datetimeFigureOut">
              <a:rPr lang="en-US" smtClean="0"/>
              <a:t>5/3/2020</a:t>
            </a:fld>
            <a:endParaRPr lang="en-US"/>
          </a:p>
        </p:txBody>
      </p:sp>
      <p:sp>
        <p:nvSpPr>
          <p:cNvPr id="5" name="Footer Placeholder 4">
            <a:extLst>
              <a:ext uri="{FF2B5EF4-FFF2-40B4-BE49-F238E27FC236}">
                <a16:creationId xmlns:a16="http://schemas.microsoft.com/office/drawing/2014/main" id="{BC8DC388-3278-4E02-8B3A-8D7D8989364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8F932BF-5806-41C9-ABE7-D67FF9FE5C58}"/>
              </a:ext>
            </a:extLst>
          </p:cNvPr>
          <p:cNvSpPr>
            <a:spLocks noGrp="1"/>
          </p:cNvSpPr>
          <p:nvPr>
            <p:ph type="sldNum" sz="quarter" idx="12"/>
          </p:nvPr>
        </p:nvSpPr>
        <p:spPr/>
        <p:txBody>
          <a:bodyPr/>
          <a:lstStyle/>
          <a:p>
            <a:fld id="{B6F15528-21DE-4FAA-801E-634DDDAF4B2B}" type="slidenum">
              <a:rPr lang="en-IN" smtClean="0"/>
              <a:t>‹#›</a:t>
            </a:fld>
            <a:endParaRPr lang="en-IN"/>
          </a:p>
        </p:txBody>
      </p:sp>
    </p:spTree>
    <p:extLst>
      <p:ext uri="{BB962C8B-B14F-4D97-AF65-F5344CB8AC3E}">
        <p14:creationId xmlns:p14="http://schemas.microsoft.com/office/powerpoint/2010/main" val="4090497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611E97D-CE66-42EB-987B-9A091737B11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053CF8DF-3446-44DF-B37C-AD2EAEF9DE5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2A7AF4A-3353-43A4-A6B7-4DA91C9A8654}"/>
              </a:ext>
            </a:extLst>
          </p:cNvPr>
          <p:cNvSpPr>
            <a:spLocks noGrp="1"/>
          </p:cNvSpPr>
          <p:nvPr>
            <p:ph type="dt" sz="half" idx="10"/>
          </p:nvPr>
        </p:nvSpPr>
        <p:spPr/>
        <p:txBody>
          <a:bodyPr/>
          <a:lstStyle/>
          <a:p>
            <a:fld id="{1D8BD707-D9CF-40AE-B4C6-C98DA3205C09}" type="datetimeFigureOut">
              <a:rPr lang="en-US" smtClean="0"/>
              <a:t>5/3/2020</a:t>
            </a:fld>
            <a:endParaRPr lang="en-US"/>
          </a:p>
        </p:txBody>
      </p:sp>
      <p:sp>
        <p:nvSpPr>
          <p:cNvPr id="5" name="Footer Placeholder 4">
            <a:extLst>
              <a:ext uri="{FF2B5EF4-FFF2-40B4-BE49-F238E27FC236}">
                <a16:creationId xmlns:a16="http://schemas.microsoft.com/office/drawing/2014/main" id="{574CA651-3246-4EA8-AFE6-DFC6365B7C6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B3082DD-AE1C-47B6-BD38-9325A436BDC4}"/>
              </a:ext>
            </a:extLst>
          </p:cNvPr>
          <p:cNvSpPr>
            <a:spLocks noGrp="1"/>
          </p:cNvSpPr>
          <p:nvPr>
            <p:ph type="sldNum" sz="quarter" idx="12"/>
          </p:nvPr>
        </p:nvSpPr>
        <p:spPr/>
        <p:txBody>
          <a:bodyPr/>
          <a:lstStyle/>
          <a:p>
            <a:fld id="{B6F15528-21DE-4FAA-801E-634DDDAF4B2B}" type="slidenum">
              <a:rPr lang="en-IN" smtClean="0"/>
              <a:t>‹#›</a:t>
            </a:fld>
            <a:endParaRPr lang="en-IN"/>
          </a:p>
        </p:txBody>
      </p:sp>
    </p:spTree>
    <p:extLst>
      <p:ext uri="{BB962C8B-B14F-4D97-AF65-F5344CB8AC3E}">
        <p14:creationId xmlns:p14="http://schemas.microsoft.com/office/powerpoint/2010/main" val="1212593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11DE96-73BF-4A4F-9B7D-AE885DA69196}"/>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CC810311-0CEE-4CFC-864E-BD6D39AAA49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F556A0E-2920-4DD6-8EB9-C0CA086DC374}"/>
              </a:ext>
            </a:extLst>
          </p:cNvPr>
          <p:cNvSpPr>
            <a:spLocks noGrp="1"/>
          </p:cNvSpPr>
          <p:nvPr>
            <p:ph type="dt" sz="half" idx="10"/>
          </p:nvPr>
        </p:nvSpPr>
        <p:spPr/>
        <p:txBody>
          <a:bodyPr/>
          <a:lstStyle/>
          <a:p>
            <a:fld id="{1D8BD707-D9CF-40AE-B4C6-C98DA3205C09}" type="datetimeFigureOut">
              <a:rPr lang="en-US" smtClean="0"/>
              <a:t>5/3/2020</a:t>
            </a:fld>
            <a:endParaRPr lang="en-US"/>
          </a:p>
        </p:txBody>
      </p:sp>
      <p:sp>
        <p:nvSpPr>
          <p:cNvPr id="5" name="Footer Placeholder 4">
            <a:extLst>
              <a:ext uri="{FF2B5EF4-FFF2-40B4-BE49-F238E27FC236}">
                <a16:creationId xmlns:a16="http://schemas.microsoft.com/office/drawing/2014/main" id="{679B471E-ABA6-4D86-9CDD-46C618FC8D7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1942E74-4EC5-4846-B594-AAF128C6698B}"/>
              </a:ext>
            </a:extLst>
          </p:cNvPr>
          <p:cNvSpPr>
            <a:spLocks noGrp="1"/>
          </p:cNvSpPr>
          <p:nvPr>
            <p:ph type="sldNum" sz="quarter" idx="12"/>
          </p:nvPr>
        </p:nvSpPr>
        <p:spPr/>
        <p:txBody>
          <a:bodyPr/>
          <a:lstStyle/>
          <a:p>
            <a:fld id="{B6F15528-21DE-4FAA-801E-634DDDAF4B2B}" type="slidenum">
              <a:rPr lang="en-IN" smtClean="0"/>
              <a:t>‹#›</a:t>
            </a:fld>
            <a:endParaRPr lang="en-IN"/>
          </a:p>
        </p:txBody>
      </p:sp>
    </p:spTree>
    <p:extLst>
      <p:ext uri="{BB962C8B-B14F-4D97-AF65-F5344CB8AC3E}">
        <p14:creationId xmlns:p14="http://schemas.microsoft.com/office/powerpoint/2010/main" val="3396293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1DA06-5D19-42B0-8CB9-240E0C007EF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2005A4E5-FB02-4E66-89C1-C731794000D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87BF9AD-12B7-444B-8FC1-07CF18334EB4}"/>
              </a:ext>
            </a:extLst>
          </p:cNvPr>
          <p:cNvSpPr>
            <a:spLocks noGrp="1"/>
          </p:cNvSpPr>
          <p:nvPr>
            <p:ph type="dt" sz="half" idx="10"/>
          </p:nvPr>
        </p:nvSpPr>
        <p:spPr/>
        <p:txBody>
          <a:bodyPr/>
          <a:lstStyle/>
          <a:p>
            <a:fld id="{1D8BD707-D9CF-40AE-B4C6-C98DA3205C09}" type="datetimeFigureOut">
              <a:rPr lang="en-US" smtClean="0"/>
              <a:t>5/3/2020</a:t>
            </a:fld>
            <a:endParaRPr lang="en-US"/>
          </a:p>
        </p:txBody>
      </p:sp>
      <p:sp>
        <p:nvSpPr>
          <p:cNvPr id="5" name="Footer Placeholder 4">
            <a:extLst>
              <a:ext uri="{FF2B5EF4-FFF2-40B4-BE49-F238E27FC236}">
                <a16:creationId xmlns:a16="http://schemas.microsoft.com/office/drawing/2014/main" id="{F67C9A5B-3718-42B3-A2F6-BFE97EAADC6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934B8B5-6D93-4FDA-8096-5EB214181C3E}"/>
              </a:ext>
            </a:extLst>
          </p:cNvPr>
          <p:cNvSpPr>
            <a:spLocks noGrp="1"/>
          </p:cNvSpPr>
          <p:nvPr>
            <p:ph type="sldNum" sz="quarter" idx="12"/>
          </p:nvPr>
        </p:nvSpPr>
        <p:spPr/>
        <p:txBody>
          <a:bodyPr/>
          <a:lstStyle/>
          <a:p>
            <a:fld id="{B6F15528-21DE-4FAA-801E-634DDDAF4B2B}" type="slidenum">
              <a:rPr lang="en-IN" smtClean="0"/>
              <a:t>‹#›</a:t>
            </a:fld>
            <a:endParaRPr lang="en-IN"/>
          </a:p>
        </p:txBody>
      </p:sp>
    </p:spTree>
    <p:extLst>
      <p:ext uri="{BB962C8B-B14F-4D97-AF65-F5344CB8AC3E}">
        <p14:creationId xmlns:p14="http://schemas.microsoft.com/office/powerpoint/2010/main" val="1567679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948E1-09A3-43E7-A7E9-0EF07BC4132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63FE10F7-A8E7-4F80-9F2F-AA41044CB1C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346EA22A-34F8-43E7-8700-D2F2DAD0950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0BD9F41F-BBDB-40A0-AEF7-698A66EA28FD}"/>
              </a:ext>
            </a:extLst>
          </p:cNvPr>
          <p:cNvSpPr>
            <a:spLocks noGrp="1"/>
          </p:cNvSpPr>
          <p:nvPr>
            <p:ph type="dt" sz="half" idx="10"/>
          </p:nvPr>
        </p:nvSpPr>
        <p:spPr/>
        <p:txBody>
          <a:bodyPr/>
          <a:lstStyle/>
          <a:p>
            <a:fld id="{1D8BD707-D9CF-40AE-B4C6-C98DA3205C09}" type="datetimeFigureOut">
              <a:rPr lang="en-US" smtClean="0"/>
              <a:t>5/3/2020</a:t>
            </a:fld>
            <a:endParaRPr lang="en-US"/>
          </a:p>
        </p:txBody>
      </p:sp>
      <p:sp>
        <p:nvSpPr>
          <p:cNvPr id="6" name="Footer Placeholder 5">
            <a:extLst>
              <a:ext uri="{FF2B5EF4-FFF2-40B4-BE49-F238E27FC236}">
                <a16:creationId xmlns:a16="http://schemas.microsoft.com/office/drawing/2014/main" id="{3875735C-9C27-4033-BD13-C2E3A83F0AB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EE465E85-C382-41DF-AFDE-F76B4D6964BF}"/>
              </a:ext>
            </a:extLst>
          </p:cNvPr>
          <p:cNvSpPr>
            <a:spLocks noGrp="1"/>
          </p:cNvSpPr>
          <p:nvPr>
            <p:ph type="sldNum" sz="quarter" idx="12"/>
          </p:nvPr>
        </p:nvSpPr>
        <p:spPr/>
        <p:txBody>
          <a:bodyPr/>
          <a:lstStyle/>
          <a:p>
            <a:fld id="{B6F15528-21DE-4FAA-801E-634DDDAF4B2B}" type="slidenum">
              <a:rPr lang="en-IN" smtClean="0"/>
              <a:t>‹#›</a:t>
            </a:fld>
            <a:endParaRPr lang="en-IN"/>
          </a:p>
        </p:txBody>
      </p:sp>
    </p:spTree>
    <p:extLst>
      <p:ext uri="{BB962C8B-B14F-4D97-AF65-F5344CB8AC3E}">
        <p14:creationId xmlns:p14="http://schemas.microsoft.com/office/powerpoint/2010/main" val="1575717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24D43-AE65-4D40-B27D-C3DC7CCA212D}"/>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3E4AD00-7D62-49FE-A6D0-681BE28DC42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9AA5E2D-F0C5-4B84-B07D-9C822EB65AC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305389F4-EDBD-409D-8A43-61EEBE0DB29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CFACDFA-9CF8-400A-8C6C-F04B3A0EAA6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A918EF80-E4F8-4519-8F2F-6B826EF98746}"/>
              </a:ext>
            </a:extLst>
          </p:cNvPr>
          <p:cNvSpPr>
            <a:spLocks noGrp="1"/>
          </p:cNvSpPr>
          <p:nvPr>
            <p:ph type="dt" sz="half" idx="10"/>
          </p:nvPr>
        </p:nvSpPr>
        <p:spPr/>
        <p:txBody>
          <a:bodyPr/>
          <a:lstStyle/>
          <a:p>
            <a:fld id="{1D8BD707-D9CF-40AE-B4C6-C98DA3205C09}" type="datetimeFigureOut">
              <a:rPr lang="en-US" smtClean="0"/>
              <a:t>5/3/2020</a:t>
            </a:fld>
            <a:endParaRPr lang="en-US"/>
          </a:p>
        </p:txBody>
      </p:sp>
      <p:sp>
        <p:nvSpPr>
          <p:cNvPr id="8" name="Footer Placeholder 7">
            <a:extLst>
              <a:ext uri="{FF2B5EF4-FFF2-40B4-BE49-F238E27FC236}">
                <a16:creationId xmlns:a16="http://schemas.microsoft.com/office/drawing/2014/main" id="{92E79761-F1E0-4B22-8F48-020C5705F60E}"/>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2D15E61B-140B-4CF5-9E97-B3D5C9EA3DE0}"/>
              </a:ext>
            </a:extLst>
          </p:cNvPr>
          <p:cNvSpPr>
            <a:spLocks noGrp="1"/>
          </p:cNvSpPr>
          <p:nvPr>
            <p:ph type="sldNum" sz="quarter" idx="12"/>
          </p:nvPr>
        </p:nvSpPr>
        <p:spPr/>
        <p:txBody>
          <a:bodyPr/>
          <a:lstStyle/>
          <a:p>
            <a:fld id="{B6F15528-21DE-4FAA-801E-634DDDAF4B2B}" type="slidenum">
              <a:rPr lang="en-IN" smtClean="0"/>
              <a:t>‹#›</a:t>
            </a:fld>
            <a:endParaRPr lang="en-IN"/>
          </a:p>
        </p:txBody>
      </p:sp>
    </p:spTree>
    <p:extLst>
      <p:ext uri="{BB962C8B-B14F-4D97-AF65-F5344CB8AC3E}">
        <p14:creationId xmlns:p14="http://schemas.microsoft.com/office/powerpoint/2010/main" val="565421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26BD4-659A-4486-A0A2-2EB916FA51E9}"/>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DB756FAE-7A41-4C1A-81F4-6352F4D84190}"/>
              </a:ext>
            </a:extLst>
          </p:cNvPr>
          <p:cNvSpPr>
            <a:spLocks noGrp="1"/>
          </p:cNvSpPr>
          <p:nvPr>
            <p:ph type="dt" sz="half" idx="10"/>
          </p:nvPr>
        </p:nvSpPr>
        <p:spPr/>
        <p:txBody>
          <a:bodyPr/>
          <a:lstStyle/>
          <a:p>
            <a:fld id="{1D8BD707-D9CF-40AE-B4C6-C98DA3205C09}" type="datetimeFigureOut">
              <a:rPr lang="en-US" smtClean="0"/>
              <a:t>5/3/2020</a:t>
            </a:fld>
            <a:endParaRPr lang="en-US"/>
          </a:p>
        </p:txBody>
      </p:sp>
      <p:sp>
        <p:nvSpPr>
          <p:cNvPr id="4" name="Footer Placeholder 3">
            <a:extLst>
              <a:ext uri="{FF2B5EF4-FFF2-40B4-BE49-F238E27FC236}">
                <a16:creationId xmlns:a16="http://schemas.microsoft.com/office/drawing/2014/main" id="{AF46E2F8-FD62-464D-9172-B51903D51D1C}"/>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D67B3CF0-F6C5-46BD-830F-46D2AC004751}"/>
              </a:ext>
            </a:extLst>
          </p:cNvPr>
          <p:cNvSpPr>
            <a:spLocks noGrp="1"/>
          </p:cNvSpPr>
          <p:nvPr>
            <p:ph type="sldNum" sz="quarter" idx="12"/>
          </p:nvPr>
        </p:nvSpPr>
        <p:spPr/>
        <p:txBody>
          <a:bodyPr/>
          <a:lstStyle/>
          <a:p>
            <a:fld id="{B6F15528-21DE-4FAA-801E-634DDDAF4B2B}" type="slidenum">
              <a:rPr lang="en-IN" smtClean="0"/>
              <a:t>‹#›</a:t>
            </a:fld>
            <a:endParaRPr lang="en-IN"/>
          </a:p>
        </p:txBody>
      </p:sp>
    </p:spTree>
    <p:extLst>
      <p:ext uri="{BB962C8B-B14F-4D97-AF65-F5344CB8AC3E}">
        <p14:creationId xmlns:p14="http://schemas.microsoft.com/office/powerpoint/2010/main" val="1415567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A9CEBDC-2C06-4871-89D0-72C62B837D7E}"/>
              </a:ext>
            </a:extLst>
          </p:cNvPr>
          <p:cNvSpPr>
            <a:spLocks noGrp="1"/>
          </p:cNvSpPr>
          <p:nvPr>
            <p:ph type="dt" sz="half" idx="10"/>
          </p:nvPr>
        </p:nvSpPr>
        <p:spPr/>
        <p:txBody>
          <a:bodyPr/>
          <a:lstStyle/>
          <a:p>
            <a:fld id="{1D8BD707-D9CF-40AE-B4C6-C98DA3205C09}" type="datetimeFigureOut">
              <a:rPr lang="en-US" smtClean="0"/>
              <a:t>5/3/2020</a:t>
            </a:fld>
            <a:endParaRPr lang="en-US"/>
          </a:p>
        </p:txBody>
      </p:sp>
      <p:sp>
        <p:nvSpPr>
          <p:cNvPr id="3" name="Footer Placeholder 2">
            <a:extLst>
              <a:ext uri="{FF2B5EF4-FFF2-40B4-BE49-F238E27FC236}">
                <a16:creationId xmlns:a16="http://schemas.microsoft.com/office/drawing/2014/main" id="{CE1777A0-4B0A-424C-B7F1-45B51A7C91AF}"/>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49456D23-3852-435F-B42B-157925E092F5}"/>
              </a:ext>
            </a:extLst>
          </p:cNvPr>
          <p:cNvSpPr>
            <a:spLocks noGrp="1"/>
          </p:cNvSpPr>
          <p:nvPr>
            <p:ph type="sldNum" sz="quarter" idx="12"/>
          </p:nvPr>
        </p:nvSpPr>
        <p:spPr/>
        <p:txBody>
          <a:bodyPr/>
          <a:lstStyle/>
          <a:p>
            <a:fld id="{B6F15528-21DE-4FAA-801E-634DDDAF4B2B}" type="slidenum">
              <a:rPr lang="en-IN" smtClean="0"/>
              <a:t>‹#›</a:t>
            </a:fld>
            <a:endParaRPr lang="en-IN"/>
          </a:p>
        </p:txBody>
      </p:sp>
    </p:spTree>
    <p:extLst>
      <p:ext uri="{BB962C8B-B14F-4D97-AF65-F5344CB8AC3E}">
        <p14:creationId xmlns:p14="http://schemas.microsoft.com/office/powerpoint/2010/main" val="250685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A6C37-2826-4EA2-9EC2-ABF69B3721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7CE49E6F-79F1-4965-9F1E-A9593280DF8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E5B0DEE4-B551-429E-9995-FD23C212AB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A8E2F9-4B62-4358-AEE6-04BD03009E81}"/>
              </a:ext>
            </a:extLst>
          </p:cNvPr>
          <p:cNvSpPr>
            <a:spLocks noGrp="1"/>
          </p:cNvSpPr>
          <p:nvPr>
            <p:ph type="dt" sz="half" idx="10"/>
          </p:nvPr>
        </p:nvSpPr>
        <p:spPr/>
        <p:txBody>
          <a:bodyPr/>
          <a:lstStyle/>
          <a:p>
            <a:fld id="{1D8BD707-D9CF-40AE-B4C6-C98DA3205C09}" type="datetimeFigureOut">
              <a:rPr lang="en-US" smtClean="0"/>
              <a:t>5/3/2020</a:t>
            </a:fld>
            <a:endParaRPr lang="en-US"/>
          </a:p>
        </p:txBody>
      </p:sp>
      <p:sp>
        <p:nvSpPr>
          <p:cNvPr id="6" name="Footer Placeholder 5">
            <a:extLst>
              <a:ext uri="{FF2B5EF4-FFF2-40B4-BE49-F238E27FC236}">
                <a16:creationId xmlns:a16="http://schemas.microsoft.com/office/drawing/2014/main" id="{A15452A3-0E77-4638-97BF-8B64F5422313}"/>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A6AB5329-2F97-4504-A127-EFC967D14417}"/>
              </a:ext>
            </a:extLst>
          </p:cNvPr>
          <p:cNvSpPr>
            <a:spLocks noGrp="1"/>
          </p:cNvSpPr>
          <p:nvPr>
            <p:ph type="sldNum" sz="quarter" idx="12"/>
          </p:nvPr>
        </p:nvSpPr>
        <p:spPr/>
        <p:txBody>
          <a:bodyPr/>
          <a:lstStyle/>
          <a:p>
            <a:fld id="{B6F15528-21DE-4FAA-801E-634DDDAF4B2B}" type="slidenum">
              <a:rPr lang="en-IN" smtClean="0"/>
              <a:t>‹#›</a:t>
            </a:fld>
            <a:endParaRPr lang="en-IN"/>
          </a:p>
        </p:txBody>
      </p:sp>
    </p:spTree>
    <p:extLst>
      <p:ext uri="{BB962C8B-B14F-4D97-AF65-F5344CB8AC3E}">
        <p14:creationId xmlns:p14="http://schemas.microsoft.com/office/powerpoint/2010/main" val="23954073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8A6E2-E31C-460D-8666-73B955B0C3C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8B5FA751-8CED-454E-8608-60A7803433D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7206D5F0-14A4-4501-9A6A-3560D4F0F5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8AED95-4724-4792-8EE8-954A119AEE5A}"/>
              </a:ext>
            </a:extLst>
          </p:cNvPr>
          <p:cNvSpPr>
            <a:spLocks noGrp="1"/>
          </p:cNvSpPr>
          <p:nvPr>
            <p:ph type="dt" sz="half" idx="10"/>
          </p:nvPr>
        </p:nvSpPr>
        <p:spPr/>
        <p:txBody>
          <a:bodyPr/>
          <a:lstStyle/>
          <a:p>
            <a:fld id="{1D8BD707-D9CF-40AE-B4C6-C98DA3205C09}" type="datetimeFigureOut">
              <a:rPr lang="en-US" smtClean="0"/>
              <a:t>5/3/2020</a:t>
            </a:fld>
            <a:endParaRPr lang="en-US"/>
          </a:p>
        </p:txBody>
      </p:sp>
      <p:sp>
        <p:nvSpPr>
          <p:cNvPr id="6" name="Footer Placeholder 5">
            <a:extLst>
              <a:ext uri="{FF2B5EF4-FFF2-40B4-BE49-F238E27FC236}">
                <a16:creationId xmlns:a16="http://schemas.microsoft.com/office/drawing/2014/main" id="{3A584F3A-352F-4E53-8905-41E07549A3BD}"/>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70C7B596-6351-4960-B546-636FAF09CAAA}"/>
              </a:ext>
            </a:extLst>
          </p:cNvPr>
          <p:cNvSpPr>
            <a:spLocks noGrp="1"/>
          </p:cNvSpPr>
          <p:nvPr>
            <p:ph type="sldNum" sz="quarter" idx="12"/>
          </p:nvPr>
        </p:nvSpPr>
        <p:spPr/>
        <p:txBody>
          <a:bodyPr/>
          <a:lstStyle/>
          <a:p>
            <a:fld id="{B6F15528-21DE-4FAA-801E-634DDDAF4B2B}" type="slidenum">
              <a:rPr lang="en-IN" smtClean="0"/>
              <a:t>‹#›</a:t>
            </a:fld>
            <a:endParaRPr lang="en-IN"/>
          </a:p>
        </p:txBody>
      </p:sp>
    </p:spTree>
    <p:extLst>
      <p:ext uri="{BB962C8B-B14F-4D97-AF65-F5344CB8AC3E}">
        <p14:creationId xmlns:p14="http://schemas.microsoft.com/office/powerpoint/2010/main" val="326218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EAC09FE-2704-4553-A6E0-2733EA0E5B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7FFDA2C3-BC7E-4E61-88AD-8A7CDFB2E2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F40AF51-8154-433E-8791-4669CCBA52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t>5/3/2020</a:t>
            </a:fld>
            <a:endParaRPr lang="en-US"/>
          </a:p>
        </p:txBody>
      </p:sp>
      <p:sp>
        <p:nvSpPr>
          <p:cNvPr id="5" name="Footer Placeholder 4">
            <a:extLst>
              <a:ext uri="{FF2B5EF4-FFF2-40B4-BE49-F238E27FC236}">
                <a16:creationId xmlns:a16="http://schemas.microsoft.com/office/drawing/2014/main" id="{2761E550-1D3A-49E9-86AB-DA9D3C3A2AF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30158F76-2CB1-48F8-9CB5-4C6E955942C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IN" smtClean="0"/>
              <a:t>‹#›</a:t>
            </a:fld>
            <a:endParaRPr lang="en-IN"/>
          </a:p>
        </p:txBody>
      </p:sp>
    </p:spTree>
    <p:extLst>
      <p:ext uri="{BB962C8B-B14F-4D97-AF65-F5344CB8AC3E}">
        <p14:creationId xmlns:p14="http://schemas.microsoft.com/office/powerpoint/2010/main" val="3634810394"/>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washingtonpost.com/blogs/post-leadership/post/ibm-sets-an-example-with-ginni-rometty--and-not-just-by-selecting-her-as-its-first-female-ceo/2011/04/01/gIQArCqwIM_blog.html?utm_term=.2d847f866ff6"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6207252" y="3429000"/>
            <a:ext cx="5293360" cy="2862580"/>
          </a:xfrm>
          <a:custGeom>
            <a:avLst/>
            <a:gdLst/>
            <a:ahLst/>
            <a:cxnLst/>
            <a:rect l="l" t="t" r="r" b="b"/>
            <a:pathLst>
              <a:path w="5293359" h="2862579">
                <a:moveTo>
                  <a:pt x="0" y="2862072"/>
                </a:moveTo>
                <a:lnTo>
                  <a:pt x="5292852" y="2862072"/>
                </a:lnTo>
                <a:lnTo>
                  <a:pt x="5292852" y="0"/>
                </a:lnTo>
                <a:lnTo>
                  <a:pt x="0" y="0"/>
                </a:lnTo>
                <a:lnTo>
                  <a:pt x="0" y="2862072"/>
                </a:lnTo>
                <a:close/>
              </a:path>
            </a:pathLst>
          </a:custGeom>
          <a:solidFill>
            <a:srgbClr val="FFFFFF"/>
          </a:solidFill>
        </p:spPr>
        <p:txBody>
          <a:bodyPr wrap="square" lIns="0" tIns="0" rIns="0" bIns="0" rtlCol="0"/>
          <a:lstStyle/>
          <a:p>
            <a:endParaRPr/>
          </a:p>
        </p:txBody>
      </p:sp>
      <p:sp>
        <p:nvSpPr>
          <p:cNvPr id="4" name="object 4"/>
          <p:cNvSpPr txBox="1"/>
          <p:nvPr/>
        </p:nvSpPr>
        <p:spPr>
          <a:xfrm>
            <a:off x="3505200" y="1964909"/>
            <a:ext cx="4641850" cy="2318583"/>
          </a:xfrm>
          <a:prstGeom prst="rect">
            <a:avLst/>
          </a:prstGeom>
        </p:spPr>
        <p:txBody>
          <a:bodyPr vert="horz" wrap="square" lIns="0" tIns="12065" rIns="0" bIns="0" rtlCol="0">
            <a:spAutoFit/>
          </a:bodyPr>
          <a:lstStyle/>
          <a:p>
            <a:pPr marL="12065" marR="5080" indent="3175" algn="ctr">
              <a:lnSpc>
                <a:spcPct val="111100"/>
              </a:lnSpc>
              <a:spcBef>
                <a:spcPts val="95"/>
              </a:spcBef>
            </a:pPr>
            <a:r>
              <a:rPr sz="3600" b="1" spc="-5" dirty="0">
                <a:solidFill>
                  <a:srgbClr val="EA1A04"/>
                </a:solidFill>
                <a:latin typeface="Calibri"/>
                <a:cs typeface="Calibri"/>
              </a:rPr>
              <a:t>The Importance </a:t>
            </a:r>
            <a:r>
              <a:rPr sz="3600" b="1" dirty="0">
                <a:solidFill>
                  <a:srgbClr val="EA1A04"/>
                </a:solidFill>
                <a:latin typeface="Calibri"/>
                <a:cs typeface="Calibri"/>
              </a:rPr>
              <a:t>of  Succession </a:t>
            </a:r>
            <a:r>
              <a:rPr sz="3600" b="1" spc="-5" dirty="0">
                <a:solidFill>
                  <a:srgbClr val="EA1A04"/>
                </a:solidFill>
                <a:latin typeface="Calibri"/>
                <a:cs typeface="Calibri"/>
              </a:rPr>
              <a:t>Planning</a:t>
            </a:r>
            <a:r>
              <a:rPr sz="3600" b="1" spc="-75" dirty="0">
                <a:solidFill>
                  <a:srgbClr val="EA1A04"/>
                </a:solidFill>
                <a:latin typeface="Calibri"/>
                <a:cs typeface="Calibri"/>
              </a:rPr>
              <a:t> </a:t>
            </a:r>
            <a:r>
              <a:rPr sz="3600" b="1" dirty="0">
                <a:solidFill>
                  <a:srgbClr val="EA1A04"/>
                </a:solidFill>
                <a:latin typeface="Calibri"/>
                <a:cs typeface="Calibri"/>
              </a:rPr>
              <a:t>and  </a:t>
            </a:r>
            <a:r>
              <a:rPr sz="3600" b="1" spc="-10" dirty="0">
                <a:solidFill>
                  <a:srgbClr val="EA1A04"/>
                </a:solidFill>
                <a:latin typeface="Calibri"/>
                <a:cs typeface="Calibri"/>
              </a:rPr>
              <a:t>Best</a:t>
            </a:r>
            <a:r>
              <a:rPr sz="3600" b="1" spc="-20" dirty="0">
                <a:solidFill>
                  <a:srgbClr val="EA1A04"/>
                </a:solidFill>
                <a:latin typeface="Calibri"/>
                <a:cs typeface="Calibri"/>
              </a:rPr>
              <a:t> </a:t>
            </a:r>
            <a:r>
              <a:rPr sz="3600" b="1" spc="-10" dirty="0">
                <a:solidFill>
                  <a:srgbClr val="EA1A04"/>
                </a:solidFill>
                <a:latin typeface="Calibri"/>
                <a:cs typeface="Calibri"/>
              </a:rPr>
              <a:t>Practices</a:t>
            </a:r>
            <a:endParaRPr sz="3600" dirty="0">
              <a:latin typeface="Calibri"/>
              <a:cs typeface="Calibri"/>
            </a:endParaRPr>
          </a:p>
          <a:p>
            <a:pPr>
              <a:lnSpc>
                <a:spcPct val="100000"/>
              </a:lnSpc>
              <a:spcBef>
                <a:spcPts val="30"/>
              </a:spcBef>
            </a:pPr>
            <a:endParaRPr sz="3000" dirty="0">
              <a:latin typeface="Times New Roman"/>
              <a:cs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988564" y="1760905"/>
            <a:ext cx="5788931" cy="396557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762757" y="196037"/>
            <a:ext cx="6980555" cy="697230"/>
          </a:xfrm>
          <a:prstGeom prst="rect">
            <a:avLst/>
          </a:prstGeom>
        </p:spPr>
        <p:txBody>
          <a:bodyPr vert="horz" wrap="square" lIns="0" tIns="13335" rIns="0" bIns="0" rtlCol="0">
            <a:spAutoFit/>
          </a:bodyPr>
          <a:lstStyle/>
          <a:p>
            <a:pPr marL="12700">
              <a:lnSpc>
                <a:spcPct val="100000"/>
              </a:lnSpc>
              <a:spcBef>
                <a:spcPts val="105"/>
              </a:spcBef>
            </a:pPr>
            <a:r>
              <a:rPr sz="4400" dirty="0"/>
              <a:t>Succession </a:t>
            </a:r>
            <a:r>
              <a:rPr sz="4400" spc="-5" dirty="0"/>
              <a:t>Plan </a:t>
            </a:r>
            <a:r>
              <a:rPr sz="4400" spc="-10" dirty="0"/>
              <a:t>Best</a:t>
            </a:r>
            <a:r>
              <a:rPr sz="4400" spc="-130" dirty="0"/>
              <a:t> </a:t>
            </a:r>
            <a:r>
              <a:rPr sz="4400" spc="-10" dirty="0"/>
              <a:t>Practices</a:t>
            </a:r>
            <a:endParaRPr sz="4400"/>
          </a:p>
        </p:txBody>
      </p:sp>
      <p:sp>
        <p:nvSpPr>
          <p:cNvPr id="3" name="object 3"/>
          <p:cNvSpPr/>
          <p:nvPr/>
        </p:nvSpPr>
        <p:spPr>
          <a:xfrm>
            <a:off x="4821173" y="1067561"/>
            <a:ext cx="1739264" cy="1740535"/>
          </a:xfrm>
          <a:custGeom>
            <a:avLst/>
            <a:gdLst/>
            <a:ahLst/>
            <a:cxnLst/>
            <a:rect l="l" t="t" r="r" b="b"/>
            <a:pathLst>
              <a:path w="1739265" h="1740535">
                <a:moveTo>
                  <a:pt x="869441" y="0"/>
                </a:moveTo>
                <a:lnTo>
                  <a:pt x="821737" y="1287"/>
                </a:lnTo>
                <a:lnTo>
                  <a:pt x="774705" y="5106"/>
                </a:lnTo>
                <a:lnTo>
                  <a:pt x="728412" y="11390"/>
                </a:lnTo>
                <a:lnTo>
                  <a:pt x="682924" y="20072"/>
                </a:lnTo>
                <a:lnTo>
                  <a:pt x="638307" y="31086"/>
                </a:lnTo>
                <a:lnTo>
                  <a:pt x="594628" y="44366"/>
                </a:lnTo>
                <a:lnTo>
                  <a:pt x="551953" y="59845"/>
                </a:lnTo>
                <a:lnTo>
                  <a:pt x="510348" y="77458"/>
                </a:lnTo>
                <a:lnTo>
                  <a:pt x="469880" y="97136"/>
                </a:lnTo>
                <a:lnTo>
                  <a:pt x="430614" y="118815"/>
                </a:lnTo>
                <a:lnTo>
                  <a:pt x="392618" y="142428"/>
                </a:lnTo>
                <a:lnTo>
                  <a:pt x="355957" y="167908"/>
                </a:lnTo>
                <a:lnTo>
                  <a:pt x="320698" y="195189"/>
                </a:lnTo>
                <a:lnTo>
                  <a:pt x="286907" y="224205"/>
                </a:lnTo>
                <a:lnTo>
                  <a:pt x="254650" y="254888"/>
                </a:lnTo>
                <a:lnTo>
                  <a:pt x="223994" y="287174"/>
                </a:lnTo>
                <a:lnTo>
                  <a:pt x="195005" y="320996"/>
                </a:lnTo>
                <a:lnTo>
                  <a:pt x="167749" y="356286"/>
                </a:lnTo>
                <a:lnTo>
                  <a:pt x="142293" y="392980"/>
                </a:lnTo>
                <a:lnTo>
                  <a:pt x="118702" y="431009"/>
                </a:lnTo>
                <a:lnTo>
                  <a:pt x="97044" y="470309"/>
                </a:lnTo>
                <a:lnTo>
                  <a:pt x="77383" y="510812"/>
                </a:lnTo>
                <a:lnTo>
                  <a:pt x="59788" y="552453"/>
                </a:lnTo>
                <a:lnTo>
                  <a:pt x="44324" y="595164"/>
                </a:lnTo>
                <a:lnTo>
                  <a:pt x="31056" y="638880"/>
                </a:lnTo>
                <a:lnTo>
                  <a:pt x="20053" y="683534"/>
                </a:lnTo>
                <a:lnTo>
                  <a:pt x="11379" y="729060"/>
                </a:lnTo>
                <a:lnTo>
                  <a:pt x="5101" y="775391"/>
                </a:lnTo>
                <a:lnTo>
                  <a:pt x="1286" y="822461"/>
                </a:lnTo>
                <a:lnTo>
                  <a:pt x="0" y="870203"/>
                </a:lnTo>
                <a:lnTo>
                  <a:pt x="1286" y="917946"/>
                </a:lnTo>
                <a:lnTo>
                  <a:pt x="5101" y="965016"/>
                </a:lnTo>
                <a:lnTo>
                  <a:pt x="11379" y="1011347"/>
                </a:lnTo>
                <a:lnTo>
                  <a:pt x="20053" y="1056873"/>
                </a:lnTo>
                <a:lnTo>
                  <a:pt x="31056" y="1101527"/>
                </a:lnTo>
                <a:lnTo>
                  <a:pt x="44324" y="1145243"/>
                </a:lnTo>
                <a:lnTo>
                  <a:pt x="59788" y="1187954"/>
                </a:lnTo>
                <a:lnTo>
                  <a:pt x="77383" y="1229595"/>
                </a:lnTo>
                <a:lnTo>
                  <a:pt x="97044" y="1270098"/>
                </a:lnTo>
                <a:lnTo>
                  <a:pt x="118702" y="1309398"/>
                </a:lnTo>
                <a:lnTo>
                  <a:pt x="142293" y="1347427"/>
                </a:lnTo>
                <a:lnTo>
                  <a:pt x="167749" y="1384121"/>
                </a:lnTo>
                <a:lnTo>
                  <a:pt x="195005" y="1419411"/>
                </a:lnTo>
                <a:lnTo>
                  <a:pt x="223994" y="1453233"/>
                </a:lnTo>
                <a:lnTo>
                  <a:pt x="254650" y="1485518"/>
                </a:lnTo>
                <a:lnTo>
                  <a:pt x="286907" y="1516202"/>
                </a:lnTo>
                <a:lnTo>
                  <a:pt x="320698" y="1545218"/>
                </a:lnTo>
                <a:lnTo>
                  <a:pt x="355957" y="1572499"/>
                </a:lnTo>
                <a:lnTo>
                  <a:pt x="392618" y="1597979"/>
                </a:lnTo>
                <a:lnTo>
                  <a:pt x="430614" y="1621592"/>
                </a:lnTo>
                <a:lnTo>
                  <a:pt x="469880" y="1643271"/>
                </a:lnTo>
                <a:lnTo>
                  <a:pt x="510348" y="1662949"/>
                </a:lnTo>
                <a:lnTo>
                  <a:pt x="551953" y="1680562"/>
                </a:lnTo>
                <a:lnTo>
                  <a:pt x="594628" y="1696041"/>
                </a:lnTo>
                <a:lnTo>
                  <a:pt x="638307" y="1709321"/>
                </a:lnTo>
                <a:lnTo>
                  <a:pt x="682924" y="1720335"/>
                </a:lnTo>
                <a:lnTo>
                  <a:pt x="728412" y="1729017"/>
                </a:lnTo>
                <a:lnTo>
                  <a:pt x="774705" y="1735301"/>
                </a:lnTo>
                <a:lnTo>
                  <a:pt x="821737" y="1739120"/>
                </a:lnTo>
                <a:lnTo>
                  <a:pt x="869441" y="1740408"/>
                </a:lnTo>
                <a:lnTo>
                  <a:pt x="917146" y="1739120"/>
                </a:lnTo>
                <a:lnTo>
                  <a:pt x="964178" y="1735301"/>
                </a:lnTo>
                <a:lnTo>
                  <a:pt x="1010471" y="1729017"/>
                </a:lnTo>
                <a:lnTo>
                  <a:pt x="1055959" y="1720335"/>
                </a:lnTo>
                <a:lnTo>
                  <a:pt x="1100576" y="1709321"/>
                </a:lnTo>
                <a:lnTo>
                  <a:pt x="1144255" y="1696041"/>
                </a:lnTo>
                <a:lnTo>
                  <a:pt x="1186930" y="1680562"/>
                </a:lnTo>
                <a:lnTo>
                  <a:pt x="1228535" y="1662949"/>
                </a:lnTo>
                <a:lnTo>
                  <a:pt x="1269003" y="1643271"/>
                </a:lnTo>
                <a:lnTo>
                  <a:pt x="1308269" y="1621592"/>
                </a:lnTo>
                <a:lnTo>
                  <a:pt x="1346265" y="1597979"/>
                </a:lnTo>
                <a:lnTo>
                  <a:pt x="1382926" y="1572499"/>
                </a:lnTo>
                <a:lnTo>
                  <a:pt x="1418185" y="1545218"/>
                </a:lnTo>
                <a:lnTo>
                  <a:pt x="1451976" y="1516202"/>
                </a:lnTo>
                <a:lnTo>
                  <a:pt x="1484233" y="1485518"/>
                </a:lnTo>
                <a:lnTo>
                  <a:pt x="1514889" y="1453233"/>
                </a:lnTo>
                <a:lnTo>
                  <a:pt x="1543878" y="1419411"/>
                </a:lnTo>
                <a:lnTo>
                  <a:pt x="1571134" y="1384121"/>
                </a:lnTo>
                <a:lnTo>
                  <a:pt x="1596590" y="1347427"/>
                </a:lnTo>
                <a:lnTo>
                  <a:pt x="1620181" y="1309398"/>
                </a:lnTo>
                <a:lnTo>
                  <a:pt x="1641839" y="1270098"/>
                </a:lnTo>
                <a:lnTo>
                  <a:pt x="1661500" y="1229595"/>
                </a:lnTo>
                <a:lnTo>
                  <a:pt x="1679095" y="1187954"/>
                </a:lnTo>
                <a:lnTo>
                  <a:pt x="1694559" y="1145243"/>
                </a:lnTo>
                <a:lnTo>
                  <a:pt x="1707827" y="1101527"/>
                </a:lnTo>
                <a:lnTo>
                  <a:pt x="1718830" y="1056873"/>
                </a:lnTo>
                <a:lnTo>
                  <a:pt x="1727504" y="1011347"/>
                </a:lnTo>
                <a:lnTo>
                  <a:pt x="1733782" y="965016"/>
                </a:lnTo>
                <a:lnTo>
                  <a:pt x="1737597" y="917946"/>
                </a:lnTo>
                <a:lnTo>
                  <a:pt x="1738883" y="870203"/>
                </a:lnTo>
                <a:lnTo>
                  <a:pt x="1737597" y="822461"/>
                </a:lnTo>
                <a:lnTo>
                  <a:pt x="1733782" y="775391"/>
                </a:lnTo>
                <a:lnTo>
                  <a:pt x="1727504" y="729060"/>
                </a:lnTo>
                <a:lnTo>
                  <a:pt x="1718830" y="683534"/>
                </a:lnTo>
                <a:lnTo>
                  <a:pt x="1707827" y="638880"/>
                </a:lnTo>
                <a:lnTo>
                  <a:pt x="1694559" y="595164"/>
                </a:lnTo>
                <a:lnTo>
                  <a:pt x="1679095" y="552453"/>
                </a:lnTo>
                <a:lnTo>
                  <a:pt x="1661500" y="510812"/>
                </a:lnTo>
                <a:lnTo>
                  <a:pt x="1641839" y="470309"/>
                </a:lnTo>
                <a:lnTo>
                  <a:pt x="1620181" y="431009"/>
                </a:lnTo>
                <a:lnTo>
                  <a:pt x="1596590" y="392980"/>
                </a:lnTo>
                <a:lnTo>
                  <a:pt x="1571134" y="356286"/>
                </a:lnTo>
                <a:lnTo>
                  <a:pt x="1543878" y="320996"/>
                </a:lnTo>
                <a:lnTo>
                  <a:pt x="1514889" y="287174"/>
                </a:lnTo>
                <a:lnTo>
                  <a:pt x="1484233" y="254888"/>
                </a:lnTo>
                <a:lnTo>
                  <a:pt x="1451976" y="224205"/>
                </a:lnTo>
                <a:lnTo>
                  <a:pt x="1418185" y="195189"/>
                </a:lnTo>
                <a:lnTo>
                  <a:pt x="1382926" y="167908"/>
                </a:lnTo>
                <a:lnTo>
                  <a:pt x="1346265" y="142428"/>
                </a:lnTo>
                <a:lnTo>
                  <a:pt x="1308269" y="118815"/>
                </a:lnTo>
                <a:lnTo>
                  <a:pt x="1269003" y="97136"/>
                </a:lnTo>
                <a:lnTo>
                  <a:pt x="1228535" y="77458"/>
                </a:lnTo>
                <a:lnTo>
                  <a:pt x="1186930" y="59845"/>
                </a:lnTo>
                <a:lnTo>
                  <a:pt x="1144255" y="44366"/>
                </a:lnTo>
                <a:lnTo>
                  <a:pt x="1100576" y="31086"/>
                </a:lnTo>
                <a:lnTo>
                  <a:pt x="1055959" y="20072"/>
                </a:lnTo>
                <a:lnTo>
                  <a:pt x="1010471" y="11390"/>
                </a:lnTo>
                <a:lnTo>
                  <a:pt x="964178" y="5106"/>
                </a:lnTo>
                <a:lnTo>
                  <a:pt x="917146" y="1287"/>
                </a:lnTo>
                <a:lnTo>
                  <a:pt x="869441" y="0"/>
                </a:lnTo>
                <a:close/>
              </a:path>
            </a:pathLst>
          </a:custGeom>
          <a:solidFill>
            <a:srgbClr val="C0504D"/>
          </a:solidFill>
        </p:spPr>
        <p:txBody>
          <a:bodyPr wrap="square" lIns="0" tIns="0" rIns="0" bIns="0" rtlCol="0"/>
          <a:lstStyle/>
          <a:p>
            <a:endParaRPr/>
          </a:p>
        </p:txBody>
      </p:sp>
      <p:sp>
        <p:nvSpPr>
          <p:cNvPr id="4" name="object 4"/>
          <p:cNvSpPr/>
          <p:nvPr/>
        </p:nvSpPr>
        <p:spPr>
          <a:xfrm>
            <a:off x="4821173" y="1067561"/>
            <a:ext cx="1739264" cy="1740535"/>
          </a:xfrm>
          <a:custGeom>
            <a:avLst/>
            <a:gdLst/>
            <a:ahLst/>
            <a:cxnLst/>
            <a:rect l="l" t="t" r="r" b="b"/>
            <a:pathLst>
              <a:path w="1739265" h="1740535">
                <a:moveTo>
                  <a:pt x="0" y="870203"/>
                </a:moveTo>
                <a:lnTo>
                  <a:pt x="1286" y="822461"/>
                </a:lnTo>
                <a:lnTo>
                  <a:pt x="5101" y="775391"/>
                </a:lnTo>
                <a:lnTo>
                  <a:pt x="11379" y="729060"/>
                </a:lnTo>
                <a:lnTo>
                  <a:pt x="20053" y="683534"/>
                </a:lnTo>
                <a:lnTo>
                  <a:pt x="31056" y="638880"/>
                </a:lnTo>
                <a:lnTo>
                  <a:pt x="44324" y="595164"/>
                </a:lnTo>
                <a:lnTo>
                  <a:pt x="59788" y="552453"/>
                </a:lnTo>
                <a:lnTo>
                  <a:pt x="77383" y="510812"/>
                </a:lnTo>
                <a:lnTo>
                  <a:pt x="97044" y="470309"/>
                </a:lnTo>
                <a:lnTo>
                  <a:pt x="118702" y="431009"/>
                </a:lnTo>
                <a:lnTo>
                  <a:pt x="142293" y="392980"/>
                </a:lnTo>
                <a:lnTo>
                  <a:pt x="167749" y="356286"/>
                </a:lnTo>
                <a:lnTo>
                  <a:pt x="195005" y="320996"/>
                </a:lnTo>
                <a:lnTo>
                  <a:pt x="223994" y="287174"/>
                </a:lnTo>
                <a:lnTo>
                  <a:pt x="254650" y="254888"/>
                </a:lnTo>
                <a:lnTo>
                  <a:pt x="286907" y="224205"/>
                </a:lnTo>
                <a:lnTo>
                  <a:pt x="320698" y="195189"/>
                </a:lnTo>
                <a:lnTo>
                  <a:pt x="355957" y="167908"/>
                </a:lnTo>
                <a:lnTo>
                  <a:pt x="392618" y="142428"/>
                </a:lnTo>
                <a:lnTo>
                  <a:pt x="430614" y="118815"/>
                </a:lnTo>
                <a:lnTo>
                  <a:pt x="469880" y="97136"/>
                </a:lnTo>
                <a:lnTo>
                  <a:pt x="510348" y="77458"/>
                </a:lnTo>
                <a:lnTo>
                  <a:pt x="551953" y="59845"/>
                </a:lnTo>
                <a:lnTo>
                  <a:pt x="594628" y="44366"/>
                </a:lnTo>
                <a:lnTo>
                  <a:pt x="638307" y="31086"/>
                </a:lnTo>
                <a:lnTo>
                  <a:pt x="682924" y="20072"/>
                </a:lnTo>
                <a:lnTo>
                  <a:pt x="728412" y="11390"/>
                </a:lnTo>
                <a:lnTo>
                  <a:pt x="774705" y="5106"/>
                </a:lnTo>
                <a:lnTo>
                  <a:pt x="821737" y="1287"/>
                </a:lnTo>
                <a:lnTo>
                  <a:pt x="869441" y="0"/>
                </a:lnTo>
                <a:lnTo>
                  <a:pt x="917146" y="1287"/>
                </a:lnTo>
                <a:lnTo>
                  <a:pt x="964178" y="5106"/>
                </a:lnTo>
                <a:lnTo>
                  <a:pt x="1010471" y="11390"/>
                </a:lnTo>
                <a:lnTo>
                  <a:pt x="1055959" y="20072"/>
                </a:lnTo>
                <a:lnTo>
                  <a:pt x="1100576" y="31086"/>
                </a:lnTo>
                <a:lnTo>
                  <a:pt x="1144255" y="44366"/>
                </a:lnTo>
                <a:lnTo>
                  <a:pt x="1186930" y="59845"/>
                </a:lnTo>
                <a:lnTo>
                  <a:pt x="1228535" y="77458"/>
                </a:lnTo>
                <a:lnTo>
                  <a:pt x="1269003" y="97136"/>
                </a:lnTo>
                <a:lnTo>
                  <a:pt x="1308269" y="118815"/>
                </a:lnTo>
                <a:lnTo>
                  <a:pt x="1346265" y="142428"/>
                </a:lnTo>
                <a:lnTo>
                  <a:pt x="1382926" y="167908"/>
                </a:lnTo>
                <a:lnTo>
                  <a:pt x="1418185" y="195189"/>
                </a:lnTo>
                <a:lnTo>
                  <a:pt x="1451976" y="224205"/>
                </a:lnTo>
                <a:lnTo>
                  <a:pt x="1484233" y="254888"/>
                </a:lnTo>
                <a:lnTo>
                  <a:pt x="1514889" y="287174"/>
                </a:lnTo>
                <a:lnTo>
                  <a:pt x="1543878" y="320996"/>
                </a:lnTo>
                <a:lnTo>
                  <a:pt x="1571134" y="356286"/>
                </a:lnTo>
                <a:lnTo>
                  <a:pt x="1596590" y="392980"/>
                </a:lnTo>
                <a:lnTo>
                  <a:pt x="1620181" y="431009"/>
                </a:lnTo>
                <a:lnTo>
                  <a:pt x="1641839" y="470309"/>
                </a:lnTo>
                <a:lnTo>
                  <a:pt x="1661500" y="510812"/>
                </a:lnTo>
                <a:lnTo>
                  <a:pt x="1679095" y="552453"/>
                </a:lnTo>
                <a:lnTo>
                  <a:pt x="1694559" y="595164"/>
                </a:lnTo>
                <a:lnTo>
                  <a:pt x="1707827" y="638880"/>
                </a:lnTo>
                <a:lnTo>
                  <a:pt x="1718830" y="683534"/>
                </a:lnTo>
                <a:lnTo>
                  <a:pt x="1727504" y="729060"/>
                </a:lnTo>
                <a:lnTo>
                  <a:pt x="1733782" y="775391"/>
                </a:lnTo>
                <a:lnTo>
                  <a:pt x="1737597" y="822461"/>
                </a:lnTo>
                <a:lnTo>
                  <a:pt x="1738883" y="870203"/>
                </a:lnTo>
                <a:lnTo>
                  <a:pt x="1737597" y="917946"/>
                </a:lnTo>
                <a:lnTo>
                  <a:pt x="1733782" y="965016"/>
                </a:lnTo>
                <a:lnTo>
                  <a:pt x="1727504" y="1011347"/>
                </a:lnTo>
                <a:lnTo>
                  <a:pt x="1718830" y="1056873"/>
                </a:lnTo>
                <a:lnTo>
                  <a:pt x="1707827" y="1101527"/>
                </a:lnTo>
                <a:lnTo>
                  <a:pt x="1694559" y="1145243"/>
                </a:lnTo>
                <a:lnTo>
                  <a:pt x="1679095" y="1187954"/>
                </a:lnTo>
                <a:lnTo>
                  <a:pt x="1661500" y="1229595"/>
                </a:lnTo>
                <a:lnTo>
                  <a:pt x="1641839" y="1270098"/>
                </a:lnTo>
                <a:lnTo>
                  <a:pt x="1620181" y="1309398"/>
                </a:lnTo>
                <a:lnTo>
                  <a:pt x="1596590" y="1347427"/>
                </a:lnTo>
                <a:lnTo>
                  <a:pt x="1571134" y="1384121"/>
                </a:lnTo>
                <a:lnTo>
                  <a:pt x="1543878" y="1419411"/>
                </a:lnTo>
                <a:lnTo>
                  <a:pt x="1514889" y="1453233"/>
                </a:lnTo>
                <a:lnTo>
                  <a:pt x="1484233" y="1485518"/>
                </a:lnTo>
                <a:lnTo>
                  <a:pt x="1451976" y="1516202"/>
                </a:lnTo>
                <a:lnTo>
                  <a:pt x="1418185" y="1545218"/>
                </a:lnTo>
                <a:lnTo>
                  <a:pt x="1382926" y="1572499"/>
                </a:lnTo>
                <a:lnTo>
                  <a:pt x="1346265" y="1597979"/>
                </a:lnTo>
                <a:lnTo>
                  <a:pt x="1308269" y="1621592"/>
                </a:lnTo>
                <a:lnTo>
                  <a:pt x="1269003" y="1643271"/>
                </a:lnTo>
                <a:lnTo>
                  <a:pt x="1228535" y="1662949"/>
                </a:lnTo>
                <a:lnTo>
                  <a:pt x="1186930" y="1680562"/>
                </a:lnTo>
                <a:lnTo>
                  <a:pt x="1144255" y="1696041"/>
                </a:lnTo>
                <a:lnTo>
                  <a:pt x="1100576" y="1709321"/>
                </a:lnTo>
                <a:lnTo>
                  <a:pt x="1055959" y="1720335"/>
                </a:lnTo>
                <a:lnTo>
                  <a:pt x="1010471" y="1729017"/>
                </a:lnTo>
                <a:lnTo>
                  <a:pt x="964178" y="1735301"/>
                </a:lnTo>
                <a:lnTo>
                  <a:pt x="917146" y="1739120"/>
                </a:lnTo>
                <a:lnTo>
                  <a:pt x="869441" y="1740408"/>
                </a:lnTo>
                <a:lnTo>
                  <a:pt x="821737" y="1739120"/>
                </a:lnTo>
                <a:lnTo>
                  <a:pt x="774705" y="1735301"/>
                </a:lnTo>
                <a:lnTo>
                  <a:pt x="728412" y="1729017"/>
                </a:lnTo>
                <a:lnTo>
                  <a:pt x="682924" y="1720335"/>
                </a:lnTo>
                <a:lnTo>
                  <a:pt x="638307" y="1709321"/>
                </a:lnTo>
                <a:lnTo>
                  <a:pt x="594628" y="1696041"/>
                </a:lnTo>
                <a:lnTo>
                  <a:pt x="551953" y="1680562"/>
                </a:lnTo>
                <a:lnTo>
                  <a:pt x="510348" y="1662949"/>
                </a:lnTo>
                <a:lnTo>
                  <a:pt x="469880" y="1643271"/>
                </a:lnTo>
                <a:lnTo>
                  <a:pt x="430614" y="1621592"/>
                </a:lnTo>
                <a:lnTo>
                  <a:pt x="392618" y="1597979"/>
                </a:lnTo>
                <a:lnTo>
                  <a:pt x="355957" y="1572499"/>
                </a:lnTo>
                <a:lnTo>
                  <a:pt x="320698" y="1545218"/>
                </a:lnTo>
                <a:lnTo>
                  <a:pt x="286907" y="1516202"/>
                </a:lnTo>
                <a:lnTo>
                  <a:pt x="254650" y="1485518"/>
                </a:lnTo>
                <a:lnTo>
                  <a:pt x="223994" y="1453233"/>
                </a:lnTo>
                <a:lnTo>
                  <a:pt x="195005" y="1419411"/>
                </a:lnTo>
                <a:lnTo>
                  <a:pt x="167749" y="1384121"/>
                </a:lnTo>
                <a:lnTo>
                  <a:pt x="142293" y="1347427"/>
                </a:lnTo>
                <a:lnTo>
                  <a:pt x="118702" y="1309398"/>
                </a:lnTo>
                <a:lnTo>
                  <a:pt x="97044" y="1270098"/>
                </a:lnTo>
                <a:lnTo>
                  <a:pt x="77383" y="1229595"/>
                </a:lnTo>
                <a:lnTo>
                  <a:pt x="59788" y="1187954"/>
                </a:lnTo>
                <a:lnTo>
                  <a:pt x="44324" y="1145243"/>
                </a:lnTo>
                <a:lnTo>
                  <a:pt x="31056" y="1101527"/>
                </a:lnTo>
                <a:lnTo>
                  <a:pt x="20053" y="1056873"/>
                </a:lnTo>
                <a:lnTo>
                  <a:pt x="11379" y="1011347"/>
                </a:lnTo>
                <a:lnTo>
                  <a:pt x="5101" y="965016"/>
                </a:lnTo>
                <a:lnTo>
                  <a:pt x="1286" y="917946"/>
                </a:lnTo>
                <a:lnTo>
                  <a:pt x="0" y="870203"/>
                </a:lnTo>
                <a:close/>
              </a:path>
            </a:pathLst>
          </a:custGeom>
          <a:ln w="25908">
            <a:solidFill>
              <a:srgbClr val="FFFFFF"/>
            </a:solidFill>
          </a:ln>
        </p:spPr>
        <p:txBody>
          <a:bodyPr wrap="square" lIns="0" tIns="0" rIns="0" bIns="0" rtlCol="0"/>
          <a:lstStyle/>
          <a:p>
            <a:endParaRPr/>
          </a:p>
        </p:txBody>
      </p:sp>
      <p:sp>
        <p:nvSpPr>
          <p:cNvPr id="5" name="object 5"/>
          <p:cNvSpPr txBox="1"/>
          <p:nvPr/>
        </p:nvSpPr>
        <p:spPr>
          <a:xfrm>
            <a:off x="5087239" y="1486027"/>
            <a:ext cx="1207770" cy="845185"/>
          </a:xfrm>
          <a:prstGeom prst="rect">
            <a:avLst/>
          </a:prstGeom>
        </p:spPr>
        <p:txBody>
          <a:bodyPr vert="horz" wrap="square" lIns="0" tIns="40640" rIns="0" bIns="0" rtlCol="0">
            <a:spAutoFit/>
          </a:bodyPr>
          <a:lstStyle/>
          <a:p>
            <a:pPr marL="12065" marR="5080" algn="ctr">
              <a:lnSpc>
                <a:spcPts val="2090"/>
              </a:lnSpc>
              <a:spcBef>
                <a:spcPts val="320"/>
              </a:spcBef>
            </a:pPr>
            <a:r>
              <a:rPr sz="1900" b="1" spc="-5" dirty="0">
                <a:solidFill>
                  <a:srgbClr val="FFFFFF"/>
                </a:solidFill>
                <a:latin typeface="Calibri"/>
                <a:cs typeface="Calibri"/>
              </a:rPr>
              <a:t>Ass</a:t>
            </a:r>
            <a:r>
              <a:rPr sz="1900" b="1" dirty="0">
                <a:solidFill>
                  <a:srgbClr val="FFFFFF"/>
                </a:solidFill>
                <a:latin typeface="Calibri"/>
                <a:cs typeface="Calibri"/>
              </a:rPr>
              <a:t>e</a:t>
            </a:r>
            <a:r>
              <a:rPr sz="1900" b="1" spc="-5" dirty="0">
                <a:solidFill>
                  <a:srgbClr val="FFFFFF"/>
                </a:solidFill>
                <a:latin typeface="Calibri"/>
                <a:cs typeface="Calibri"/>
              </a:rPr>
              <a:t>ssm</a:t>
            </a:r>
            <a:r>
              <a:rPr sz="1900" b="1" dirty="0">
                <a:solidFill>
                  <a:srgbClr val="FFFFFF"/>
                </a:solidFill>
                <a:latin typeface="Calibri"/>
                <a:cs typeface="Calibri"/>
              </a:rPr>
              <a:t>e</a:t>
            </a:r>
            <a:r>
              <a:rPr sz="1900" b="1" spc="-15" dirty="0">
                <a:solidFill>
                  <a:srgbClr val="FFFFFF"/>
                </a:solidFill>
                <a:latin typeface="Calibri"/>
                <a:cs typeface="Calibri"/>
              </a:rPr>
              <a:t>n</a:t>
            </a:r>
            <a:r>
              <a:rPr sz="1900" b="1" spc="-5" dirty="0">
                <a:solidFill>
                  <a:srgbClr val="FFFFFF"/>
                </a:solidFill>
                <a:latin typeface="Calibri"/>
                <a:cs typeface="Calibri"/>
              </a:rPr>
              <a:t>t  of </a:t>
            </a:r>
            <a:r>
              <a:rPr sz="1900" b="1" spc="-20" dirty="0">
                <a:solidFill>
                  <a:srgbClr val="FFFFFF"/>
                </a:solidFill>
                <a:latin typeface="Calibri"/>
                <a:cs typeface="Calibri"/>
              </a:rPr>
              <a:t>Key  </a:t>
            </a:r>
            <a:r>
              <a:rPr sz="1900" b="1" spc="-10" dirty="0">
                <a:solidFill>
                  <a:srgbClr val="FFFFFF"/>
                </a:solidFill>
                <a:latin typeface="Calibri"/>
                <a:cs typeface="Calibri"/>
              </a:rPr>
              <a:t>Positions</a:t>
            </a:r>
            <a:endParaRPr sz="1900">
              <a:latin typeface="Calibri"/>
              <a:cs typeface="Calibri"/>
            </a:endParaRPr>
          </a:p>
        </p:txBody>
      </p:sp>
      <p:sp>
        <p:nvSpPr>
          <p:cNvPr id="6" name="object 6"/>
          <p:cNvSpPr/>
          <p:nvPr/>
        </p:nvSpPr>
        <p:spPr>
          <a:xfrm>
            <a:off x="6430517" y="2407920"/>
            <a:ext cx="445770" cy="502920"/>
          </a:xfrm>
          <a:custGeom>
            <a:avLst/>
            <a:gdLst/>
            <a:ahLst/>
            <a:cxnLst/>
            <a:rect l="l" t="t" r="r" b="b"/>
            <a:pathLst>
              <a:path w="445770" h="502919">
                <a:moveTo>
                  <a:pt x="207137" y="0"/>
                </a:moveTo>
                <a:lnTo>
                  <a:pt x="0" y="285114"/>
                </a:lnTo>
                <a:lnTo>
                  <a:pt x="169163" y="407924"/>
                </a:lnTo>
                <a:lnTo>
                  <a:pt x="100076" y="502919"/>
                </a:lnTo>
                <a:lnTo>
                  <a:pt x="441706" y="388238"/>
                </a:lnTo>
                <a:lnTo>
                  <a:pt x="444324" y="122935"/>
                </a:lnTo>
                <a:lnTo>
                  <a:pt x="376174" y="122935"/>
                </a:lnTo>
                <a:lnTo>
                  <a:pt x="207137" y="0"/>
                </a:lnTo>
                <a:close/>
              </a:path>
              <a:path w="445770" h="502919">
                <a:moveTo>
                  <a:pt x="445262" y="27939"/>
                </a:moveTo>
                <a:lnTo>
                  <a:pt x="376174" y="122935"/>
                </a:lnTo>
                <a:lnTo>
                  <a:pt x="444324" y="122935"/>
                </a:lnTo>
                <a:lnTo>
                  <a:pt x="445262" y="27939"/>
                </a:lnTo>
                <a:close/>
              </a:path>
            </a:pathLst>
          </a:custGeom>
          <a:solidFill>
            <a:srgbClr val="C0504D"/>
          </a:solidFill>
        </p:spPr>
        <p:txBody>
          <a:bodyPr wrap="square" lIns="0" tIns="0" rIns="0" bIns="0" rtlCol="0"/>
          <a:lstStyle/>
          <a:p>
            <a:endParaRPr/>
          </a:p>
        </p:txBody>
      </p:sp>
      <p:sp>
        <p:nvSpPr>
          <p:cNvPr id="7" name="object 7"/>
          <p:cNvSpPr/>
          <p:nvPr/>
        </p:nvSpPr>
        <p:spPr>
          <a:xfrm>
            <a:off x="6796278" y="2603754"/>
            <a:ext cx="2014855" cy="1739264"/>
          </a:xfrm>
          <a:custGeom>
            <a:avLst/>
            <a:gdLst/>
            <a:ahLst/>
            <a:cxnLst/>
            <a:rect l="l" t="t" r="r" b="b"/>
            <a:pathLst>
              <a:path w="2014854" h="1739264">
                <a:moveTo>
                  <a:pt x="1007364" y="0"/>
                </a:moveTo>
                <a:lnTo>
                  <a:pt x="955522" y="1131"/>
                </a:lnTo>
                <a:lnTo>
                  <a:pt x="904361" y="4488"/>
                </a:lnTo>
                <a:lnTo>
                  <a:pt x="853944" y="10017"/>
                </a:lnTo>
                <a:lnTo>
                  <a:pt x="804334" y="17663"/>
                </a:lnTo>
                <a:lnTo>
                  <a:pt x="755596" y="27371"/>
                </a:lnTo>
                <a:lnTo>
                  <a:pt x="707791" y="39087"/>
                </a:lnTo>
                <a:lnTo>
                  <a:pt x="660984" y="52756"/>
                </a:lnTo>
                <a:lnTo>
                  <a:pt x="615237" y="68324"/>
                </a:lnTo>
                <a:lnTo>
                  <a:pt x="570614" y="85735"/>
                </a:lnTo>
                <a:lnTo>
                  <a:pt x="527178" y="104935"/>
                </a:lnTo>
                <a:lnTo>
                  <a:pt x="484993" y="125870"/>
                </a:lnTo>
                <a:lnTo>
                  <a:pt x="444121" y="148485"/>
                </a:lnTo>
                <a:lnTo>
                  <a:pt x="404626" y="172725"/>
                </a:lnTo>
                <a:lnTo>
                  <a:pt x="366572" y="198535"/>
                </a:lnTo>
                <a:lnTo>
                  <a:pt x="330021" y="225862"/>
                </a:lnTo>
                <a:lnTo>
                  <a:pt x="295036" y="254650"/>
                </a:lnTo>
                <a:lnTo>
                  <a:pt x="261682" y="284845"/>
                </a:lnTo>
                <a:lnTo>
                  <a:pt x="230021" y="316393"/>
                </a:lnTo>
                <a:lnTo>
                  <a:pt x="200117" y="349237"/>
                </a:lnTo>
                <a:lnTo>
                  <a:pt x="172032" y="383325"/>
                </a:lnTo>
                <a:lnTo>
                  <a:pt x="145831" y="418601"/>
                </a:lnTo>
                <a:lnTo>
                  <a:pt x="121576" y="455011"/>
                </a:lnTo>
                <a:lnTo>
                  <a:pt x="99331" y="492499"/>
                </a:lnTo>
                <a:lnTo>
                  <a:pt x="79158" y="531012"/>
                </a:lnTo>
                <a:lnTo>
                  <a:pt x="61122" y="570495"/>
                </a:lnTo>
                <a:lnTo>
                  <a:pt x="45286" y="610893"/>
                </a:lnTo>
                <a:lnTo>
                  <a:pt x="31712" y="652152"/>
                </a:lnTo>
                <a:lnTo>
                  <a:pt x="20464" y="694216"/>
                </a:lnTo>
                <a:lnTo>
                  <a:pt x="11606" y="737032"/>
                </a:lnTo>
                <a:lnTo>
                  <a:pt x="5200" y="780545"/>
                </a:lnTo>
                <a:lnTo>
                  <a:pt x="1310" y="824699"/>
                </a:lnTo>
                <a:lnTo>
                  <a:pt x="0" y="869442"/>
                </a:lnTo>
                <a:lnTo>
                  <a:pt x="1310" y="914184"/>
                </a:lnTo>
                <a:lnTo>
                  <a:pt x="5200" y="958338"/>
                </a:lnTo>
                <a:lnTo>
                  <a:pt x="11606" y="1001851"/>
                </a:lnTo>
                <a:lnTo>
                  <a:pt x="20464" y="1044667"/>
                </a:lnTo>
                <a:lnTo>
                  <a:pt x="31712" y="1086731"/>
                </a:lnTo>
                <a:lnTo>
                  <a:pt x="45286" y="1127990"/>
                </a:lnTo>
                <a:lnTo>
                  <a:pt x="61122" y="1168388"/>
                </a:lnTo>
                <a:lnTo>
                  <a:pt x="79158" y="1207871"/>
                </a:lnTo>
                <a:lnTo>
                  <a:pt x="99331" y="1246384"/>
                </a:lnTo>
                <a:lnTo>
                  <a:pt x="121576" y="1283872"/>
                </a:lnTo>
                <a:lnTo>
                  <a:pt x="145831" y="1320282"/>
                </a:lnTo>
                <a:lnTo>
                  <a:pt x="172032" y="1355558"/>
                </a:lnTo>
                <a:lnTo>
                  <a:pt x="200117" y="1389646"/>
                </a:lnTo>
                <a:lnTo>
                  <a:pt x="230021" y="1422490"/>
                </a:lnTo>
                <a:lnTo>
                  <a:pt x="261682" y="1454038"/>
                </a:lnTo>
                <a:lnTo>
                  <a:pt x="295036" y="1484233"/>
                </a:lnTo>
                <a:lnTo>
                  <a:pt x="330021" y="1513021"/>
                </a:lnTo>
                <a:lnTo>
                  <a:pt x="366572" y="1540348"/>
                </a:lnTo>
                <a:lnTo>
                  <a:pt x="404626" y="1566158"/>
                </a:lnTo>
                <a:lnTo>
                  <a:pt x="444121" y="1590398"/>
                </a:lnTo>
                <a:lnTo>
                  <a:pt x="484993" y="1613013"/>
                </a:lnTo>
                <a:lnTo>
                  <a:pt x="527178" y="1633948"/>
                </a:lnTo>
                <a:lnTo>
                  <a:pt x="570614" y="1653148"/>
                </a:lnTo>
                <a:lnTo>
                  <a:pt x="615237" y="1670559"/>
                </a:lnTo>
                <a:lnTo>
                  <a:pt x="660984" y="1686127"/>
                </a:lnTo>
                <a:lnTo>
                  <a:pt x="707791" y="1699796"/>
                </a:lnTo>
                <a:lnTo>
                  <a:pt x="755596" y="1711512"/>
                </a:lnTo>
                <a:lnTo>
                  <a:pt x="804334" y="1721220"/>
                </a:lnTo>
                <a:lnTo>
                  <a:pt x="853944" y="1728866"/>
                </a:lnTo>
                <a:lnTo>
                  <a:pt x="904361" y="1734395"/>
                </a:lnTo>
                <a:lnTo>
                  <a:pt x="955522" y="1737752"/>
                </a:lnTo>
                <a:lnTo>
                  <a:pt x="1007364" y="1738884"/>
                </a:lnTo>
                <a:lnTo>
                  <a:pt x="1059205" y="1737752"/>
                </a:lnTo>
                <a:lnTo>
                  <a:pt x="1110366" y="1734395"/>
                </a:lnTo>
                <a:lnTo>
                  <a:pt x="1160783" y="1728866"/>
                </a:lnTo>
                <a:lnTo>
                  <a:pt x="1210393" y="1721220"/>
                </a:lnTo>
                <a:lnTo>
                  <a:pt x="1259131" y="1711512"/>
                </a:lnTo>
                <a:lnTo>
                  <a:pt x="1306936" y="1699796"/>
                </a:lnTo>
                <a:lnTo>
                  <a:pt x="1353743" y="1686127"/>
                </a:lnTo>
                <a:lnTo>
                  <a:pt x="1399490" y="1670559"/>
                </a:lnTo>
                <a:lnTo>
                  <a:pt x="1444113" y="1653148"/>
                </a:lnTo>
                <a:lnTo>
                  <a:pt x="1487549" y="1633948"/>
                </a:lnTo>
                <a:lnTo>
                  <a:pt x="1529734" y="1613013"/>
                </a:lnTo>
                <a:lnTo>
                  <a:pt x="1570606" y="1590398"/>
                </a:lnTo>
                <a:lnTo>
                  <a:pt x="1610101" y="1566158"/>
                </a:lnTo>
                <a:lnTo>
                  <a:pt x="1648155" y="1540348"/>
                </a:lnTo>
                <a:lnTo>
                  <a:pt x="1684706" y="1513021"/>
                </a:lnTo>
                <a:lnTo>
                  <a:pt x="1719691" y="1484233"/>
                </a:lnTo>
                <a:lnTo>
                  <a:pt x="1753045" y="1454038"/>
                </a:lnTo>
                <a:lnTo>
                  <a:pt x="1784706" y="1422490"/>
                </a:lnTo>
                <a:lnTo>
                  <a:pt x="1814610" y="1389646"/>
                </a:lnTo>
                <a:lnTo>
                  <a:pt x="1842695" y="1355558"/>
                </a:lnTo>
                <a:lnTo>
                  <a:pt x="1868896" y="1320282"/>
                </a:lnTo>
                <a:lnTo>
                  <a:pt x="1893151" y="1283872"/>
                </a:lnTo>
                <a:lnTo>
                  <a:pt x="1915396" y="1246384"/>
                </a:lnTo>
                <a:lnTo>
                  <a:pt x="1935569" y="1207871"/>
                </a:lnTo>
                <a:lnTo>
                  <a:pt x="1953605" y="1168388"/>
                </a:lnTo>
                <a:lnTo>
                  <a:pt x="1969441" y="1127990"/>
                </a:lnTo>
                <a:lnTo>
                  <a:pt x="1983015" y="1086731"/>
                </a:lnTo>
                <a:lnTo>
                  <a:pt x="1994263" y="1044667"/>
                </a:lnTo>
                <a:lnTo>
                  <a:pt x="2003121" y="1001851"/>
                </a:lnTo>
                <a:lnTo>
                  <a:pt x="2009527" y="958338"/>
                </a:lnTo>
                <a:lnTo>
                  <a:pt x="2013417" y="914184"/>
                </a:lnTo>
                <a:lnTo>
                  <a:pt x="2014727" y="869442"/>
                </a:lnTo>
                <a:lnTo>
                  <a:pt x="2013417" y="824699"/>
                </a:lnTo>
                <a:lnTo>
                  <a:pt x="2009527" y="780545"/>
                </a:lnTo>
                <a:lnTo>
                  <a:pt x="2003121" y="737032"/>
                </a:lnTo>
                <a:lnTo>
                  <a:pt x="1994263" y="694216"/>
                </a:lnTo>
                <a:lnTo>
                  <a:pt x="1983015" y="652152"/>
                </a:lnTo>
                <a:lnTo>
                  <a:pt x="1969441" y="610893"/>
                </a:lnTo>
                <a:lnTo>
                  <a:pt x="1953605" y="570495"/>
                </a:lnTo>
                <a:lnTo>
                  <a:pt x="1935569" y="531012"/>
                </a:lnTo>
                <a:lnTo>
                  <a:pt x="1915396" y="492499"/>
                </a:lnTo>
                <a:lnTo>
                  <a:pt x="1893151" y="455011"/>
                </a:lnTo>
                <a:lnTo>
                  <a:pt x="1868896" y="418601"/>
                </a:lnTo>
                <a:lnTo>
                  <a:pt x="1842695" y="383325"/>
                </a:lnTo>
                <a:lnTo>
                  <a:pt x="1814610" y="349237"/>
                </a:lnTo>
                <a:lnTo>
                  <a:pt x="1784706" y="316393"/>
                </a:lnTo>
                <a:lnTo>
                  <a:pt x="1753045" y="284845"/>
                </a:lnTo>
                <a:lnTo>
                  <a:pt x="1719691" y="254650"/>
                </a:lnTo>
                <a:lnTo>
                  <a:pt x="1684706" y="225862"/>
                </a:lnTo>
                <a:lnTo>
                  <a:pt x="1648155" y="198535"/>
                </a:lnTo>
                <a:lnTo>
                  <a:pt x="1610101" y="172725"/>
                </a:lnTo>
                <a:lnTo>
                  <a:pt x="1570606" y="148485"/>
                </a:lnTo>
                <a:lnTo>
                  <a:pt x="1529734" y="125870"/>
                </a:lnTo>
                <a:lnTo>
                  <a:pt x="1487549" y="104935"/>
                </a:lnTo>
                <a:lnTo>
                  <a:pt x="1444113" y="85735"/>
                </a:lnTo>
                <a:lnTo>
                  <a:pt x="1399490" y="68324"/>
                </a:lnTo>
                <a:lnTo>
                  <a:pt x="1353743" y="52756"/>
                </a:lnTo>
                <a:lnTo>
                  <a:pt x="1306936" y="39087"/>
                </a:lnTo>
                <a:lnTo>
                  <a:pt x="1259131" y="27371"/>
                </a:lnTo>
                <a:lnTo>
                  <a:pt x="1210393" y="17663"/>
                </a:lnTo>
                <a:lnTo>
                  <a:pt x="1160783" y="10017"/>
                </a:lnTo>
                <a:lnTo>
                  <a:pt x="1110366" y="4488"/>
                </a:lnTo>
                <a:lnTo>
                  <a:pt x="1059205" y="1131"/>
                </a:lnTo>
                <a:lnTo>
                  <a:pt x="1007364" y="0"/>
                </a:lnTo>
                <a:close/>
              </a:path>
            </a:pathLst>
          </a:custGeom>
          <a:solidFill>
            <a:srgbClr val="9BBA58"/>
          </a:solidFill>
        </p:spPr>
        <p:txBody>
          <a:bodyPr wrap="square" lIns="0" tIns="0" rIns="0" bIns="0" rtlCol="0"/>
          <a:lstStyle/>
          <a:p>
            <a:endParaRPr/>
          </a:p>
        </p:txBody>
      </p:sp>
      <p:sp>
        <p:nvSpPr>
          <p:cNvPr id="8" name="object 8"/>
          <p:cNvSpPr/>
          <p:nvPr/>
        </p:nvSpPr>
        <p:spPr>
          <a:xfrm>
            <a:off x="6796278" y="2603754"/>
            <a:ext cx="2014855" cy="1739264"/>
          </a:xfrm>
          <a:custGeom>
            <a:avLst/>
            <a:gdLst/>
            <a:ahLst/>
            <a:cxnLst/>
            <a:rect l="l" t="t" r="r" b="b"/>
            <a:pathLst>
              <a:path w="2014854" h="1739264">
                <a:moveTo>
                  <a:pt x="0" y="869442"/>
                </a:moveTo>
                <a:lnTo>
                  <a:pt x="1310" y="824699"/>
                </a:lnTo>
                <a:lnTo>
                  <a:pt x="5200" y="780545"/>
                </a:lnTo>
                <a:lnTo>
                  <a:pt x="11606" y="737032"/>
                </a:lnTo>
                <a:lnTo>
                  <a:pt x="20464" y="694216"/>
                </a:lnTo>
                <a:lnTo>
                  <a:pt x="31712" y="652152"/>
                </a:lnTo>
                <a:lnTo>
                  <a:pt x="45286" y="610893"/>
                </a:lnTo>
                <a:lnTo>
                  <a:pt x="61122" y="570495"/>
                </a:lnTo>
                <a:lnTo>
                  <a:pt x="79158" y="531012"/>
                </a:lnTo>
                <a:lnTo>
                  <a:pt x="99331" y="492499"/>
                </a:lnTo>
                <a:lnTo>
                  <a:pt x="121576" y="455011"/>
                </a:lnTo>
                <a:lnTo>
                  <a:pt x="145831" y="418601"/>
                </a:lnTo>
                <a:lnTo>
                  <a:pt x="172032" y="383325"/>
                </a:lnTo>
                <a:lnTo>
                  <a:pt x="200117" y="349237"/>
                </a:lnTo>
                <a:lnTo>
                  <a:pt x="230021" y="316393"/>
                </a:lnTo>
                <a:lnTo>
                  <a:pt x="261682" y="284845"/>
                </a:lnTo>
                <a:lnTo>
                  <a:pt x="295036" y="254650"/>
                </a:lnTo>
                <a:lnTo>
                  <a:pt x="330021" y="225862"/>
                </a:lnTo>
                <a:lnTo>
                  <a:pt x="366572" y="198535"/>
                </a:lnTo>
                <a:lnTo>
                  <a:pt x="404626" y="172725"/>
                </a:lnTo>
                <a:lnTo>
                  <a:pt x="444121" y="148485"/>
                </a:lnTo>
                <a:lnTo>
                  <a:pt x="484993" y="125870"/>
                </a:lnTo>
                <a:lnTo>
                  <a:pt x="527178" y="104935"/>
                </a:lnTo>
                <a:lnTo>
                  <a:pt x="570614" y="85735"/>
                </a:lnTo>
                <a:lnTo>
                  <a:pt x="615237" y="68324"/>
                </a:lnTo>
                <a:lnTo>
                  <a:pt x="660984" y="52756"/>
                </a:lnTo>
                <a:lnTo>
                  <a:pt x="707791" y="39087"/>
                </a:lnTo>
                <a:lnTo>
                  <a:pt x="755596" y="27371"/>
                </a:lnTo>
                <a:lnTo>
                  <a:pt x="804334" y="17663"/>
                </a:lnTo>
                <a:lnTo>
                  <a:pt x="853944" y="10017"/>
                </a:lnTo>
                <a:lnTo>
                  <a:pt x="904361" y="4488"/>
                </a:lnTo>
                <a:lnTo>
                  <a:pt x="955522" y="1131"/>
                </a:lnTo>
                <a:lnTo>
                  <a:pt x="1007364" y="0"/>
                </a:lnTo>
                <a:lnTo>
                  <a:pt x="1059205" y="1131"/>
                </a:lnTo>
                <a:lnTo>
                  <a:pt x="1110366" y="4488"/>
                </a:lnTo>
                <a:lnTo>
                  <a:pt x="1160783" y="10017"/>
                </a:lnTo>
                <a:lnTo>
                  <a:pt x="1210393" y="17663"/>
                </a:lnTo>
                <a:lnTo>
                  <a:pt x="1259131" y="27371"/>
                </a:lnTo>
                <a:lnTo>
                  <a:pt x="1306936" y="39087"/>
                </a:lnTo>
                <a:lnTo>
                  <a:pt x="1353743" y="52756"/>
                </a:lnTo>
                <a:lnTo>
                  <a:pt x="1399490" y="68324"/>
                </a:lnTo>
                <a:lnTo>
                  <a:pt x="1444113" y="85735"/>
                </a:lnTo>
                <a:lnTo>
                  <a:pt x="1487549" y="104935"/>
                </a:lnTo>
                <a:lnTo>
                  <a:pt x="1529734" y="125870"/>
                </a:lnTo>
                <a:lnTo>
                  <a:pt x="1570606" y="148485"/>
                </a:lnTo>
                <a:lnTo>
                  <a:pt x="1610101" y="172725"/>
                </a:lnTo>
                <a:lnTo>
                  <a:pt x="1648155" y="198535"/>
                </a:lnTo>
                <a:lnTo>
                  <a:pt x="1684706" y="225862"/>
                </a:lnTo>
                <a:lnTo>
                  <a:pt x="1719691" y="254650"/>
                </a:lnTo>
                <a:lnTo>
                  <a:pt x="1753045" y="284845"/>
                </a:lnTo>
                <a:lnTo>
                  <a:pt x="1784706" y="316393"/>
                </a:lnTo>
                <a:lnTo>
                  <a:pt x="1814610" y="349237"/>
                </a:lnTo>
                <a:lnTo>
                  <a:pt x="1842695" y="383325"/>
                </a:lnTo>
                <a:lnTo>
                  <a:pt x="1868896" y="418601"/>
                </a:lnTo>
                <a:lnTo>
                  <a:pt x="1893151" y="455011"/>
                </a:lnTo>
                <a:lnTo>
                  <a:pt x="1915396" y="492499"/>
                </a:lnTo>
                <a:lnTo>
                  <a:pt x="1935569" y="531012"/>
                </a:lnTo>
                <a:lnTo>
                  <a:pt x="1953605" y="570495"/>
                </a:lnTo>
                <a:lnTo>
                  <a:pt x="1969441" y="610893"/>
                </a:lnTo>
                <a:lnTo>
                  <a:pt x="1983015" y="652152"/>
                </a:lnTo>
                <a:lnTo>
                  <a:pt x="1994263" y="694216"/>
                </a:lnTo>
                <a:lnTo>
                  <a:pt x="2003121" y="737032"/>
                </a:lnTo>
                <a:lnTo>
                  <a:pt x="2009527" y="780545"/>
                </a:lnTo>
                <a:lnTo>
                  <a:pt x="2013417" y="824699"/>
                </a:lnTo>
                <a:lnTo>
                  <a:pt x="2014727" y="869442"/>
                </a:lnTo>
                <a:lnTo>
                  <a:pt x="2013417" y="914184"/>
                </a:lnTo>
                <a:lnTo>
                  <a:pt x="2009527" y="958338"/>
                </a:lnTo>
                <a:lnTo>
                  <a:pt x="2003121" y="1001851"/>
                </a:lnTo>
                <a:lnTo>
                  <a:pt x="1994263" y="1044667"/>
                </a:lnTo>
                <a:lnTo>
                  <a:pt x="1983015" y="1086731"/>
                </a:lnTo>
                <a:lnTo>
                  <a:pt x="1969441" y="1127990"/>
                </a:lnTo>
                <a:lnTo>
                  <a:pt x="1953605" y="1168388"/>
                </a:lnTo>
                <a:lnTo>
                  <a:pt x="1935569" y="1207871"/>
                </a:lnTo>
                <a:lnTo>
                  <a:pt x="1915396" y="1246384"/>
                </a:lnTo>
                <a:lnTo>
                  <a:pt x="1893151" y="1283872"/>
                </a:lnTo>
                <a:lnTo>
                  <a:pt x="1868896" y="1320282"/>
                </a:lnTo>
                <a:lnTo>
                  <a:pt x="1842695" y="1355558"/>
                </a:lnTo>
                <a:lnTo>
                  <a:pt x="1814610" y="1389646"/>
                </a:lnTo>
                <a:lnTo>
                  <a:pt x="1784706" y="1422490"/>
                </a:lnTo>
                <a:lnTo>
                  <a:pt x="1753045" y="1454038"/>
                </a:lnTo>
                <a:lnTo>
                  <a:pt x="1719691" y="1484233"/>
                </a:lnTo>
                <a:lnTo>
                  <a:pt x="1684706" y="1513021"/>
                </a:lnTo>
                <a:lnTo>
                  <a:pt x="1648155" y="1540348"/>
                </a:lnTo>
                <a:lnTo>
                  <a:pt x="1610101" y="1566158"/>
                </a:lnTo>
                <a:lnTo>
                  <a:pt x="1570606" y="1590398"/>
                </a:lnTo>
                <a:lnTo>
                  <a:pt x="1529734" y="1613013"/>
                </a:lnTo>
                <a:lnTo>
                  <a:pt x="1487549" y="1633948"/>
                </a:lnTo>
                <a:lnTo>
                  <a:pt x="1444113" y="1653148"/>
                </a:lnTo>
                <a:lnTo>
                  <a:pt x="1399490" y="1670559"/>
                </a:lnTo>
                <a:lnTo>
                  <a:pt x="1353743" y="1686127"/>
                </a:lnTo>
                <a:lnTo>
                  <a:pt x="1306936" y="1699796"/>
                </a:lnTo>
                <a:lnTo>
                  <a:pt x="1259131" y="1711512"/>
                </a:lnTo>
                <a:lnTo>
                  <a:pt x="1210393" y="1721220"/>
                </a:lnTo>
                <a:lnTo>
                  <a:pt x="1160783" y="1728866"/>
                </a:lnTo>
                <a:lnTo>
                  <a:pt x="1110366" y="1734395"/>
                </a:lnTo>
                <a:lnTo>
                  <a:pt x="1059205" y="1737752"/>
                </a:lnTo>
                <a:lnTo>
                  <a:pt x="1007364" y="1738884"/>
                </a:lnTo>
                <a:lnTo>
                  <a:pt x="955522" y="1737752"/>
                </a:lnTo>
                <a:lnTo>
                  <a:pt x="904361" y="1734395"/>
                </a:lnTo>
                <a:lnTo>
                  <a:pt x="853944" y="1728866"/>
                </a:lnTo>
                <a:lnTo>
                  <a:pt x="804334" y="1721220"/>
                </a:lnTo>
                <a:lnTo>
                  <a:pt x="755596" y="1711512"/>
                </a:lnTo>
                <a:lnTo>
                  <a:pt x="707791" y="1699796"/>
                </a:lnTo>
                <a:lnTo>
                  <a:pt x="660984" y="1686127"/>
                </a:lnTo>
                <a:lnTo>
                  <a:pt x="615237" y="1670559"/>
                </a:lnTo>
                <a:lnTo>
                  <a:pt x="570614" y="1653148"/>
                </a:lnTo>
                <a:lnTo>
                  <a:pt x="527178" y="1633948"/>
                </a:lnTo>
                <a:lnTo>
                  <a:pt x="484993" y="1613013"/>
                </a:lnTo>
                <a:lnTo>
                  <a:pt x="444121" y="1590398"/>
                </a:lnTo>
                <a:lnTo>
                  <a:pt x="404626" y="1566158"/>
                </a:lnTo>
                <a:lnTo>
                  <a:pt x="366572" y="1540348"/>
                </a:lnTo>
                <a:lnTo>
                  <a:pt x="330021" y="1513021"/>
                </a:lnTo>
                <a:lnTo>
                  <a:pt x="295036" y="1484233"/>
                </a:lnTo>
                <a:lnTo>
                  <a:pt x="261682" y="1454038"/>
                </a:lnTo>
                <a:lnTo>
                  <a:pt x="230021" y="1422490"/>
                </a:lnTo>
                <a:lnTo>
                  <a:pt x="200117" y="1389646"/>
                </a:lnTo>
                <a:lnTo>
                  <a:pt x="172032" y="1355558"/>
                </a:lnTo>
                <a:lnTo>
                  <a:pt x="145831" y="1320282"/>
                </a:lnTo>
                <a:lnTo>
                  <a:pt x="121576" y="1283872"/>
                </a:lnTo>
                <a:lnTo>
                  <a:pt x="99331" y="1246384"/>
                </a:lnTo>
                <a:lnTo>
                  <a:pt x="79158" y="1207871"/>
                </a:lnTo>
                <a:lnTo>
                  <a:pt x="61122" y="1168388"/>
                </a:lnTo>
                <a:lnTo>
                  <a:pt x="45286" y="1127990"/>
                </a:lnTo>
                <a:lnTo>
                  <a:pt x="31712" y="1086731"/>
                </a:lnTo>
                <a:lnTo>
                  <a:pt x="20464" y="1044667"/>
                </a:lnTo>
                <a:lnTo>
                  <a:pt x="11606" y="1001851"/>
                </a:lnTo>
                <a:lnTo>
                  <a:pt x="5200" y="958338"/>
                </a:lnTo>
                <a:lnTo>
                  <a:pt x="1310" y="914184"/>
                </a:lnTo>
                <a:lnTo>
                  <a:pt x="0" y="869442"/>
                </a:lnTo>
                <a:close/>
              </a:path>
            </a:pathLst>
          </a:custGeom>
          <a:ln w="25908">
            <a:solidFill>
              <a:srgbClr val="FFFFFF"/>
            </a:solidFill>
          </a:ln>
        </p:spPr>
        <p:txBody>
          <a:bodyPr wrap="square" lIns="0" tIns="0" rIns="0" bIns="0" rtlCol="0"/>
          <a:lstStyle/>
          <a:p>
            <a:endParaRPr/>
          </a:p>
        </p:txBody>
      </p:sp>
      <p:sp>
        <p:nvSpPr>
          <p:cNvPr id="9" name="object 9"/>
          <p:cNvSpPr txBox="1"/>
          <p:nvPr/>
        </p:nvSpPr>
        <p:spPr>
          <a:xfrm>
            <a:off x="7119619" y="3153917"/>
            <a:ext cx="1365885" cy="579755"/>
          </a:xfrm>
          <a:prstGeom prst="rect">
            <a:avLst/>
          </a:prstGeom>
        </p:spPr>
        <p:txBody>
          <a:bodyPr vert="horz" wrap="square" lIns="0" tIns="40640" rIns="0" bIns="0" rtlCol="0">
            <a:spAutoFit/>
          </a:bodyPr>
          <a:lstStyle/>
          <a:p>
            <a:pPr marL="38100" marR="5080" indent="-26034">
              <a:lnSpc>
                <a:spcPts val="2090"/>
              </a:lnSpc>
              <a:spcBef>
                <a:spcPts val="320"/>
              </a:spcBef>
            </a:pPr>
            <a:r>
              <a:rPr sz="1900" b="1" spc="-5" dirty="0">
                <a:solidFill>
                  <a:srgbClr val="FFFFFF"/>
                </a:solidFill>
                <a:latin typeface="Calibri"/>
                <a:cs typeface="Calibri"/>
              </a:rPr>
              <a:t>Ide</a:t>
            </a:r>
            <a:r>
              <a:rPr sz="1900" b="1" spc="-15" dirty="0">
                <a:solidFill>
                  <a:srgbClr val="FFFFFF"/>
                </a:solidFill>
                <a:latin typeface="Calibri"/>
                <a:cs typeface="Calibri"/>
              </a:rPr>
              <a:t>n</a:t>
            </a:r>
            <a:r>
              <a:rPr sz="1900" b="1" spc="-5" dirty="0">
                <a:solidFill>
                  <a:srgbClr val="FFFFFF"/>
                </a:solidFill>
                <a:latin typeface="Calibri"/>
                <a:cs typeface="Calibri"/>
              </a:rPr>
              <a:t>tifi</a:t>
            </a:r>
            <a:r>
              <a:rPr sz="1900" b="1" spc="-20" dirty="0">
                <a:solidFill>
                  <a:srgbClr val="FFFFFF"/>
                </a:solidFill>
                <a:latin typeface="Calibri"/>
                <a:cs typeface="Calibri"/>
              </a:rPr>
              <a:t>ca</a:t>
            </a:r>
            <a:r>
              <a:rPr sz="1900" b="1" spc="-5" dirty="0">
                <a:solidFill>
                  <a:srgbClr val="FFFFFF"/>
                </a:solidFill>
                <a:latin typeface="Calibri"/>
                <a:cs typeface="Calibri"/>
              </a:rPr>
              <a:t>tion  of </a:t>
            </a:r>
            <a:r>
              <a:rPr sz="1900" b="1" spc="-20" dirty="0">
                <a:solidFill>
                  <a:srgbClr val="FFFFFF"/>
                </a:solidFill>
                <a:latin typeface="Calibri"/>
                <a:cs typeface="Calibri"/>
              </a:rPr>
              <a:t>Key</a:t>
            </a:r>
            <a:r>
              <a:rPr sz="1900" b="1" spc="-55" dirty="0">
                <a:solidFill>
                  <a:srgbClr val="FFFFFF"/>
                </a:solidFill>
                <a:latin typeface="Calibri"/>
                <a:cs typeface="Calibri"/>
              </a:rPr>
              <a:t> </a:t>
            </a:r>
            <a:r>
              <a:rPr sz="1900" b="1" spc="-30" dirty="0">
                <a:solidFill>
                  <a:srgbClr val="FFFFFF"/>
                </a:solidFill>
                <a:latin typeface="Calibri"/>
                <a:cs typeface="Calibri"/>
              </a:rPr>
              <a:t>Talent</a:t>
            </a:r>
            <a:endParaRPr sz="1900">
              <a:latin typeface="Calibri"/>
              <a:cs typeface="Calibri"/>
            </a:endParaRPr>
          </a:p>
        </p:txBody>
      </p:sp>
      <p:sp>
        <p:nvSpPr>
          <p:cNvPr id="10" name="object 10"/>
          <p:cNvSpPr/>
          <p:nvPr/>
        </p:nvSpPr>
        <p:spPr>
          <a:xfrm>
            <a:off x="7122159" y="4435221"/>
            <a:ext cx="558800" cy="488315"/>
          </a:xfrm>
          <a:custGeom>
            <a:avLst/>
            <a:gdLst/>
            <a:ahLst/>
            <a:cxnLst/>
            <a:rect l="l" t="t" r="r" b="b"/>
            <a:pathLst>
              <a:path w="558800" h="488314">
                <a:moveTo>
                  <a:pt x="0" y="180593"/>
                </a:moveTo>
                <a:lnTo>
                  <a:pt x="208661" y="488314"/>
                </a:lnTo>
                <a:lnTo>
                  <a:pt x="558419" y="362076"/>
                </a:lnTo>
                <a:lnTo>
                  <a:pt x="446786" y="325754"/>
                </a:lnTo>
                <a:lnTo>
                  <a:pt x="482152" y="216915"/>
                </a:lnTo>
                <a:lnTo>
                  <a:pt x="111760" y="216915"/>
                </a:lnTo>
                <a:lnTo>
                  <a:pt x="0" y="180593"/>
                </a:lnTo>
                <a:close/>
              </a:path>
              <a:path w="558800" h="488314">
                <a:moveTo>
                  <a:pt x="182245" y="0"/>
                </a:moveTo>
                <a:lnTo>
                  <a:pt x="111760" y="216915"/>
                </a:lnTo>
                <a:lnTo>
                  <a:pt x="482152" y="216915"/>
                </a:lnTo>
                <a:lnTo>
                  <a:pt x="517271" y="108838"/>
                </a:lnTo>
                <a:lnTo>
                  <a:pt x="182245" y="0"/>
                </a:lnTo>
                <a:close/>
              </a:path>
            </a:pathLst>
          </a:custGeom>
          <a:solidFill>
            <a:srgbClr val="9BBA58"/>
          </a:solidFill>
        </p:spPr>
        <p:txBody>
          <a:bodyPr wrap="square" lIns="0" tIns="0" rIns="0" bIns="0" rtlCol="0"/>
          <a:lstStyle/>
          <a:p>
            <a:endParaRPr/>
          </a:p>
        </p:txBody>
      </p:sp>
      <p:sp>
        <p:nvSpPr>
          <p:cNvPr id="11" name="object 11"/>
          <p:cNvSpPr/>
          <p:nvPr/>
        </p:nvSpPr>
        <p:spPr>
          <a:xfrm>
            <a:off x="6127241" y="5086350"/>
            <a:ext cx="1739264" cy="1740535"/>
          </a:xfrm>
          <a:custGeom>
            <a:avLst/>
            <a:gdLst/>
            <a:ahLst/>
            <a:cxnLst/>
            <a:rect l="l" t="t" r="r" b="b"/>
            <a:pathLst>
              <a:path w="1739265" h="1740534">
                <a:moveTo>
                  <a:pt x="869441" y="0"/>
                </a:moveTo>
                <a:lnTo>
                  <a:pt x="821737" y="1287"/>
                </a:lnTo>
                <a:lnTo>
                  <a:pt x="774705" y="5106"/>
                </a:lnTo>
                <a:lnTo>
                  <a:pt x="728412" y="11390"/>
                </a:lnTo>
                <a:lnTo>
                  <a:pt x="682924" y="20072"/>
                </a:lnTo>
                <a:lnTo>
                  <a:pt x="638307" y="31086"/>
                </a:lnTo>
                <a:lnTo>
                  <a:pt x="594628" y="44366"/>
                </a:lnTo>
                <a:lnTo>
                  <a:pt x="551953" y="59845"/>
                </a:lnTo>
                <a:lnTo>
                  <a:pt x="510348" y="77458"/>
                </a:lnTo>
                <a:lnTo>
                  <a:pt x="469880" y="97136"/>
                </a:lnTo>
                <a:lnTo>
                  <a:pt x="430614" y="118815"/>
                </a:lnTo>
                <a:lnTo>
                  <a:pt x="392618" y="142428"/>
                </a:lnTo>
                <a:lnTo>
                  <a:pt x="355957" y="167908"/>
                </a:lnTo>
                <a:lnTo>
                  <a:pt x="320698" y="195189"/>
                </a:lnTo>
                <a:lnTo>
                  <a:pt x="286907" y="224205"/>
                </a:lnTo>
                <a:lnTo>
                  <a:pt x="254650" y="254889"/>
                </a:lnTo>
                <a:lnTo>
                  <a:pt x="223994" y="287174"/>
                </a:lnTo>
                <a:lnTo>
                  <a:pt x="195005" y="320996"/>
                </a:lnTo>
                <a:lnTo>
                  <a:pt x="167749" y="356286"/>
                </a:lnTo>
                <a:lnTo>
                  <a:pt x="142293" y="392980"/>
                </a:lnTo>
                <a:lnTo>
                  <a:pt x="118702" y="431009"/>
                </a:lnTo>
                <a:lnTo>
                  <a:pt x="97044" y="470309"/>
                </a:lnTo>
                <a:lnTo>
                  <a:pt x="77383" y="510812"/>
                </a:lnTo>
                <a:lnTo>
                  <a:pt x="59788" y="552453"/>
                </a:lnTo>
                <a:lnTo>
                  <a:pt x="44324" y="595164"/>
                </a:lnTo>
                <a:lnTo>
                  <a:pt x="31056" y="638880"/>
                </a:lnTo>
                <a:lnTo>
                  <a:pt x="20053" y="683534"/>
                </a:lnTo>
                <a:lnTo>
                  <a:pt x="11379" y="729060"/>
                </a:lnTo>
                <a:lnTo>
                  <a:pt x="5101" y="775391"/>
                </a:lnTo>
                <a:lnTo>
                  <a:pt x="1286" y="822461"/>
                </a:lnTo>
                <a:lnTo>
                  <a:pt x="0" y="870204"/>
                </a:lnTo>
                <a:lnTo>
                  <a:pt x="1286" y="917950"/>
                </a:lnTo>
                <a:lnTo>
                  <a:pt x="5101" y="965023"/>
                </a:lnTo>
                <a:lnTo>
                  <a:pt x="11379" y="1011356"/>
                </a:lnTo>
                <a:lnTo>
                  <a:pt x="20053" y="1056884"/>
                </a:lnTo>
                <a:lnTo>
                  <a:pt x="31056" y="1101540"/>
                </a:lnTo>
                <a:lnTo>
                  <a:pt x="44324" y="1145257"/>
                </a:lnTo>
                <a:lnTo>
                  <a:pt x="59788" y="1187970"/>
                </a:lnTo>
                <a:lnTo>
                  <a:pt x="77383" y="1229611"/>
                </a:lnTo>
                <a:lnTo>
                  <a:pt x="97044" y="1270115"/>
                </a:lnTo>
                <a:lnTo>
                  <a:pt x="118702" y="1309415"/>
                </a:lnTo>
                <a:lnTo>
                  <a:pt x="142293" y="1347444"/>
                </a:lnTo>
                <a:lnTo>
                  <a:pt x="167749" y="1384137"/>
                </a:lnTo>
                <a:lnTo>
                  <a:pt x="195005" y="1419427"/>
                </a:lnTo>
                <a:lnTo>
                  <a:pt x="223994" y="1453248"/>
                </a:lnTo>
                <a:lnTo>
                  <a:pt x="254650" y="1485533"/>
                </a:lnTo>
                <a:lnTo>
                  <a:pt x="286907" y="1516216"/>
                </a:lnTo>
                <a:lnTo>
                  <a:pt x="320698" y="1545230"/>
                </a:lnTo>
                <a:lnTo>
                  <a:pt x="355957" y="1572510"/>
                </a:lnTo>
                <a:lnTo>
                  <a:pt x="392618" y="1597989"/>
                </a:lnTo>
                <a:lnTo>
                  <a:pt x="430614" y="1621600"/>
                </a:lnTo>
                <a:lnTo>
                  <a:pt x="469880" y="1643278"/>
                </a:lnTo>
                <a:lnTo>
                  <a:pt x="510348" y="1662955"/>
                </a:lnTo>
                <a:lnTo>
                  <a:pt x="551953" y="1680566"/>
                </a:lnTo>
                <a:lnTo>
                  <a:pt x="594628" y="1696044"/>
                </a:lnTo>
                <a:lnTo>
                  <a:pt x="638307" y="1709323"/>
                </a:lnTo>
                <a:lnTo>
                  <a:pt x="682924" y="1720337"/>
                </a:lnTo>
                <a:lnTo>
                  <a:pt x="728412" y="1729018"/>
                </a:lnTo>
                <a:lnTo>
                  <a:pt x="774705" y="1735301"/>
                </a:lnTo>
                <a:lnTo>
                  <a:pt x="821737" y="1739120"/>
                </a:lnTo>
                <a:lnTo>
                  <a:pt x="869441" y="1740408"/>
                </a:lnTo>
                <a:lnTo>
                  <a:pt x="917146" y="1739120"/>
                </a:lnTo>
                <a:lnTo>
                  <a:pt x="964178" y="1735301"/>
                </a:lnTo>
                <a:lnTo>
                  <a:pt x="1010471" y="1729018"/>
                </a:lnTo>
                <a:lnTo>
                  <a:pt x="1055959" y="1720337"/>
                </a:lnTo>
                <a:lnTo>
                  <a:pt x="1100576" y="1709323"/>
                </a:lnTo>
                <a:lnTo>
                  <a:pt x="1144255" y="1696044"/>
                </a:lnTo>
                <a:lnTo>
                  <a:pt x="1186930" y="1680566"/>
                </a:lnTo>
                <a:lnTo>
                  <a:pt x="1228535" y="1662955"/>
                </a:lnTo>
                <a:lnTo>
                  <a:pt x="1269003" y="1643278"/>
                </a:lnTo>
                <a:lnTo>
                  <a:pt x="1308269" y="1621600"/>
                </a:lnTo>
                <a:lnTo>
                  <a:pt x="1346265" y="1597989"/>
                </a:lnTo>
                <a:lnTo>
                  <a:pt x="1382926" y="1572510"/>
                </a:lnTo>
                <a:lnTo>
                  <a:pt x="1418185" y="1545230"/>
                </a:lnTo>
                <a:lnTo>
                  <a:pt x="1451976" y="1516216"/>
                </a:lnTo>
                <a:lnTo>
                  <a:pt x="1484233" y="1485533"/>
                </a:lnTo>
                <a:lnTo>
                  <a:pt x="1514889" y="1453248"/>
                </a:lnTo>
                <a:lnTo>
                  <a:pt x="1543878" y="1419427"/>
                </a:lnTo>
                <a:lnTo>
                  <a:pt x="1571134" y="1384137"/>
                </a:lnTo>
                <a:lnTo>
                  <a:pt x="1596590" y="1347444"/>
                </a:lnTo>
                <a:lnTo>
                  <a:pt x="1620181" y="1309415"/>
                </a:lnTo>
                <a:lnTo>
                  <a:pt x="1641839" y="1270115"/>
                </a:lnTo>
                <a:lnTo>
                  <a:pt x="1661500" y="1229611"/>
                </a:lnTo>
                <a:lnTo>
                  <a:pt x="1679095" y="1187970"/>
                </a:lnTo>
                <a:lnTo>
                  <a:pt x="1694559" y="1145257"/>
                </a:lnTo>
                <a:lnTo>
                  <a:pt x="1707827" y="1101540"/>
                </a:lnTo>
                <a:lnTo>
                  <a:pt x="1718830" y="1056884"/>
                </a:lnTo>
                <a:lnTo>
                  <a:pt x="1727504" y="1011356"/>
                </a:lnTo>
                <a:lnTo>
                  <a:pt x="1733782" y="965023"/>
                </a:lnTo>
                <a:lnTo>
                  <a:pt x="1737597" y="917950"/>
                </a:lnTo>
                <a:lnTo>
                  <a:pt x="1738884" y="870204"/>
                </a:lnTo>
                <a:lnTo>
                  <a:pt x="1737597" y="822461"/>
                </a:lnTo>
                <a:lnTo>
                  <a:pt x="1733782" y="775391"/>
                </a:lnTo>
                <a:lnTo>
                  <a:pt x="1727504" y="729060"/>
                </a:lnTo>
                <a:lnTo>
                  <a:pt x="1718830" y="683534"/>
                </a:lnTo>
                <a:lnTo>
                  <a:pt x="1707827" y="638880"/>
                </a:lnTo>
                <a:lnTo>
                  <a:pt x="1694559" y="595164"/>
                </a:lnTo>
                <a:lnTo>
                  <a:pt x="1679095" y="552453"/>
                </a:lnTo>
                <a:lnTo>
                  <a:pt x="1661500" y="510812"/>
                </a:lnTo>
                <a:lnTo>
                  <a:pt x="1641839" y="470309"/>
                </a:lnTo>
                <a:lnTo>
                  <a:pt x="1620181" y="431009"/>
                </a:lnTo>
                <a:lnTo>
                  <a:pt x="1596590" y="392980"/>
                </a:lnTo>
                <a:lnTo>
                  <a:pt x="1571134" y="356286"/>
                </a:lnTo>
                <a:lnTo>
                  <a:pt x="1543878" y="320996"/>
                </a:lnTo>
                <a:lnTo>
                  <a:pt x="1514889" y="287174"/>
                </a:lnTo>
                <a:lnTo>
                  <a:pt x="1484233" y="254889"/>
                </a:lnTo>
                <a:lnTo>
                  <a:pt x="1451976" y="224205"/>
                </a:lnTo>
                <a:lnTo>
                  <a:pt x="1418185" y="195189"/>
                </a:lnTo>
                <a:lnTo>
                  <a:pt x="1382926" y="167908"/>
                </a:lnTo>
                <a:lnTo>
                  <a:pt x="1346265" y="142428"/>
                </a:lnTo>
                <a:lnTo>
                  <a:pt x="1308269" y="118815"/>
                </a:lnTo>
                <a:lnTo>
                  <a:pt x="1269003" y="97136"/>
                </a:lnTo>
                <a:lnTo>
                  <a:pt x="1228535" y="77458"/>
                </a:lnTo>
                <a:lnTo>
                  <a:pt x="1186930" y="59845"/>
                </a:lnTo>
                <a:lnTo>
                  <a:pt x="1144255" y="44366"/>
                </a:lnTo>
                <a:lnTo>
                  <a:pt x="1100576" y="31086"/>
                </a:lnTo>
                <a:lnTo>
                  <a:pt x="1055959" y="20072"/>
                </a:lnTo>
                <a:lnTo>
                  <a:pt x="1010471" y="11390"/>
                </a:lnTo>
                <a:lnTo>
                  <a:pt x="964178" y="5106"/>
                </a:lnTo>
                <a:lnTo>
                  <a:pt x="917146" y="1287"/>
                </a:lnTo>
                <a:lnTo>
                  <a:pt x="869441" y="0"/>
                </a:lnTo>
                <a:close/>
              </a:path>
            </a:pathLst>
          </a:custGeom>
          <a:solidFill>
            <a:srgbClr val="8063A1"/>
          </a:solidFill>
        </p:spPr>
        <p:txBody>
          <a:bodyPr wrap="square" lIns="0" tIns="0" rIns="0" bIns="0" rtlCol="0"/>
          <a:lstStyle/>
          <a:p>
            <a:endParaRPr/>
          </a:p>
        </p:txBody>
      </p:sp>
      <p:sp>
        <p:nvSpPr>
          <p:cNvPr id="12" name="object 12"/>
          <p:cNvSpPr/>
          <p:nvPr/>
        </p:nvSpPr>
        <p:spPr>
          <a:xfrm>
            <a:off x="6127241" y="5086350"/>
            <a:ext cx="1739264" cy="1740535"/>
          </a:xfrm>
          <a:custGeom>
            <a:avLst/>
            <a:gdLst/>
            <a:ahLst/>
            <a:cxnLst/>
            <a:rect l="l" t="t" r="r" b="b"/>
            <a:pathLst>
              <a:path w="1739265" h="1740534">
                <a:moveTo>
                  <a:pt x="0" y="870204"/>
                </a:moveTo>
                <a:lnTo>
                  <a:pt x="1286" y="822461"/>
                </a:lnTo>
                <a:lnTo>
                  <a:pt x="5101" y="775391"/>
                </a:lnTo>
                <a:lnTo>
                  <a:pt x="11379" y="729060"/>
                </a:lnTo>
                <a:lnTo>
                  <a:pt x="20053" y="683534"/>
                </a:lnTo>
                <a:lnTo>
                  <a:pt x="31056" y="638880"/>
                </a:lnTo>
                <a:lnTo>
                  <a:pt x="44324" y="595164"/>
                </a:lnTo>
                <a:lnTo>
                  <a:pt x="59788" y="552453"/>
                </a:lnTo>
                <a:lnTo>
                  <a:pt x="77383" y="510812"/>
                </a:lnTo>
                <a:lnTo>
                  <a:pt x="97044" y="470309"/>
                </a:lnTo>
                <a:lnTo>
                  <a:pt x="118702" y="431009"/>
                </a:lnTo>
                <a:lnTo>
                  <a:pt x="142293" y="392980"/>
                </a:lnTo>
                <a:lnTo>
                  <a:pt x="167749" y="356286"/>
                </a:lnTo>
                <a:lnTo>
                  <a:pt x="195005" y="320996"/>
                </a:lnTo>
                <a:lnTo>
                  <a:pt x="223994" y="287174"/>
                </a:lnTo>
                <a:lnTo>
                  <a:pt x="254650" y="254889"/>
                </a:lnTo>
                <a:lnTo>
                  <a:pt x="286907" y="224205"/>
                </a:lnTo>
                <a:lnTo>
                  <a:pt x="320698" y="195189"/>
                </a:lnTo>
                <a:lnTo>
                  <a:pt x="355957" y="167908"/>
                </a:lnTo>
                <a:lnTo>
                  <a:pt x="392618" y="142428"/>
                </a:lnTo>
                <a:lnTo>
                  <a:pt x="430614" y="118815"/>
                </a:lnTo>
                <a:lnTo>
                  <a:pt x="469880" y="97136"/>
                </a:lnTo>
                <a:lnTo>
                  <a:pt x="510348" y="77458"/>
                </a:lnTo>
                <a:lnTo>
                  <a:pt x="551953" y="59845"/>
                </a:lnTo>
                <a:lnTo>
                  <a:pt x="594628" y="44366"/>
                </a:lnTo>
                <a:lnTo>
                  <a:pt x="638307" y="31086"/>
                </a:lnTo>
                <a:lnTo>
                  <a:pt x="682924" y="20072"/>
                </a:lnTo>
                <a:lnTo>
                  <a:pt x="728412" y="11390"/>
                </a:lnTo>
                <a:lnTo>
                  <a:pt x="774705" y="5106"/>
                </a:lnTo>
                <a:lnTo>
                  <a:pt x="821737" y="1287"/>
                </a:lnTo>
                <a:lnTo>
                  <a:pt x="869441" y="0"/>
                </a:lnTo>
                <a:lnTo>
                  <a:pt x="917146" y="1287"/>
                </a:lnTo>
                <a:lnTo>
                  <a:pt x="964178" y="5106"/>
                </a:lnTo>
                <a:lnTo>
                  <a:pt x="1010471" y="11390"/>
                </a:lnTo>
                <a:lnTo>
                  <a:pt x="1055959" y="20072"/>
                </a:lnTo>
                <a:lnTo>
                  <a:pt x="1100576" y="31086"/>
                </a:lnTo>
                <a:lnTo>
                  <a:pt x="1144255" y="44366"/>
                </a:lnTo>
                <a:lnTo>
                  <a:pt x="1186930" y="59845"/>
                </a:lnTo>
                <a:lnTo>
                  <a:pt x="1228535" y="77458"/>
                </a:lnTo>
                <a:lnTo>
                  <a:pt x="1269003" y="97136"/>
                </a:lnTo>
                <a:lnTo>
                  <a:pt x="1308269" y="118815"/>
                </a:lnTo>
                <a:lnTo>
                  <a:pt x="1346265" y="142428"/>
                </a:lnTo>
                <a:lnTo>
                  <a:pt x="1382926" y="167908"/>
                </a:lnTo>
                <a:lnTo>
                  <a:pt x="1418185" y="195189"/>
                </a:lnTo>
                <a:lnTo>
                  <a:pt x="1451976" y="224205"/>
                </a:lnTo>
                <a:lnTo>
                  <a:pt x="1484233" y="254889"/>
                </a:lnTo>
                <a:lnTo>
                  <a:pt x="1514889" y="287174"/>
                </a:lnTo>
                <a:lnTo>
                  <a:pt x="1543878" y="320996"/>
                </a:lnTo>
                <a:lnTo>
                  <a:pt x="1571134" y="356286"/>
                </a:lnTo>
                <a:lnTo>
                  <a:pt x="1596590" y="392980"/>
                </a:lnTo>
                <a:lnTo>
                  <a:pt x="1620181" y="431009"/>
                </a:lnTo>
                <a:lnTo>
                  <a:pt x="1641839" y="470309"/>
                </a:lnTo>
                <a:lnTo>
                  <a:pt x="1661500" y="510812"/>
                </a:lnTo>
                <a:lnTo>
                  <a:pt x="1679095" y="552453"/>
                </a:lnTo>
                <a:lnTo>
                  <a:pt x="1694559" y="595164"/>
                </a:lnTo>
                <a:lnTo>
                  <a:pt x="1707827" y="638880"/>
                </a:lnTo>
                <a:lnTo>
                  <a:pt x="1718830" y="683534"/>
                </a:lnTo>
                <a:lnTo>
                  <a:pt x="1727504" y="729060"/>
                </a:lnTo>
                <a:lnTo>
                  <a:pt x="1733782" y="775391"/>
                </a:lnTo>
                <a:lnTo>
                  <a:pt x="1737597" y="822461"/>
                </a:lnTo>
                <a:lnTo>
                  <a:pt x="1738884" y="870204"/>
                </a:lnTo>
                <a:lnTo>
                  <a:pt x="1737597" y="917950"/>
                </a:lnTo>
                <a:lnTo>
                  <a:pt x="1733782" y="965023"/>
                </a:lnTo>
                <a:lnTo>
                  <a:pt x="1727504" y="1011356"/>
                </a:lnTo>
                <a:lnTo>
                  <a:pt x="1718830" y="1056884"/>
                </a:lnTo>
                <a:lnTo>
                  <a:pt x="1707827" y="1101540"/>
                </a:lnTo>
                <a:lnTo>
                  <a:pt x="1694559" y="1145257"/>
                </a:lnTo>
                <a:lnTo>
                  <a:pt x="1679095" y="1187970"/>
                </a:lnTo>
                <a:lnTo>
                  <a:pt x="1661500" y="1229611"/>
                </a:lnTo>
                <a:lnTo>
                  <a:pt x="1641839" y="1270115"/>
                </a:lnTo>
                <a:lnTo>
                  <a:pt x="1620181" y="1309415"/>
                </a:lnTo>
                <a:lnTo>
                  <a:pt x="1596590" y="1347444"/>
                </a:lnTo>
                <a:lnTo>
                  <a:pt x="1571134" y="1384137"/>
                </a:lnTo>
                <a:lnTo>
                  <a:pt x="1543878" y="1419427"/>
                </a:lnTo>
                <a:lnTo>
                  <a:pt x="1514889" y="1453248"/>
                </a:lnTo>
                <a:lnTo>
                  <a:pt x="1484233" y="1485533"/>
                </a:lnTo>
                <a:lnTo>
                  <a:pt x="1451976" y="1516216"/>
                </a:lnTo>
                <a:lnTo>
                  <a:pt x="1418185" y="1545230"/>
                </a:lnTo>
                <a:lnTo>
                  <a:pt x="1382926" y="1572510"/>
                </a:lnTo>
                <a:lnTo>
                  <a:pt x="1346265" y="1597989"/>
                </a:lnTo>
                <a:lnTo>
                  <a:pt x="1308269" y="1621600"/>
                </a:lnTo>
                <a:lnTo>
                  <a:pt x="1269003" y="1643278"/>
                </a:lnTo>
                <a:lnTo>
                  <a:pt x="1228535" y="1662955"/>
                </a:lnTo>
                <a:lnTo>
                  <a:pt x="1186930" y="1680566"/>
                </a:lnTo>
                <a:lnTo>
                  <a:pt x="1144255" y="1696044"/>
                </a:lnTo>
                <a:lnTo>
                  <a:pt x="1100576" y="1709323"/>
                </a:lnTo>
                <a:lnTo>
                  <a:pt x="1055959" y="1720337"/>
                </a:lnTo>
                <a:lnTo>
                  <a:pt x="1010471" y="1729018"/>
                </a:lnTo>
                <a:lnTo>
                  <a:pt x="964178" y="1735301"/>
                </a:lnTo>
                <a:lnTo>
                  <a:pt x="917146" y="1739120"/>
                </a:lnTo>
                <a:lnTo>
                  <a:pt x="869441" y="1740408"/>
                </a:lnTo>
                <a:lnTo>
                  <a:pt x="821737" y="1739120"/>
                </a:lnTo>
                <a:lnTo>
                  <a:pt x="774705" y="1735301"/>
                </a:lnTo>
                <a:lnTo>
                  <a:pt x="728412" y="1729018"/>
                </a:lnTo>
                <a:lnTo>
                  <a:pt x="682924" y="1720337"/>
                </a:lnTo>
                <a:lnTo>
                  <a:pt x="638307" y="1709323"/>
                </a:lnTo>
                <a:lnTo>
                  <a:pt x="594628" y="1696044"/>
                </a:lnTo>
                <a:lnTo>
                  <a:pt x="551953" y="1680566"/>
                </a:lnTo>
                <a:lnTo>
                  <a:pt x="510348" y="1662955"/>
                </a:lnTo>
                <a:lnTo>
                  <a:pt x="469880" y="1643278"/>
                </a:lnTo>
                <a:lnTo>
                  <a:pt x="430614" y="1621600"/>
                </a:lnTo>
                <a:lnTo>
                  <a:pt x="392618" y="1597989"/>
                </a:lnTo>
                <a:lnTo>
                  <a:pt x="355957" y="1572510"/>
                </a:lnTo>
                <a:lnTo>
                  <a:pt x="320698" y="1545230"/>
                </a:lnTo>
                <a:lnTo>
                  <a:pt x="286907" y="1516216"/>
                </a:lnTo>
                <a:lnTo>
                  <a:pt x="254650" y="1485533"/>
                </a:lnTo>
                <a:lnTo>
                  <a:pt x="223994" y="1453248"/>
                </a:lnTo>
                <a:lnTo>
                  <a:pt x="195005" y="1419427"/>
                </a:lnTo>
                <a:lnTo>
                  <a:pt x="167749" y="1384137"/>
                </a:lnTo>
                <a:lnTo>
                  <a:pt x="142293" y="1347444"/>
                </a:lnTo>
                <a:lnTo>
                  <a:pt x="118702" y="1309415"/>
                </a:lnTo>
                <a:lnTo>
                  <a:pt x="97044" y="1270115"/>
                </a:lnTo>
                <a:lnTo>
                  <a:pt x="77383" y="1229611"/>
                </a:lnTo>
                <a:lnTo>
                  <a:pt x="59788" y="1187970"/>
                </a:lnTo>
                <a:lnTo>
                  <a:pt x="44324" y="1145257"/>
                </a:lnTo>
                <a:lnTo>
                  <a:pt x="31056" y="1101540"/>
                </a:lnTo>
                <a:lnTo>
                  <a:pt x="20053" y="1056884"/>
                </a:lnTo>
                <a:lnTo>
                  <a:pt x="11379" y="1011356"/>
                </a:lnTo>
                <a:lnTo>
                  <a:pt x="5101" y="965023"/>
                </a:lnTo>
                <a:lnTo>
                  <a:pt x="1286" y="917950"/>
                </a:lnTo>
                <a:lnTo>
                  <a:pt x="0" y="870204"/>
                </a:lnTo>
                <a:close/>
              </a:path>
            </a:pathLst>
          </a:custGeom>
          <a:ln w="25908">
            <a:solidFill>
              <a:srgbClr val="FFFFFF"/>
            </a:solidFill>
          </a:ln>
        </p:spPr>
        <p:txBody>
          <a:bodyPr wrap="square" lIns="0" tIns="0" rIns="0" bIns="0" rtlCol="0"/>
          <a:lstStyle/>
          <a:p>
            <a:endParaRPr/>
          </a:p>
        </p:txBody>
      </p:sp>
      <p:sp>
        <p:nvSpPr>
          <p:cNvPr id="13" name="object 13"/>
          <p:cNvSpPr txBox="1"/>
          <p:nvPr/>
        </p:nvSpPr>
        <p:spPr>
          <a:xfrm>
            <a:off x="6392926" y="5505094"/>
            <a:ext cx="1207770" cy="845185"/>
          </a:xfrm>
          <a:prstGeom prst="rect">
            <a:avLst/>
          </a:prstGeom>
        </p:spPr>
        <p:txBody>
          <a:bodyPr vert="horz" wrap="square" lIns="0" tIns="36195" rIns="0" bIns="0" rtlCol="0">
            <a:spAutoFit/>
          </a:bodyPr>
          <a:lstStyle/>
          <a:p>
            <a:pPr marL="292735" marR="5080" indent="-280670">
              <a:lnSpc>
                <a:spcPct val="91600"/>
              </a:lnSpc>
              <a:spcBef>
                <a:spcPts val="285"/>
              </a:spcBef>
            </a:pPr>
            <a:r>
              <a:rPr sz="1900" b="1" spc="-5" dirty="0">
                <a:solidFill>
                  <a:srgbClr val="FFFFFF"/>
                </a:solidFill>
                <a:latin typeface="Calibri"/>
                <a:cs typeface="Calibri"/>
              </a:rPr>
              <a:t>Ass</a:t>
            </a:r>
            <a:r>
              <a:rPr sz="1900" b="1" dirty="0">
                <a:solidFill>
                  <a:srgbClr val="FFFFFF"/>
                </a:solidFill>
                <a:latin typeface="Calibri"/>
                <a:cs typeface="Calibri"/>
              </a:rPr>
              <a:t>e</a:t>
            </a:r>
            <a:r>
              <a:rPr sz="1900" b="1" spc="-5" dirty="0">
                <a:solidFill>
                  <a:srgbClr val="FFFFFF"/>
                </a:solidFill>
                <a:latin typeface="Calibri"/>
                <a:cs typeface="Calibri"/>
              </a:rPr>
              <a:t>ssm</a:t>
            </a:r>
            <a:r>
              <a:rPr sz="1900" b="1" dirty="0">
                <a:solidFill>
                  <a:srgbClr val="FFFFFF"/>
                </a:solidFill>
                <a:latin typeface="Calibri"/>
                <a:cs typeface="Calibri"/>
              </a:rPr>
              <a:t>e</a:t>
            </a:r>
            <a:r>
              <a:rPr sz="1900" b="1" spc="-15" dirty="0">
                <a:solidFill>
                  <a:srgbClr val="FFFFFF"/>
                </a:solidFill>
                <a:latin typeface="Calibri"/>
                <a:cs typeface="Calibri"/>
              </a:rPr>
              <a:t>n</a:t>
            </a:r>
            <a:r>
              <a:rPr sz="1900" b="1" spc="-5" dirty="0">
                <a:solidFill>
                  <a:srgbClr val="FFFFFF"/>
                </a:solidFill>
                <a:latin typeface="Calibri"/>
                <a:cs typeface="Calibri"/>
              </a:rPr>
              <a:t>t  of </a:t>
            </a:r>
            <a:r>
              <a:rPr sz="1900" b="1" spc="-20" dirty="0">
                <a:solidFill>
                  <a:srgbClr val="FFFFFF"/>
                </a:solidFill>
                <a:latin typeface="Calibri"/>
                <a:cs typeface="Calibri"/>
              </a:rPr>
              <a:t>Key  </a:t>
            </a:r>
            <a:r>
              <a:rPr sz="1900" b="1" spc="-30" dirty="0">
                <a:solidFill>
                  <a:srgbClr val="FFFFFF"/>
                </a:solidFill>
                <a:latin typeface="Calibri"/>
                <a:cs typeface="Calibri"/>
              </a:rPr>
              <a:t>Talent</a:t>
            </a:r>
            <a:endParaRPr sz="1900">
              <a:latin typeface="Calibri"/>
              <a:cs typeface="Calibri"/>
            </a:endParaRPr>
          </a:p>
        </p:txBody>
      </p:sp>
      <p:sp>
        <p:nvSpPr>
          <p:cNvPr id="14" name="object 14"/>
          <p:cNvSpPr/>
          <p:nvPr/>
        </p:nvSpPr>
        <p:spPr>
          <a:xfrm>
            <a:off x="5527547" y="5661659"/>
            <a:ext cx="422275" cy="586740"/>
          </a:xfrm>
          <a:custGeom>
            <a:avLst/>
            <a:gdLst/>
            <a:ahLst/>
            <a:cxnLst/>
            <a:rect l="l" t="t" r="r" b="b"/>
            <a:pathLst>
              <a:path w="422275" h="586739">
                <a:moveTo>
                  <a:pt x="211074" y="0"/>
                </a:moveTo>
                <a:lnTo>
                  <a:pt x="0" y="293369"/>
                </a:lnTo>
                <a:lnTo>
                  <a:pt x="211074" y="586739"/>
                </a:lnTo>
                <a:lnTo>
                  <a:pt x="211074" y="469391"/>
                </a:lnTo>
                <a:lnTo>
                  <a:pt x="422148" y="469391"/>
                </a:lnTo>
                <a:lnTo>
                  <a:pt x="422148" y="117347"/>
                </a:lnTo>
                <a:lnTo>
                  <a:pt x="211074" y="117347"/>
                </a:lnTo>
                <a:lnTo>
                  <a:pt x="211074" y="0"/>
                </a:lnTo>
                <a:close/>
              </a:path>
            </a:pathLst>
          </a:custGeom>
          <a:solidFill>
            <a:srgbClr val="8063A1"/>
          </a:solidFill>
        </p:spPr>
        <p:txBody>
          <a:bodyPr wrap="square" lIns="0" tIns="0" rIns="0" bIns="0" rtlCol="0"/>
          <a:lstStyle/>
          <a:p>
            <a:endParaRPr/>
          </a:p>
        </p:txBody>
      </p:sp>
      <p:sp>
        <p:nvSpPr>
          <p:cNvPr id="15" name="object 15"/>
          <p:cNvSpPr/>
          <p:nvPr/>
        </p:nvSpPr>
        <p:spPr>
          <a:xfrm>
            <a:off x="3441953" y="5086350"/>
            <a:ext cx="1887220" cy="1740535"/>
          </a:xfrm>
          <a:custGeom>
            <a:avLst/>
            <a:gdLst/>
            <a:ahLst/>
            <a:cxnLst/>
            <a:rect l="l" t="t" r="r" b="b"/>
            <a:pathLst>
              <a:path w="1887220" h="1740534">
                <a:moveTo>
                  <a:pt x="943356" y="0"/>
                </a:moveTo>
                <a:lnTo>
                  <a:pt x="893259" y="1206"/>
                </a:lnTo>
                <a:lnTo>
                  <a:pt x="843843" y="4785"/>
                </a:lnTo>
                <a:lnTo>
                  <a:pt x="795173" y="10676"/>
                </a:lnTo>
                <a:lnTo>
                  <a:pt x="747314" y="18819"/>
                </a:lnTo>
                <a:lnTo>
                  <a:pt x="700331" y="29155"/>
                </a:lnTo>
                <a:lnTo>
                  <a:pt x="654290" y="41622"/>
                </a:lnTo>
                <a:lnTo>
                  <a:pt x="609255" y="56161"/>
                </a:lnTo>
                <a:lnTo>
                  <a:pt x="565292" y="72712"/>
                </a:lnTo>
                <a:lnTo>
                  <a:pt x="522466" y="91214"/>
                </a:lnTo>
                <a:lnTo>
                  <a:pt x="480843" y="111607"/>
                </a:lnTo>
                <a:lnTo>
                  <a:pt x="440487" y="133832"/>
                </a:lnTo>
                <a:lnTo>
                  <a:pt x="401464" y="157827"/>
                </a:lnTo>
                <a:lnTo>
                  <a:pt x="363838" y="183533"/>
                </a:lnTo>
                <a:lnTo>
                  <a:pt x="327676" y="210890"/>
                </a:lnTo>
                <a:lnTo>
                  <a:pt x="293043" y="239837"/>
                </a:lnTo>
                <a:lnTo>
                  <a:pt x="260003" y="270315"/>
                </a:lnTo>
                <a:lnTo>
                  <a:pt x="228622" y="302262"/>
                </a:lnTo>
                <a:lnTo>
                  <a:pt x="198965" y="335620"/>
                </a:lnTo>
                <a:lnTo>
                  <a:pt x="171098" y="370327"/>
                </a:lnTo>
                <a:lnTo>
                  <a:pt x="145085" y="406324"/>
                </a:lnTo>
                <a:lnTo>
                  <a:pt x="120992" y="443551"/>
                </a:lnTo>
                <a:lnTo>
                  <a:pt x="98884" y="481947"/>
                </a:lnTo>
                <a:lnTo>
                  <a:pt x="78826" y="521452"/>
                </a:lnTo>
                <a:lnTo>
                  <a:pt x="60884" y="562006"/>
                </a:lnTo>
                <a:lnTo>
                  <a:pt x="45122" y="603549"/>
                </a:lnTo>
                <a:lnTo>
                  <a:pt x="31606" y="646021"/>
                </a:lnTo>
                <a:lnTo>
                  <a:pt x="20402" y="689361"/>
                </a:lnTo>
                <a:lnTo>
                  <a:pt x="11574" y="733509"/>
                </a:lnTo>
                <a:lnTo>
                  <a:pt x="5187" y="778406"/>
                </a:lnTo>
                <a:lnTo>
                  <a:pt x="1307" y="823991"/>
                </a:lnTo>
                <a:lnTo>
                  <a:pt x="0" y="870204"/>
                </a:lnTo>
                <a:lnTo>
                  <a:pt x="1307" y="916420"/>
                </a:lnTo>
                <a:lnTo>
                  <a:pt x="5187" y="962007"/>
                </a:lnTo>
                <a:lnTo>
                  <a:pt x="11574" y="1006907"/>
                </a:lnTo>
                <a:lnTo>
                  <a:pt x="20402" y="1051057"/>
                </a:lnTo>
                <a:lnTo>
                  <a:pt x="31606" y="1094399"/>
                </a:lnTo>
                <a:lnTo>
                  <a:pt x="45122" y="1136872"/>
                </a:lnTo>
                <a:lnTo>
                  <a:pt x="60884" y="1178416"/>
                </a:lnTo>
                <a:lnTo>
                  <a:pt x="78826" y="1218971"/>
                </a:lnTo>
                <a:lnTo>
                  <a:pt x="98884" y="1258477"/>
                </a:lnTo>
                <a:lnTo>
                  <a:pt x="120992" y="1296873"/>
                </a:lnTo>
                <a:lnTo>
                  <a:pt x="145085" y="1334099"/>
                </a:lnTo>
                <a:lnTo>
                  <a:pt x="171098" y="1370096"/>
                </a:lnTo>
                <a:lnTo>
                  <a:pt x="198965" y="1404803"/>
                </a:lnTo>
                <a:lnTo>
                  <a:pt x="228622" y="1438160"/>
                </a:lnTo>
                <a:lnTo>
                  <a:pt x="260003" y="1470107"/>
                </a:lnTo>
                <a:lnTo>
                  <a:pt x="293043" y="1500584"/>
                </a:lnTo>
                <a:lnTo>
                  <a:pt x="327676" y="1529530"/>
                </a:lnTo>
                <a:lnTo>
                  <a:pt x="363838" y="1556885"/>
                </a:lnTo>
                <a:lnTo>
                  <a:pt x="401464" y="1582590"/>
                </a:lnTo>
                <a:lnTo>
                  <a:pt x="440487" y="1606584"/>
                </a:lnTo>
                <a:lnTo>
                  <a:pt x="480843" y="1628808"/>
                </a:lnTo>
                <a:lnTo>
                  <a:pt x="522466" y="1649200"/>
                </a:lnTo>
                <a:lnTo>
                  <a:pt x="565292" y="1667701"/>
                </a:lnTo>
                <a:lnTo>
                  <a:pt x="609255" y="1684250"/>
                </a:lnTo>
                <a:lnTo>
                  <a:pt x="654290" y="1698788"/>
                </a:lnTo>
                <a:lnTo>
                  <a:pt x="700331" y="1711255"/>
                </a:lnTo>
                <a:lnTo>
                  <a:pt x="747314" y="1721589"/>
                </a:lnTo>
                <a:lnTo>
                  <a:pt x="795173" y="1729732"/>
                </a:lnTo>
                <a:lnTo>
                  <a:pt x="843843" y="1735623"/>
                </a:lnTo>
                <a:lnTo>
                  <a:pt x="893259" y="1739201"/>
                </a:lnTo>
                <a:lnTo>
                  <a:pt x="943356" y="1740408"/>
                </a:lnTo>
                <a:lnTo>
                  <a:pt x="993452" y="1739201"/>
                </a:lnTo>
                <a:lnTo>
                  <a:pt x="1042868" y="1735623"/>
                </a:lnTo>
                <a:lnTo>
                  <a:pt x="1091538" y="1729732"/>
                </a:lnTo>
                <a:lnTo>
                  <a:pt x="1139397" y="1721589"/>
                </a:lnTo>
                <a:lnTo>
                  <a:pt x="1186380" y="1711255"/>
                </a:lnTo>
                <a:lnTo>
                  <a:pt x="1232421" y="1698788"/>
                </a:lnTo>
                <a:lnTo>
                  <a:pt x="1277456" y="1684250"/>
                </a:lnTo>
                <a:lnTo>
                  <a:pt x="1321419" y="1667701"/>
                </a:lnTo>
                <a:lnTo>
                  <a:pt x="1364245" y="1649200"/>
                </a:lnTo>
                <a:lnTo>
                  <a:pt x="1405868" y="1628808"/>
                </a:lnTo>
                <a:lnTo>
                  <a:pt x="1446224" y="1606584"/>
                </a:lnTo>
                <a:lnTo>
                  <a:pt x="1485247" y="1582590"/>
                </a:lnTo>
                <a:lnTo>
                  <a:pt x="1522873" y="1556885"/>
                </a:lnTo>
                <a:lnTo>
                  <a:pt x="1559035" y="1529530"/>
                </a:lnTo>
                <a:lnTo>
                  <a:pt x="1593668" y="1500584"/>
                </a:lnTo>
                <a:lnTo>
                  <a:pt x="1626708" y="1470107"/>
                </a:lnTo>
                <a:lnTo>
                  <a:pt x="1658089" y="1438160"/>
                </a:lnTo>
                <a:lnTo>
                  <a:pt x="1687746" y="1404803"/>
                </a:lnTo>
                <a:lnTo>
                  <a:pt x="1715613" y="1370096"/>
                </a:lnTo>
                <a:lnTo>
                  <a:pt x="1741626" y="1334099"/>
                </a:lnTo>
                <a:lnTo>
                  <a:pt x="1765719" y="1296873"/>
                </a:lnTo>
                <a:lnTo>
                  <a:pt x="1787827" y="1258477"/>
                </a:lnTo>
                <a:lnTo>
                  <a:pt x="1807885" y="1218971"/>
                </a:lnTo>
                <a:lnTo>
                  <a:pt x="1825827" y="1178416"/>
                </a:lnTo>
                <a:lnTo>
                  <a:pt x="1841589" y="1136872"/>
                </a:lnTo>
                <a:lnTo>
                  <a:pt x="1855105" y="1094399"/>
                </a:lnTo>
                <a:lnTo>
                  <a:pt x="1866309" y="1051057"/>
                </a:lnTo>
                <a:lnTo>
                  <a:pt x="1875137" y="1006907"/>
                </a:lnTo>
                <a:lnTo>
                  <a:pt x="1881524" y="962007"/>
                </a:lnTo>
                <a:lnTo>
                  <a:pt x="1885404" y="916420"/>
                </a:lnTo>
                <a:lnTo>
                  <a:pt x="1886712" y="870204"/>
                </a:lnTo>
                <a:lnTo>
                  <a:pt x="1885404" y="823991"/>
                </a:lnTo>
                <a:lnTo>
                  <a:pt x="1881524" y="778406"/>
                </a:lnTo>
                <a:lnTo>
                  <a:pt x="1875137" y="733509"/>
                </a:lnTo>
                <a:lnTo>
                  <a:pt x="1866309" y="689361"/>
                </a:lnTo>
                <a:lnTo>
                  <a:pt x="1855105" y="646021"/>
                </a:lnTo>
                <a:lnTo>
                  <a:pt x="1841589" y="603549"/>
                </a:lnTo>
                <a:lnTo>
                  <a:pt x="1825827" y="562006"/>
                </a:lnTo>
                <a:lnTo>
                  <a:pt x="1807885" y="521452"/>
                </a:lnTo>
                <a:lnTo>
                  <a:pt x="1787827" y="481947"/>
                </a:lnTo>
                <a:lnTo>
                  <a:pt x="1765719" y="443551"/>
                </a:lnTo>
                <a:lnTo>
                  <a:pt x="1741626" y="406324"/>
                </a:lnTo>
                <a:lnTo>
                  <a:pt x="1715613" y="370327"/>
                </a:lnTo>
                <a:lnTo>
                  <a:pt x="1687746" y="335620"/>
                </a:lnTo>
                <a:lnTo>
                  <a:pt x="1658089" y="302262"/>
                </a:lnTo>
                <a:lnTo>
                  <a:pt x="1626708" y="270315"/>
                </a:lnTo>
                <a:lnTo>
                  <a:pt x="1593668" y="239837"/>
                </a:lnTo>
                <a:lnTo>
                  <a:pt x="1559035" y="210890"/>
                </a:lnTo>
                <a:lnTo>
                  <a:pt x="1522873" y="183533"/>
                </a:lnTo>
                <a:lnTo>
                  <a:pt x="1485247" y="157827"/>
                </a:lnTo>
                <a:lnTo>
                  <a:pt x="1446224" y="133832"/>
                </a:lnTo>
                <a:lnTo>
                  <a:pt x="1405868" y="111607"/>
                </a:lnTo>
                <a:lnTo>
                  <a:pt x="1364245" y="91214"/>
                </a:lnTo>
                <a:lnTo>
                  <a:pt x="1321419" y="72712"/>
                </a:lnTo>
                <a:lnTo>
                  <a:pt x="1277456" y="56161"/>
                </a:lnTo>
                <a:lnTo>
                  <a:pt x="1232421" y="41622"/>
                </a:lnTo>
                <a:lnTo>
                  <a:pt x="1186380" y="29155"/>
                </a:lnTo>
                <a:lnTo>
                  <a:pt x="1139397" y="18819"/>
                </a:lnTo>
                <a:lnTo>
                  <a:pt x="1091538" y="10676"/>
                </a:lnTo>
                <a:lnTo>
                  <a:pt x="1042868" y="4785"/>
                </a:lnTo>
                <a:lnTo>
                  <a:pt x="993452" y="1206"/>
                </a:lnTo>
                <a:lnTo>
                  <a:pt x="943356" y="0"/>
                </a:lnTo>
                <a:close/>
              </a:path>
            </a:pathLst>
          </a:custGeom>
          <a:solidFill>
            <a:srgbClr val="4AACC5"/>
          </a:solidFill>
        </p:spPr>
        <p:txBody>
          <a:bodyPr wrap="square" lIns="0" tIns="0" rIns="0" bIns="0" rtlCol="0"/>
          <a:lstStyle/>
          <a:p>
            <a:endParaRPr/>
          </a:p>
        </p:txBody>
      </p:sp>
      <p:sp>
        <p:nvSpPr>
          <p:cNvPr id="16" name="object 16"/>
          <p:cNvSpPr/>
          <p:nvPr/>
        </p:nvSpPr>
        <p:spPr>
          <a:xfrm>
            <a:off x="3441953" y="5086350"/>
            <a:ext cx="1887220" cy="1740535"/>
          </a:xfrm>
          <a:custGeom>
            <a:avLst/>
            <a:gdLst/>
            <a:ahLst/>
            <a:cxnLst/>
            <a:rect l="l" t="t" r="r" b="b"/>
            <a:pathLst>
              <a:path w="1887220" h="1740534">
                <a:moveTo>
                  <a:pt x="0" y="870204"/>
                </a:moveTo>
                <a:lnTo>
                  <a:pt x="1307" y="823991"/>
                </a:lnTo>
                <a:lnTo>
                  <a:pt x="5187" y="778406"/>
                </a:lnTo>
                <a:lnTo>
                  <a:pt x="11574" y="733509"/>
                </a:lnTo>
                <a:lnTo>
                  <a:pt x="20402" y="689361"/>
                </a:lnTo>
                <a:lnTo>
                  <a:pt x="31606" y="646021"/>
                </a:lnTo>
                <a:lnTo>
                  <a:pt x="45122" y="603549"/>
                </a:lnTo>
                <a:lnTo>
                  <a:pt x="60884" y="562006"/>
                </a:lnTo>
                <a:lnTo>
                  <a:pt x="78826" y="521452"/>
                </a:lnTo>
                <a:lnTo>
                  <a:pt x="98884" y="481947"/>
                </a:lnTo>
                <a:lnTo>
                  <a:pt x="120992" y="443551"/>
                </a:lnTo>
                <a:lnTo>
                  <a:pt x="145085" y="406324"/>
                </a:lnTo>
                <a:lnTo>
                  <a:pt x="171098" y="370327"/>
                </a:lnTo>
                <a:lnTo>
                  <a:pt x="198965" y="335620"/>
                </a:lnTo>
                <a:lnTo>
                  <a:pt x="228622" y="302262"/>
                </a:lnTo>
                <a:lnTo>
                  <a:pt x="260003" y="270315"/>
                </a:lnTo>
                <a:lnTo>
                  <a:pt x="293043" y="239837"/>
                </a:lnTo>
                <a:lnTo>
                  <a:pt x="327676" y="210890"/>
                </a:lnTo>
                <a:lnTo>
                  <a:pt x="363838" y="183533"/>
                </a:lnTo>
                <a:lnTo>
                  <a:pt x="401464" y="157827"/>
                </a:lnTo>
                <a:lnTo>
                  <a:pt x="440487" y="133832"/>
                </a:lnTo>
                <a:lnTo>
                  <a:pt x="480843" y="111607"/>
                </a:lnTo>
                <a:lnTo>
                  <a:pt x="522466" y="91214"/>
                </a:lnTo>
                <a:lnTo>
                  <a:pt x="565292" y="72712"/>
                </a:lnTo>
                <a:lnTo>
                  <a:pt x="609255" y="56161"/>
                </a:lnTo>
                <a:lnTo>
                  <a:pt x="654290" y="41622"/>
                </a:lnTo>
                <a:lnTo>
                  <a:pt x="700331" y="29155"/>
                </a:lnTo>
                <a:lnTo>
                  <a:pt x="747314" y="18819"/>
                </a:lnTo>
                <a:lnTo>
                  <a:pt x="795173" y="10676"/>
                </a:lnTo>
                <a:lnTo>
                  <a:pt x="843843" y="4785"/>
                </a:lnTo>
                <a:lnTo>
                  <a:pt x="893259" y="1206"/>
                </a:lnTo>
                <a:lnTo>
                  <a:pt x="943356" y="0"/>
                </a:lnTo>
                <a:lnTo>
                  <a:pt x="993452" y="1206"/>
                </a:lnTo>
                <a:lnTo>
                  <a:pt x="1042868" y="4785"/>
                </a:lnTo>
                <a:lnTo>
                  <a:pt x="1091538" y="10676"/>
                </a:lnTo>
                <a:lnTo>
                  <a:pt x="1139397" y="18819"/>
                </a:lnTo>
                <a:lnTo>
                  <a:pt x="1186380" y="29155"/>
                </a:lnTo>
                <a:lnTo>
                  <a:pt x="1232421" y="41622"/>
                </a:lnTo>
                <a:lnTo>
                  <a:pt x="1277456" y="56161"/>
                </a:lnTo>
                <a:lnTo>
                  <a:pt x="1321419" y="72712"/>
                </a:lnTo>
                <a:lnTo>
                  <a:pt x="1364245" y="91214"/>
                </a:lnTo>
                <a:lnTo>
                  <a:pt x="1405868" y="111607"/>
                </a:lnTo>
                <a:lnTo>
                  <a:pt x="1446224" y="133832"/>
                </a:lnTo>
                <a:lnTo>
                  <a:pt x="1485247" y="157827"/>
                </a:lnTo>
                <a:lnTo>
                  <a:pt x="1522873" y="183533"/>
                </a:lnTo>
                <a:lnTo>
                  <a:pt x="1559035" y="210890"/>
                </a:lnTo>
                <a:lnTo>
                  <a:pt x="1593668" y="239837"/>
                </a:lnTo>
                <a:lnTo>
                  <a:pt x="1626708" y="270315"/>
                </a:lnTo>
                <a:lnTo>
                  <a:pt x="1658089" y="302262"/>
                </a:lnTo>
                <a:lnTo>
                  <a:pt x="1687746" y="335620"/>
                </a:lnTo>
                <a:lnTo>
                  <a:pt x="1715613" y="370327"/>
                </a:lnTo>
                <a:lnTo>
                  <a:pt x="1741626" y="406324"/>
                </a:lnTo>
                <a:lnTo>
                  <a:pt x="1765719" y="443551"/>
                </a:lnTo>
                <a:lnTo>
                  <a:pt x="1787827" y="481947"/>
                </a:lnTo>
                <a:lnTo>
                  <a:pt x="1807885" y="521452"/>
                </a:lnTo>
                <a:lnTo>
                  <a:pt x="1825827" y="562006"/>
                </a:lnTo>
                <a:lnTo>
                  <a:pt x="1841589" y="603549"/>
                </a:lnTo>
                <a:lnTo>
                  <a:pt x="1855105" y="646021"/>
                </a:lnTo>
                <a:lnTo>
                  <a:pt x="1866309" y="689361"/>
                </a:lnTo>
                <a:lnTo>
                  <a:pt x="1875137" y="733509"/>
                </a:lnTo>
                <a:lnTo>
                  <a:pt x="1881524" y="778406"/>
                </a:lnTo>
                <a:lnTo>
                  <a:pt x="1885404" y="823991"/>
                </a:lnTo>
                <a:lnTo>
                  <a:pt x="1886712" y="870204"/>
                </a:lnTo>
                <a:lnTo>
                  <a:pt x="1885404" y="916420"/>
                </a:lnTo>
                <a:lnTo>
                  <a:pt x="1881524" y="962007"/>
                </a:lnTo>
                <a:lnTo>
                  <a:pt x="1875137" y="1006907"/>
                </a:lnTo>
                <a:lnTo>
                  <a:pt x="1866309" y="1051057"/>
                </a:lnTo>
                <a:lnTo>
                  <a:pt x="1855105" y="1094399"/>
                </a:lnTo>
                <a:lnTo>
                  <a:pt x="1841589" y="1136872"/>
                </a:lnTo>
                <a:lnTo>
                  <a:pt x="1825827" y="1178416"/>
                </a:lnTo>
                <a:lnTo>
                  <a:pt x="1807885" y="1218971"/>
                </a:lnTo>
                <a:lnTo>
                  <a:pt x="1787827" y="1258477"/>
                </a:lnTo>
                <a:lnTo>
                  <a:pt x="1765719" y="1296873"/>
                </a:lnTo>
                <a:lnTo>
                  <a:pt x="1741626" y="1334099"/>
                </a:lnTo>
                <a:lnTo>
                  <a:pt x="1715613" y="1370096"/>
                </a:lnTo>
                <a:lnTo>
                  <a:pt x="1687746" y="1404803"/>
                </a:lnTo>
                <a:lnTo>
                  <a:pt x="1658089" y="1438160"/>
                </a:lnTo>
                <a:lnTo>
                  <a:pt x="1626708" y="1470107"/>
                </a:lnTo>
                <a:lnTo>
                  <a:pt x="1593668" y="1500584"/>
                </a:lnTo>
                <a:lnTo>
                  <a:pt x="1559035" y="1529530"/>
                </a:lnTo>
                <a:lnTo>
                  <a:pt x="1522873" y="1556885"/>
                </a:lnTo>
                <a:lnTo>
                  <a:pt x="1485247" y="1582590"/>
                </a:lnTo>
                <a:lnTo>
                  <a:pt x="1446224" y="1606584"/>
                </a:lnTo>
                <a:lnTo>
                  <a:pt x="1405868" y="1628808"/>
                </a:lnTo>
                <a:lnTo>
                  <a:pt x="1364245" y="1649200"/>
                </a:lnTo>
                <a:lnTo>
                  <a:pt x="1321419" y="1667701"/>
                </a:lnTo>
                <a:lnTo>
                  <a:pt x="1277456" y="1684250"/>
                </a:lnTo>
                <a:lnTo>
                  <a:pt x="1232421" y="1698788"/>
                </a:lnTo>
                <a:lnTo>
                  <a:pt x="1186380" y="1711255"/>
                </a:lnTo>
                <a:lnTo>
                  <a:pt x="1139397" y="1721589"/>
                </a:lnTo>
                <a:lnTo>
                  <a:pt x="1091538" y="1729732"/>
                </a:lnTo>
                <a:lnTo>
                  <a:pt x="1042868" y="1735623"/>
                </a:lnTo>
                <a:lnTo>
                  <a:pt x="993452" y="1739201"/>
                </a:lnTo>
                <a:lnTo>
                  <a:pt x="943356" y="1740408"/>
                </a:lnTo>
                <a:lnTo>
                  <a:pt x="893259" y="1739201"/>
                </a:lnTo>
                <a:lnTo>
                  <a:pt x="843843" y="1735623"/>
                </a:lnTo>
                <a:lnTo>
                  <a:pt x="795173" y="1729732"/>
                </a:lnTo>
                <a:lnTo>
                  <a:pt x="747314" y="1721589"/>
                </a:lnTo>
                <a:lnTo>
                  <a:pt x="700331" y="1711255"/>
                </a:lnTo>
                <a:lnTo>
                  <a:pt x="654290" y="1698788"/>
                </a:lnTo>
                <a:lnTo>
                  <a:pt x="609255" y="1684250"/>
                </a:lnTo>
                <a:lnTo>
                  <a:pt x="565292" y="1667701"/>
                </a:lnTo>
                <a:lnTo>
                  <a:pt x="522466" y="1649200"/>
                </a:lnTo>
                <a:lnTo>
                  <a:pt x="480843" y="1628808"/>
                </a:lnTo>
                <a:lnTo>
                  <a:pt x="440487" y="1606584"/>
                </a:lnTo>
                <a:lnTo>
                  <a:pt x="401464" y="1582590"/>
                </a:lnTo>
                <a:lnTo>
                  <a:pt x="363838" y="1556885"/>
                </a:lnTo>
                <a:lnTo>
                  <a:pt x="327676" y="1529530"/>
                </a:lnTo>
                <a:lnTo>
                  <a:pt x="293043" y="1500584"/>
                </a:lnTo>
                <a:lnTo>
                  <a:pt x="260003" y="1470107"/>
                </a:lnTo>
                <a:lnTo>
                  <a:pt x="228622" y="1438160"/>
                </a:lnTo>
                <a:lnTo>
                  <a:pt x="198965" y="1404803"/>
                </a:lnTo>
                <a:lnTo>
                  <a:pt x="171098" y="1370096"/>
                </a:lnTo>
                <a:lnTo>
                  <a:pt x="145085" y="1334099"/>
                </a:lnTo>
                <a:lnTo>
                  <a:pt x="120992" y="1296873"/>
                </a:lnTo>
                <a:lnTo>
                  <a:pt x="98884" y="1258477"/>
                </a:lnTo>
                <a:lnTo>
                  <a:pt x="78826" y="1218971"/>
                </a:lnTo>
                <a:lnTo>
                  <a:pt x="60884" y="1178416"/>
                </a:lnTo>
                <a:lnTo>
                  <a:pt x="45122" y="1136872"/>
                </a:lnTo>
                <a:lnTo>
                  <a:pt x="31606" y="1094399"/>
                </a:lnTo>
                <a:lnTo>
                  <a:pt x="20402" y="1051057"/>
                </a:lnTo>
                <a:lnTo>
                  <a:pt x="11574" y="1006907"/>
                </a:lnTo>
                <a:lnTo>
                  <a:pt x="5187" y="962007"/>
                </a:lnTo>
                <a:lnTo>
                  <a:pt x="1307" y="916420"/>
                </a:lnTo>
                <a:lnTo>
                  <a:pt x="0" y="870204"/>
                </a:lnTo>
                <a:close/>
              </a:path>
            </a:pathLst>
          </a:custGeom>
          <a:ln w="25908">
            <a:solidFill>
              <a:srgbClr val="FFFFFF"/>
            </a:solidFill>
          </a:ln>
        </p:spPr>
        <p:txBody>
          <a:bodyPr wrap="square" lIns="0" tIns="0" rIns="0" bIns="0" rtlCol="0"/>
          <a:lstStyle/>
          <a:p>
            <a:endParaRPr/>
          </a:p>
        </p:txBody>
      </p:sp>
      <p:sp>
        <p:nvSpPr>
          <p:cNvPr id="17" name="object 17"/>
          <p:cNvSpPr txBox="1"/>
          <p:nvPr/>
        </p:nvSpPr>
        <p:spPr>
          <a:xfrm>
            <a:off x="3728084" y="5403596"/>
            <a:ext cx="1311275" cy="1052830"/>
          </a:xfrm>
          <a:prstGeom prst="rect">
            <a:avLst/>
          </a:prstGeom>
        </p:spPr>
        <p:txBody>
          <a:bodyPr vert="horz" wrap="square" lIns="0" tIns="35560" rIns="0" bIns="0" rtlCol="0">
            <a:spAutoFit/>
          </a:bodyPr>
          <a:lstStyle/>
          <a:p>
            <a:pPr marL="12700" marR="5080" algn="ctr">
              <a:lnSpc>
                <a:spcPct val="91500"/>
              </a:lnSpc>
              <a:spcBef>
                <a:spcPts val="280"/>
              </a:spcBef>
            </a:pPr>
            <a:r>
              <a:rPr sz="1800" b="1" spc="-10" dirty="0">
                <a:solidFill>
                  <a:srgbClr val="FFFFFF"/>
                </a:solidFill>
                <a:latin typeface="Calibri"/>
                <a:cs typeface="Calibri"/>
              </a:rPr>
              <a:t>Generation  </a:t>
            </a:r>
            <a:r>
              <a:rPr sz="1800" b="1" dirty="0">
                <a:solidFill>
                  <a:srgbClr val="FFFFFF"/>
                </a:solidFill>
                <a:latin typeface="Calibri"/>
                <a:cs typeface="Calibri"/>
              </a:rPr>
              <a:t>of        D</a:t>
            </a:r>
            <a:r>
              <a:rPr sz="1800" b="1" spc="-10" dirty="0">
                <a:solidFill>
                  <a:srgbClr val="FFFFFF"/>
                </a:solidFill>
                <a:latin typeface="Calibri"/>
                <a:cs typeface="Calibri"/>
              </a:rPr>
              <a:t>e</a:t>
            </a:r>
            <a:r>
              <a:rPr sz="1800" b="1" spc="-15" dirty="0">
                <a:solidFill>
                  <a:srgbClr val="FFFFFF"/>
                </a:solidFill>
                <a:latin typeface="Calibri"/>
                <a:cs typeface="Calibri"/>
              </a:rPr>
              <a:t>v</a:t>
            </a:r>
            <a:r>
              <a:rPr sz="1800" b="1" dirty="0">
                <a:solidFill>
                  <a:srgbClr val="FFFFFF"/>
                </a:solidFill>
                <a:latin typeface="Calibri"/>
                <a:cs typeface="Calibri"/>
              </a:rPr>
              <a:t>elo</a:t>
            </a:r>
            <a:r>
              <a:rPr sz="1800" b="1" spc="5" dirty="0">
                <a:solidFill>
                  <a:srgbClr val="FFFFFF"/>
                </a:solidFill>
                <a:latin typeface="Calibri"/>
                <a:cs typeface="Calibri"/>
              </a:rPr>
              <a:t>p</a:t>
            </a:r>
            <a:r>
              <a:rPr sz="1800" b="1" spc="-5" dirty="0">
                <a:solidFill>
                  <a:srgbClr val="FFFFFF"/>
                </a:solidFill>
                <a:latin typeface="Calibri"/>
                <a:cs typeface="Calibri"/>
              </a:rPr>
              <a:t>m</a:t>
            </a:r>
            <a:r>
              <a:rPr sz="1800" b="1" dirty="0">
                <a:solidFill>
                  <a:srgbClr val="FFFFFF"/>
                </a:solidFill>
                <a:latin typeface="Calibri"/>
                <a:cs typeface="Calibri"/>
              </a:rPr>
              <a:t>e</a:t>
            </a:r>
            <a:r>
              <a:rPr sz="1800" b="1" spc="-20" dirty="0">
                <a:solidFill>
                  <a:srgbClr val="FFFFFF"/>
                </a:solidFill>
                <a:latin typeface="Calibri"/>
                <a:cs typeface="Calibri"/>
              </a:rPr>
              <a:t>n</a:t>
            </a:r>
            <a:r>
              <a:rPr sz="1800" b="1" dirty="0">
                <a:solidFill>
                  <a:srgbClr val="FFFFFF"/>
                </a:solidFill>
                <a:latin typeface="Calibri"/>
                <a:cs typeface="Calibri"/>
              </a:rPr>
              <a:t>t  </a:t>
            </a:r>
            <a:r>
              <a:rPr sz="1800" b="1" spc="-5" dirty="0">
                <a:solidFill>
                  <a:srgbClr val="FFFFFF"/>
                </a:solidFill>
                <a:latin typeface="Calibri"/>
                <a:cs typeface="Calibri"/>
              </a:rPr>
              <a:t>Plans</a:t>
            </a:r>
            <a:endParaRPr sz="1800">
              <a:latin typeface="Calibri"/>
              <a:cs typeface="Calibri"/>
            </a:endParaRPr>
          </a:p>
        </p:txBody>
      </p:sp>
      <p:sp>
        <p:nvSpPr>
          <p:cNvPr id="18" name="object 18"/>
          <p:cNvSpPr/>
          <p:nvPr/>
        </p:nvSpPr>
        <p:spPr>
          <a:xfrm>
            <a:off x="3706495" y="4513326"/>
            <a:ext cx="558800" cy="485140"/>
          </a:xfrm>
          <a:custGeom>
            <a:avLst/>
            <a:gdLst/>
            <a:ahLst/>
            <a:cxnLst/>
            <a:rect l="l" t="t" r="r" b="b"/>
            <a:pathLst>
              <a:path w="558800" h="485139">
                <a:moveTo>
                  <a:pt x="482039" y="269494"/>
                </a:moveTo>
                <a:lnTo>
                  <a:pt x="111632" y="269494"/>
                </a:lnTo>
                <a:lnTo>
                  <a:pt x="181609" y="484759"/>
                </a:lnTo>
                <a:lnTo>
                  <a:pt x="516635" y="375919"/>
                </a:lnTo>
                <a:lnTo>
                  <a:pt x="482039" y="269494"/>
                </a:lnTo>
                <a:close/>
              </a:path>
              <a:path w="558800" h="485139">
                <a:moveTo>
                  <a:pt x="209295" y="0"/>
                </a:moveTo>
                <a:lnTo>
                  <a:pt x="0" y="305816"/>
                </a:lnTo>
                <a:lnTo>
                  <a:pt x="111632" y="269494"/>
                </a:lnTo>
                <a:lnTo>
                  <a:pt x="482039" y="269494"/>
                </a:lnTo>
                <a:lnTo>
                  <a:pt x="446658" y="160655"/>
                </a:lnTo>
                <a:lnTo>
                  <a:pt x="558418" y="124460"/>
                </a:lnTo>
                <a:lnTo>
                  <a:pt x="209295" y="0"/>
                </a:lnTo>
                <a:close/>
              </a:path>
            </a:pathLst>
          </a:custGeom>
          <a:solidFill>
            <a:srgbClr val="4AACC5"/>
          </a:solidFill>
        </p:spPr>
        <p:txBody>
          <a:bodyPr wrap="square" lIns="0" tIns="0" rIns="0" bIns="0" rtlCol="0"/>
          <a:lstStyle/>
          <a:p>
            <a:endParaRPr/>
          </a:p>
        </p:txBody>
      </p:sp>
      <p:sp>
        <p:nvSpPr>
          <p:cNvPr id="19" name="object 19"/>
          <p:cNvSpPr/>
          <p:nvPr/>
        </p:nvSpPr>
        <p:spPr>
          <a:xfrm>
            <a:off x="2558033" y="2603754"/>
            <a:ext cx="2040889" cy="1739264"/>
          </a:xfrm>
          <a:custGeom>
            <a:avLst/>
            <a:gdLst/>
            <a:ahLst/>
            <a:cxnLst/>
            <a:rect l="l" t="t" r="r" b="b"/>
            <a:pathLst>
              <a:path w="2040889" h="1739264">
                <a:moveTo>
                  <a:pt x="1020318" y="0"/>
                </a:moveTo>
                <a:lnTo>
                  <a:pt x="967813" y="1131"/>
                </a:lnTo>
                <a:lnTo>
                  <a:pt x="915997" y="4488"/>
                </a:lnTo>
                <a:lnTo>
                  <a:pt x="864935" y="10017"/>
                </a:lnTo>
                <a:lnTo>
                  <a:pt x="814690" y="17663"/>
                </a:lnTo>
                <a:lnTo>
                  <a:pt x="765326" y="27371"/>
                </a:lnTo>
                <a:lnTo>
                  <a:pt x="716909" y="39087"/>
                </a:lnTo>
                <a:lnTo>
                  <a:pt x="669501" y="52756"/>
                </a:lnTo>
                <a:lnTo>
                  <a:pt x="623167" y="68324"/>
                </a:lnTo>
                <a:lnTo>
                  <a:pt x="577971" y="85735"/>
                </a:lnTo>
                <a:lnTo>
                  <a:pt x="533976" y="104935"/>
                </a:lnTo>
                <a:lnTo>
                  <a:pt x="491249" y="125870"/>
                </a:lnTo>
                <a:lnTo>
                  <a:pt x="449851" y="148485"/>
                </a:lnTo>
                <a:lnTo>
                  <a:pt x="409848" y="172725"/>
                </a:lnTo>
                <a:lnTo>
                  <a:pt x="371303" y="198535"/>
                </a:lnTo>
                <a:lnTo>
                  <a:pt x="334282" y="225862"/>
                </a:lnTo>
                <a:lnTo>
                  <a:pt x="298846" y="254650"/>
                </a:lnTo>
                <a:lnTo>
                  <a:pt x="265062" y="284845"/>
                </a:lnTo>
                <a:lnTo>
                  <a:pt x="232993" y="316393"/>
                </a:lnTo>
                <a:lnTo>
                  <a:pt x="202703" y="349237"/>
                </a:lnTo>
                <a:lnTo>
                  <a:pt x="174256" y="383325"/>
                </a:lnTo>
                <a:lnTo>
                  <a:pt x="147716" y="418601"/>
                </a:lnTo>
                <a:lnTo>
                  <a:pt x="123148" y="455011"/>
                </a:lnTo>
                <a:lnTo>
                  <a:pt x="100615" y="492499"/>
                </a:lnTo>
                <a:lnTo>
                  <a:pt x="80182" y="531012"/>
                </a:lnTo>
                <a:lnTo>
                  <a:pt x="61913" y="570495"/>
                </a:lnTo>
                <a:lnTo>
                  <a:pt x="45872" y="610893"/>
                </a:lnTo>
                <a:lnTo>
                  <a:pt x="32122" y="652152"/>
                </a:lnTo>
                <a:lnTo>
                  <a:pt x="20729" y="694216"/>
                </a:lnTo>
                <a:lnTo>
                  <a:pt x="11756" y="737032"/>
                </a:lnTo>
                <a:lnTo>
                  <a:pt x="5267" y="780545"/>
                </a:lnTo>
                <a:lnTo>
                  <a:pt x="1327" y="824699"/>
                </a:lnTo>
                <a:lnTo>
                  <a:pt x="0" y="869442"/>
                </a:lnTo>
                <a:lnTo>
                  <a:pt x="1327" y="914184"/>
                </a:lnTo>
                <a:lnTo>
                  <a:pt x="5267" y="958338"/>
                </a:lnTo>
                <a:lnTo>
                  <a:pt x="11756" y="1001851"/>
                </a:lnTo>
                <a:lnTo>
                  <a:pt x="20729" y="1044667"/>
                </a:lnTo>
                <a:lnTo>
                  <a:pt x="32122" y="1086731"/>
                </a:lnTo>
                <a:lnTo>
                  <a:pt x="45872" y="1127990"/>
                </a:lnTo>
                <a:lnTo>
                  <a:pt x="61913" y="1168388"/>
                </a:lnTo>
                <a:lnTo>
                  <a:pt x="80182" y="1207871"/>
                </a:lnTo>
                <a:lnTo>
                  <a:pt x="100615" y="1246384"/>
                </a:lnTo>
                <a:lnTo>
                  <a:pt x="123148" y="1283872"/>
                </a:lnTo>
                <a:lnTo>
                  <a:pt x="147716" y="1320282"/>
                </a:lnTo>
                <a:lnTo>
                  <a:pt x="174256" y="1355558"/>
                </a:lnTo>
                <a:lnTo>
                  <a:pt x="202703" y="1389646"/>
                </a:lnTo>
                <a:lnTo>
                  <a:pt x="232993" y="1422490"/>
                </a:lnTo>
                <a:lnTo>
                  <a:pt x="265062" y="1454038"/>
                </a:lnTo>
                <a:lnTo>
                  <a:pt x="298846" y="1484233"/>
                </a:lnTo>
                <a:lnTo>
                  <a:pt x="334282" y="1513021"/>
                </a:lnTo>
                <a:lnTo>
                  <a:pt x="371303" y="1540348"/>
                </a:lnTo>
                <a:lnTo>
                  <a:pt x="409848" y="1566158"/>
                </a:lnTo>
                <a:lnTo>
                  <a:pt x="449851" y="1590398"/>
                </a:lnTo>
                <a:lnTo>
                  <a:pt x="491249" y="1613013"/>
                </a:lnTo>
                <a:lnTo>
                  <a:pt x="533976" y="1633948"/>
                </a:lnTo>
                <a:lnTo>
                  <a:pt x="577971" y="1653148"/>
                </a:lnTo>
                <a:lnTo>
                  <a:pt x="623167" y="1670559"/>
                </a:lnTo>
                <a:lnTo>
                  <a:pt x="669501" y="1686127"/>
                </a:lnTo>
                <a:lnTo>
                  <a:pt x="716909" y="1699796"/>
                </a:lnTo>
                <a:lnTo>
                  <a:pt x="765326" y="1711512"/>
                </a:lnTo>
                <a:lnTo>
                  <a:pt x="814690" y="1721220"/>
                </a:lnTo>
                <a:lnTo>
                  <a:pt x="864935" y="1728866"/>
                </a:lnTo>
                <a:lnTo>
                  <a:pt x="915997" y="1734395"/>
                </a:lnTo>
                <a:lnTo>
                  <a:pt x="967813" y="1737752"/>
                </a:lnTo>
                <a:lnTo>
                  <a:pt x="1020318" y="1738884"/>
                </a:lnTo>
                <a:lnTo>
                  <a:pt x="1072822" y="1737752"/>
                </a:lnTo>
                <a:lnTo>
                  <a:pt x="1124638" y="1734395"/>
                </a:lnTo>
                <a:lnTo>
                  <a:pt x="1175700" y="1728866"/>
                </a:lnTo>
                <a:lnTo>
                  <a:pt x="1225945" y="1721220"/>
                </a:lnTo>
                <a:lnTo>
                  <a:pt x="1275309" y="1711512"/>
                </a:lnTo>
                <a:lnTo>
                  <a:pt x="1323726" y="1699796"/>
                </a:lnTo>
                <a:lnTo>
                  <a:pt x="1371134" y="1686127"/>
                </a:lnTo>
                <a:lnTo>
                  <a:pt x="1417468" y="1670559"/>
                </a:lnTo>
                <a:lnTo>
                  <a:pt x="1462664" y="1653148"/>
                </a:lnTo>
                <a:lnTo>
                  <a:pt x="1506659" y="1633948"/>
                </a:lnTo>
                <a:lnTo>
                  <a:pt x="1549386" y="1613013"/>
                </a:lnTo>
                <a:lnTo>
                  <a:pt x="1590784" y="1590398"/>
                </a:lnTo>
                <a:lnTo>
                  <a:pt x="1630787" y="1566158"/>
                </a:lnTo>
                <a:lnTo>
                  <a:pt x="1669332" y="1540348"/>
                </a:lnTo>
                <a:lnTo>
                  <a:pt x="1706353" y="1513021"/>
                </a:lnTo>
                <a:lnTo>
                  <a:pt x="1741789" y="1484233"/>
                </a:lnTo>
                <a:lnTo>
                  <a:pt x="1775573" y="1454038"/>
                </a:lnTo>
                <a:lnTo>
                  <a:pt x="1807642" y="1422490"/>
                </a:lnTo>
                <a:lnTo>
                  <a:pt x="1837932" y="1389646"/>
                </a:lnTo>
                <a:lnTo>
                  <a:pt x="1866379" y="1355558"/>
                </a:lnTo>
                <a:lnTo>
                  <a:pt x="1892919" y="1320282"/>
                </a:lnTo>
                <a:lnTo>
                  <a:pt x="1917487" y="1283872"/>
                </a:lnTo>
                <a:lnTo>
                  <a:pt x="1940020" y="1246384"/>
                </a:lnTo>
                <a:lnTo>
                  <a:pt x="1960453" y="1207871"/>
                </a:lnTo>
                <a:lnTo>
                  <a:pt x="1978722" y="1168388"/>
                </a:lnTo>
                <a:lnTo>
                  <a:pt x="1994763" y="1127990"/>
                </a:lnTo>
                <a:lnTo>
                  <a:pt x="2008513" y="1086731"/>
                </a:lnTo>
                <a:lnTo>
                  <a:pt x="2019906" y="1044667"/>
                </a:lnTo>
                <a:lnTo>
                  <a:pt x="2028879" y="1001851"/>
                </a:lnTo>
                <a:lnTo>
                  <a:pt x="2035368" y="958338"/>
                </a:lnTo>
                <a:lnTo>
                  <a:pt x="2039308" y="914184"/>
                </a:lnTo>
                <a:lnTo>
                  <a:pt x="2040636" y="869442"/>
                </a:lnTo>
                <a:lnTo>
                  <a:pt x="2039308" y="824699"/>
                </a:lnTo>
                <a:lnTo>
                  <a:pt x="2035368" y="780545"/>
                </a:lnTo>
                <a:lnTo>
                  <a:pt x="2028879" y="737032"/>
                </a:lnTo>
                <a:lnTo>
                  <a:pt x="2019906" y="694216"/>
                </a:lnTo>
                <a:lnTo>
                  <a:pt x="2008513" y="652152"/>
                </a:lnTo>
                <a:lnTo>
                  <a:pt x="1994763" y="610893"/>
                </a:lnTo>
                <a:lnTo>
                  <a:pt x="1978722" y="570495"/>
                </a:lnTo>
                <a:lnTo>
                  <a:pt x="1960453" y="531012"/>
                </a:lnTo>
                <a:lnTo>
                  <a:pt x="1940020" y="492499"/>
                </a:lnTo>
                <a:lnTo>
                  <a:pt x="1917487" y="455011"/>
                </a:lnTo>
                <a:lnTo>
                  <a:pt x="1892919" y="418601"/>
                </a:lnTo>
                <a:lnTo>
                  <a:pt x="1866379" y="383325"/>
                </a:lnTo>
                <a:lnTo>
                  <a:pt x="1837932" y="349237"/>
                </a:lnTo>
                <a:lnTo>
                  <a:pt x="1807642" y="316393"/>
                </a:lnTo>
                <a:lnTo>
                  <a:pt x="1775573" y="284845"/>
                </a:lnTo>
                <a:lnTo>
                  <a:pt x="1741789" y="254650"/>
                </a:lnTo>
                <a:lnTo>
                  <a:pt x="1706353" y="225862"/>
                </a:lnTo>
                <a:lnTo>
                  <a:pt x="1669332" y="198535"/>
                </a:lnTo>
                <a:lnTo>
                  <a:pt x="1630787" y="172725"/>
                </a:lnTo>
                <a:lnTo>
                  <a:pt x="1590784" y="148485"/>
                </a:lnTo>
                <a:lnTo>
                  <a:pt x="1549386" y="125870"/>
                </a:lnTo>
                <a:lnTo>
                  <a:pt x="1506659" y="104935"/>
                </a:lnTo>
                <a:lnTo>
                  <a:pt x="1462664" y="85735"/>
                </a:lnTo>
                <a:lnTo>
                  <a:pt x="1417468" y="68324"/>
                </a:lnTo>
                <a:lnTo>
                  <a:pt x="1371134" y="52756"/>
                </a:lnTo>
                <a:lnTo>
                  <a:pt x="1323726" y="39087"/>
                </a:lnTo>
                <a:lnTo>
                  <a:pt x="1275309" y="27371"/>
                </a:lnTo>
                <a:lnTo>
                  <a:pt x="1225945" y="17663"/>
                </a:lnTo>
                <a:lnTo>
                  <a:pt x="1175700" y="10017"/>
                </a:lnTo>
                <a:lnTo>
                  <a:pt x="1124638" y="4488"/>
                </a:lnTo>
                <a:lnTo>
                  <a:pt x="1072822" y="1131"/>
                </a:lnTo>
                <a:lnTo>
                  <a:pt x="1020318" y="0"/>
                </a:lnTo>
                <a:close/>
              </a:path>
            </a:pathLst>
          </a:custGeom>
          <a:solidFill>
            <a:srgbClr val="F79546"/>
          </a:solidFill>
        </p:spPr>
        <p:txBody>
          <a:bodyPr wrap="square" lIns="0" tIns="0" rIns="0" bIns="0" rtlCol="0"/>
          <a:lstStyle/>
          <a:p>
            <a:endParaRPr/>
          </a:p>
        </p:txBody>
      </p:sp>
      <p:sp>
        <p:nvSpPr>
          <p:cNvPr id="20" name="object 20"/>
          <p:cNvSpPr/>
          <p:nvPr/>
        </p:nvSpPr>
        <p:spPr>
          <a:xfrm>
            <a:off x="2558033" y="2603754"/>
            <a:ext cx="2040889" cy="1739264"/>
          </a:xfrm>
          <a:custGeom>
            <a:avLst/>
            <a:gdLst/>
            <a:ahLst/>
            <a:cxnLst/>
            <a:rect l="l" t="t" r="r" b="b"/>
            <a:pathLst>
              <a:path w="2040889" h="1739264">
                <a:moveTo>
                  <a:pt x="0" y="869442"/>
                </a:moveTo>
                <a:lnTo>
                  <a:pt x="1327" y="824699"/>
                </a:lnTo>
                <a:lnTo>
                  <a:pt x="5267" y="780545"/>
                </a:lnTo>
                <a:lnTo>
                  <a:pt x="11756" y="737032"/>
                </a:lnTo>
                <a:lnTo>
                  <a:pt x="20729" y="694216"/>
                </a:lnTo>
                <a:lnTo>
                  <a:pt x="32122" y="652152"/>
                </a:lnTo>
                <a:lnTo>
                  <a:pt x="45872" y="610893"/>
                </a:lnTo>
                <a:lnTo>
                  <a:pt x="61913" y="570495"/>
                </a:lnTo>
                <a:lnTo>
                  <a:pt x="80182" y="531012"/>
                </a:lnTo>
                <a:lnTo>
                  <a:pt x="100615" y="492499"/>
                </a:lnTo>
                <a:lnTo>
                  <a:pt x="123148" y="455011"/>
                </a:lnTo>
                <a:lnTo>
                  <a:pt x="147716" y="418601"/>
                </a:lnTo>
                <a:lnTo>
                  <a:pt x="174256" y="383325"/>
                </a:lnTo>
                <a:lnTo>
                  <a:pt x="202703" y="349237"/>
                </a:lnTo>
                <a:lnTo>
                  <a:pt x="232993" y="316393"/>
                </a:lnTo>
                <a:lnTo>
                  <a:pt x="265062" y="284845"/>
                </a:lnTo>
                <a:lnTo>
                  <a:pt x="298846" y="254650"/>
                </a:lnTo>
                <a:lnTo>
                  <a:pt x="334282" y="225862"/>
                </a:lnTo>
                <a:lnTo>
                  <a:pt x="371303" y="198535"/>
                </a:lnTo>
                <a:lnTo>
                  <a:pt x="409848" y="172725"/>
                </a:lnTo>
                <a:lnTo>
                  <a:pt x="449851" y="148485"/>
                </a:lnTo>
                <a:lnTo>
                  <a:pt x="491249" y="125870"/>
                </a:lnTo>
                <a:lnTo>
                  <a:pt x="533976" y="104935"/>
                </a:lnTo>
                <a:lnTo>
                  <a:pt x="577971" y="85735"/>
                </a:lnTo>
                <a:lnTo>
                  <a:pt x="623167" y="68324"/>
                </a:lnTo>
                <a:lnTo>
                  <a:pt x="669501" y="52756"/>
                </a:lnTo>
                <a:lnTo>
                  <a:pt x="716909" y="39087"/>
                </a:lnTo>
                <a:lnTo>
                  <a:pt x="765326" y="27371"/>
                </a:lnTo>
                <a:lnTo>
                  <a:pt x="814690" y="17663"/>
                </a:lnTo>
                <a:lnTo>
                  <a:pt x="864935" y="10017"/>
                </a:lnTo>
                <a:lnTo>
                  <a:pt x="915997" y="4488"/>
                </a:lnTo>
                <a:lnTo>
                  <a:pt x="967813" y="1131"/>
                </a:lnTo>
                <a:lnTo>
                  <a:pt x="1020318" y="0"/>
                </a:lnTo>
                <a:lnTo>
                  <a:pt x="1072822" y="1131"/>
                </a:lnTo>
                <a:lnTo>
                  <a:pt x="1124638" y="4488"/>
                </a:lnTo>
                <a:lnTo>
                  <a:pt x="1175700" y="10017"/>
                </a:lnTo>
                <a:lnTo>
                  <a:pt x="1225945" y="17663"/>
                </a:lnTo>
                <a:lnTo>
                  <a:pt x="1275309" y="27371"/>
                </a:lnTo>
                <a:lnTo>
                  <a:pt x="1323726" y="39087"/>
                </a:lnTo>
                <a:lnTo>
                  <a:pt x="1371134" y="52756"/>
                </a:lnTo>
                <a:lnTo>
                  <a:pt x="1417468" y="68324"/>
                </a:lnTo>
                <a:lnTo>
                  <a:pt x="1462664" y="85735"/>
                </a:lnTo>
                <a:lnTo>
                  <a:pt x="1506659" y="104935"/>
                </a:lnTo>
                <a:lnTo>
                  <a:pt x="1549386" y="125870"/>
                </a:lnTo>
                <a:lnTo>
                  <a:pt x="1590784" y="148485"/>
                </a:lnTo>
                <a:lnTo>
                  <a:pt x="1630787" y="172725"/>
                </a:lnTo>
                <a:lnTo>
                  <a:pt x="1669332" y="198535"/>
                </a:lnTo>
                <a:lnTo>
                  <a:pt x="1706353" y="225862"/>
                </a:lnTo>
                <a:lnTo>
                  <a:pt x="1741789" y="254650"/>
                </a:lnTo>
                <a:lnTo>
                  <a:pt x="1775573" y="284845"/>
                </a:lnTo>
                <a:lnTo>
                  <a:pt x="1807642" y="316393"/>
                </a:lnTo>
                <a:lnTo>
                  <a:pt x="1837932" y="349237"/>
                </a:lnTo>
                <a:lnTo>
                  <a:pt x="1866379" y="383325"/>
                </a:lnTo>
                <a:lnTo>
                  <a:pt x="1892919" y="418601"/>
                </a:lnTo>
                <a:lnTo>
                  <a:pt x="1917487" y="455011"/>
                </a:lnTo>
                <a:lnTo>
                  <a:pt x="1940020" y="492499"/>
                </a:lnTo>
                <a:lnTo>
                  <a:pt x="1960453" y="531012"/>
                </a:lnTo>
                <a:lnTo>
                  <a:pt x="1978722" y="570495"/>
                </a:lnTo>
                <a:lnTo>
                  <a:pt x="1994763" y="610893"/>
                </a:lnTo>
                <a:lnTo>
                  <a:pt x="2008513" y="652152"/>
                </a:lnTo>
                <a:lnTo>
                  <a:pt x="2019906" y="694216"/>
                </a:lnTo>
                <a:lnTo>
                  <a:pt x="2028879" y="737032"/>
                </a:lnTo>
                <a:lnTo>
                  <a:pt x="2035368" y="780545"/>
                </a:lnTo>
                <a:lnTo>
                  <a:pt x="2039308" y="824699"/>
                </a:lnTo>
                <a:lnTo>
                  <a:pt x="2040636" y="869442"/>
                </a:lnTo>
                <a:lnTo>
                  <a:pt x="2039308" y="914184"/>
                </a:lnTo>
                <a:lnTo>
                  <a:pt x="2035368" y="958338"/>
                </a:lnTo>
                <a:lnTo>
                  <a:pt x="2028879" y="1001851"/>
                </a:lnTo>
                <a:lnTo>
                  <a:pt x="2019906" y="1044667"/>
                </a:lnTo>
                <a:lnTo>
                  <a:pt x="2008513" y="1086731"/>
                </a:lnTo>
                <a:lnTo>
                  <a:pt x="1994763" y="1127990"/>
                </a:lnTo>
                <a:lnTo>
                  <a:pt x="1978722" y="1168388"/>
                </a:lnTo>
                <a:lnTo>
                  <a:pt x="1960453" y="1207871"/>
                </a:lnTo>
                <a:lnTo>
                  <a:pt x="1940020" y="1246384"/>
                </a:lnTo>
                <a:lnTo>
                  <a:pt x="1917487" y="1283872"/>
                </a:lnTo>
                <a:lnTo>
                  <a:pt x="1892919" y="1320282"/>
                </a:lnTo>
                <a:lnTo>
                  <a:pt x="1866379" y="1355558"/>
                </a:lnTo>
                <a:lnTo>
                  <a:pt x="1837932" y="1389646"/>
                </a:lnTo>
                <a:lnTo>
                  <a:pt x="1807642" y="1422490"/>
                </a:lnTo>
                <a:lnTo>
                  <a:pt x="1775573" y="1454038"/>
                </a:lnTo>
                <a:lnTo>
                  <a:pt x="1741789" y="1484233"/>
                </a:lnTo>
                <a:lnTo>
                  <a:pt x="1706353" y="1513021"/>
                </a:lnTo>
                <a:lnTo>
                  <a:pt x="1669332" y="1540348"/>
                </a:lnTo>
                <a:lnTo>
                  <a:pt x="1630787" y="1566158"/>
                </a:lnTo>
                <a:lnTo>
                  <a:pt x="1590784" y="1590398"/>
                </a:lnTo>
                <a:lnTo>
                  <a:pt x="1549386" y="1613013"/>
                </a:lnTo>
                <a:lnTo>
                  <a:pt x="1506659" y="1633948"/>
                </a:lnTo>
                <a:lnTo>
                  <a:pt x="1462664" y="1653148"/>
                </a:lnTo>
                <a:lnTo>
                  <a:pt x="1417468" y="1670559"/>
                </a:lnTo>
                <a:lnTo>
                  <a:pt x="1371134" y="1686127"/>
                </a:lnTo>
                <a:lnTo>
                  <a:pt x="1323726" y="1699796"/>
                </a:lnTo>
                <a:lnTo>
                  <a:pt x="1275309" y="1711512"/>
                </a:lnTo>
                <a:lnTo>
                  <a:pt x="1225945" y="1721220"/>
                </a:lnTo>
                <a:lnTo>
                  <a:pt x="1175700" y="1728866"/>
                </a:lnTo>
                <a:lnTo>
                  <a:pt x="1124638" y="1734395"/>
                </a:lnTo>
                <a:lnTo>
                  <a:pt x="1072822" y="1737752"/>
                </a:lnTo>
                <a:lnTo>
                  <a:pt x="1020318" y="1738884"/>
                </a:lnTo>
                <a:lnTo>
                  <a:pt x="967813" y="1737752"/>
                </a:lnTo>
                <a:lnTo>
                  <a:pt x="915997" y="1734395"/>
                </a:lnTo>
                <a:lnTo>
                  <a:pt x="864935" y="1728866"/>
                </a:lnTo>
                <a:lnTo>
                  <a:pt x="814690" y="1721220"/>
                </a:lnTo>
                <a:lnTo>
                  <a:pt x="765326" y="1711512"/>
                </a:lnTo>
                <a:lnTo>
                  <a:pt x="716909" y="1699796"/>
                </a:lnTo>
                <a:lnTo>
                  <a:pt x="669501" y="1686127"/>
                </a:lnTo>
                <a:lnTo>
                  <a:pt x="623167" y="1670559"/>
                </a:lnTo>
                <a:lnTo>
                  <a:pt x="577971" y="1653148"/>
                </a:lnTo>
                <a:lnTo>
                  <a:pt x="533976" y="1633948"/>
                </a:lnTo>
                <a:lnTo>
                  <a:pt x="491249" y="1613013"/>
                </a:lnTo>
                <a:lnTo>
                  <a:pt x="449851" y="1590398"/>
                </a:lnTo>
                <a:lnTo>
                  <a:pt x="409848" y="1566158"/>
                </a:lnTo>
                <a:lnTo>
                  <a:pt x="371303" y="1540348"/>
                </a:lnTo>
                <a:lnTo>
                  <a:pt x="334282" y="1513021"/>
                </a:lnTo>
                <a:lnTo>
                  <a:pt x="298846" y="1484233"/>
                </a:lnTo>
                <a:lnTo>
                  <a:pt x="265062" y="1454038"/>
                </a:lnTo>
                <a:lnTo>
                  <a:pt x="232993" y="1422490"/>
                </a:lnTo>
                <a:lnTo>
                  <a:pt x="202703" y="1389646"/>
                </a:lnTo>
                <a:lnTo>
                  <a:pt x="174256" y="1355558"/>
                </a:lnTo>
                <a:lnTo>
                  <a:pt x="147716" y="1320282"/>
                </a:lnTo>
                <a:lnTo>
                  <a:pt x="123148" y="1283872"/>
                </a:lnTo>
                <a:lnTo>
                  <a:pt x="100615" y="1246384"/>
                </a:lnTo>
                <a:lnTo>
                  <a:pt x="80182" y="1207871"/>
                </a:lnTo>
                <a:lnTo>
                  <a:pt x="61913" y="1168388"/>
                </a:lnTo>
                <a:lnTo>
                  <a:pt x="45872" y="1127990"/>
                </a:lnTo>
                <a:lnTo>
                  <a:pt x="32122" y="1086731"/>
                </a:lnTo>
                <a:lnTo>
                  <a:pt x="20729" y="1044667"/>
                </a:lnTo>
                <a:lnTo>
                  <a:pt x="11756" y="1001851"/>
                </a:lnTo>
                <a:lnTo>
                  <a:pt x="5267" y="958338"/>
                </a:lnTo>
                <a:lnTo>
                  <a:pt x="1327" y="914184"/>
                </a:lnTo>
                <a:lnTo>
                  <a:pt x="0" y="869442"/>
                </a:lnTo>
                <a:close/>
              </a:path>
            </a:pathLst>
          </a:custGeom>
          <a:ln w="25908">
            <a:solidFill>
              <a:srgbClr val="FFFFFF"/>
            </a:solidFill>
          </a:ln>
        </p:spPr>
        <p:txBody>
          <a:bodyPr wrap="square" lIns="0" tIns="0" rIns="0" bIns="0" rtlCol="0"/>
          <a:lstStyle/>
          <a:p>
            <a:endParaRPr/>
          </a:p>
        </p:txBody>
      </p:sp>
      <p:sp>
        <p:nvSpPr>
          <p:cNvPr id="21" name="object 21"/>
          <p:cNvSpPr txBox="1"/>
          <p:nvPr/>
        </p:nvSpPr>
        <p:spPr>
          <a:xfrm>
            <a:off x="2886582" y="3021329"/>
            <a:ext cx="1381125" cy="845185"/>
          </a:xfrm>
          <a:prstGeom prst="rect">
            <a:avLst/>
          </a:prstGeom>
        </p:spPr>
        <p:txBody>
          <a:bodyPr vert="horz" wrap="square" lIns="0" tIns="40640" rIns="0" bIns="0" rtlCol="0">
            <a:spAutoFit/>
          </a:bodyPr>
          <a:lstStyle/>
          <a:p>
            <a:pPr marL="12065" marR="5080" algn="ctr">
              <a:lnSpc>
                <a:spcPts val="2090"/>
              </a:lnSpc>
              <a:spcBef>
                <a:spcPts val="320"/>
              </a:spcBef>
            </a:pPr>
            <a:r>
              <a:rPr sz="1900" b="1" spc="-10" dirty="0">
                <a:solidFill>
                  <a:srgbClr val="FFFFFF"/>
                </a:solidFill>
                <a:latin typeface="Calibri"/>
                <a:cs typeface="Calibri"/>
              </a:rPr>
              <a:t>De</a:t>
            </a:r>
            <a:r>
              <a:rPr sz="1900" b="1" spc="-20" dirty="0">
                <a:solidFill>
                  <a:srgbClr val="FFFFFF"/>
                </a:solidFill>
                <a:latin typeface="Calibri"/>
                <a:cs typeface="Calibri"/>
              </a:rPr>
              <a:t>v</a:t>
            </a:r>
            <a:r>
              <a:rPr sz="1900" b="1" spc="-5" dirty="0">
                <a:solidFill>
                  <a:srgbClr val="FFFFFF"/>
                </a:solidFill>
                <a:latin typeface="Calibri"/>
                <a:cs typeface="Calibri"/>
              </a:rPr>
              <a:t>elop</a:t>
            </a:r>
            <a:r>
              <a:rPr sz="1900" b="1" dirty="0">
                <a:solidFill>
                  <a:srgbClr val="FFFFFF"/>
                </a:solidFill>
                <a:latin typeface="Calibri"/>
                <a:cs typeface="Calibri"/>
              </a:rPr>
              <a:t>m</a:t>
            </a:r>
            <a:r>
              <a:rPr sz="1900" b="1" spc="-5" dirty="0">
                <a:solidFill>
                  <a:srgbClr val="FFFFFF"/>
                </a:solidFill>
                <a:latin typeface="Calibri"/>
                <a:cs typeface="Calibri"/>
              </a:rPr>
              <a:t>e</a:t>
            </a:r>
            <a:r>
              <a:rPr sz="1900" b="1" spc="-15" dirty="0">
                <a:solidFill>
                  <a:srgbClr val="FFFFFF"/>
                </a:solidFill>
                <a:latin typeface="Calibri"/>
                <a:cs typeface="Calibri"/>
              </a:rPr>
              <a:t>n</a:t>
            </a:r>
            <a:r>
              <a:rPr sz="1900" b="1" spc="-5" dirty="0">
                <a:solidFill>
                  <a:srgbClr val="FFFFFF"/>
                </a:solidFill>
                <a:latin typeface="Calibri"/>
                <a:cs typeface="Calibri"/>
              </a:rPr>
              <a:t>t  Monitoring  and</a:t>
            </a:r>
            <a:r>
              <a:rPr sz="1900" b="1" spc="-25" dirty="0">
                <a:solidFill>
                  <a:srgbClr val="FFFFFF"/>
                </a:solidFill>
                <a:latin typeface="Calibri"/>
                <a:cs typeface="Calibri"/>
              </a:rPr>
              <a:t> </a:t>
            </a:r>
            <a:r>
              <a:rPr sz="1900" b="1" spc="-15" dirty="0">
                <a:solidFill>
                  <a:srgbClr val="FFFFFF"/>
                </a:solidFill>
                <a:latin typeface="Calibri"/>
                <a:cs typeface="Calibri"/>
              </a:rPr>
              <a:t>Review</a:t>
            </a:r>
            <a:endParaRPr sz="1900">
              <a:latin typeface="Calibri"/>
              <a:cs typeface="Calibri"/>
            </a:endParaRPr>
          </a:p>
        </p:txBody>
      </p:sp>
      <p:sp>
        <p:nvSpPr>
          <p:cNvPr id="22" name="object 22"/>
          <p:cNvSpPr/>
          <p:nvPr/>
        </p:nvSpPr>
        <p:spPr>
          <a:xfrm>
            <a:off x="4389373" y="2447670"/>
            <a:ext cx="443865" cy="502284"/>
          </a:xfrm>
          <a:custGeom>
            <a:avLst/>
            <a:gdLst/>
            <a:ahLst/>
            <a:cxnLst/>
            <a:rect l="l" t="t" r="r" b="b"/>
            <a:pathLst>
              <a:path w="443864" h="502285">
                <a:moveTo>
                  <a:pt x="98551" y="0"/>
                </a:moveTo>
                <a:lnTo>
                  <a:pt x="167639" y="94995"/>
                </a:lnTo>
                <a:lnTo>
                  <a:pt x="0" y="216788"/>
                </a:lnTo>
                <a:lnTo>
                  <a:pt x="207137" y="501776"/>
                </a:lnTo>
                <a:lnTo>
                  <a:pt x="374650" y="379983"/>
                </a:lnTo>
                <a:lnTo>
                  <a:pt x="442428" y="379983"/>
                </a:lnTo>
                <a:lnTo>
                  <a:pt x="438785" y="115696"/>
                </a:lnTo>
                <a:lnTo>
                  <a:pt x="98551" y="0"/>
                </a:lnTo>
                <a:close/>
              </a:path>
              <a:path w="443864" h="502285">
                <a:moveTo>
                  <a:pt x="442428" y="379983"/>
                </a:moveTo>
                <a:lnTo>
                  <a:pt x="374650" y="379983"/>
                </a:lnTo>
                <a:lnTo>
                  <a:pt x="443738" y="474979"/>
                </a:lnTo>
                <a:lnTo>
                  <a:pt x="442428" y="379983"/>
                </a:lnTo>
                <a:close/>
              </a:path>
            </a:pathLst>
          </a:custGeom>
          <a:solidFill>
            <a:srgbClr val="F79546"/>
          </a:solidFill>
        </p:spPr>
        <p:txBody>
          <a:bodyPr wrap="square" lIns="0" tIns="0" rIns="0" bIns="0" rtlCol="0"/>
          <a:lstStyle/>
          <a:p>
            <a:endParaRPr/>
          </a:p>
        </p:txBody>
      </p:sp>
      <p:sp>
        <p:nvSpPr>
          <p:cNvPr id="23" name="object 23"/>
          <p:cNvSpPr txBox="1"/>
          <p:nvPr/>
        </p:nvSpPr>
        <p:spPr>
          <a:xfrm>
            <a:off x="9114790" y="6354876"/>
            <a:ext cx="2573655" cy="239395"/>
          </a:xfrm>
          <a:prstGeom prst="rect">
            <a:avLst/>
          </a:prstGeom>
        </p:spPr>
        <p:txBody>
          <a:bodyPr vert="horz" wrap="square" lIns="0" tIns="12700" rIns="0" bIns="0" rtlCol="0">
            <a:spAutoFit/>
          </a:bodyPr>
          <a:lstStyle/>
          <a:p>
            <a:pPr marL="12700">
              <a:lnSpc>
                <a:spcPct val="100000"/>
              </a:lnSpc>
              <a:spcBef>
                <a:spcPts val="100"/>
              </a:spcBef>
            </a:pPr>
            <a:r>
              <a:rPr sz="1400" i="1" spc="-15" dirty="0">
                <a:latin typeface="Calibri"/>
                <a:cs typeface="Calibri"/>
              </a:rPr>
              <a:t>BYU </a:t>
            </a:r>
            <a:r>
              <a:rPr sz="1400" i="1" spc="-5" dirty="0">
                <a:latin typeface="Calibri"/>
                <a:cs typeface="Calibri"/>
              </a:rPr>
              <a:t>Human Resource</a:t>
            </a:r>
            <a:r>
              <a:rPr sz="1400" i="1" spc="-40" dirty="0">
                <a:latin typeface="Calibri"/>
                <a:cs typeface="Calibri"/>
              </a:rPr>
              <a:t> </a:t>
            </a:r>
            <a:r>
              <a:rPr sz="1400" i="1" spc="-5" dirty="0">
                <a:latin typeface="Calibri"/>
                <a:cs typeface="Calibri"/>
              </a:rPr>
              <a:t>Development</a:t>
            </a:r>
            <a:endParaRPr sz="1400">
              <a:latin typeface="Calibri"/>
              <a:cs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B4C49-0785-4D85-9D54-5C28CDFED694}"/>
              </a:ext>
            </a:extLst>
          </p:cNvPr>
          <p:cNvSpPr>
            <a:spLocks noGrp="1"/>
          </p:cNvSpPr>
          <p:nvPr>
            <p:ph type="title"/>
          </p:nvPr>
        </p:nvSpPr>
        <p:spPr>
          <a:xfrm>
            <a:off x="838200" y="365125"/>
            <a:ext cx="10515600" cy="625475"/>
          </a:xfrm>
        </p:spPr>
        <p:txBody>
          <a:bodyPr>
            <a:normAutofit fontScale="90000"/>
          </a:bodyPr>
          <a:lstStyle/>
          <a:p>
            <a:pPr algn="ctr"/>
            <a:r>
              <a:rPr lang="en-US" dirty="0"/>
              <a:t>CASE EXAMPLE</a:t>
            </a:r>
            <a:endParaRPr lang="en-IN" dirty="0"/>
          </a:p>
        </p:txBody>
      </p:sp>
      <p:sp>
        <p:nvSpPr>
          <p:cNvPr id="3" name="Content Placeholder 2">
            <a:extLst>
              <a:ext uri="{FF2B5EF4-FFF2-40B4-BE49-F238E27FC236}">
                <a16:creationId xmlns:a16="http://schemas.microsoft.com/office/drawing/2014/main" id="{D6E1DBF1-C9A6-426F-AC87-F63FB65961F5}"/>
              </a:ext>
            </a:extLst>
          </p:cNvPr>
          <p:cNvSpPr>
            <a:spLocks noGrp="1"/>
          </p:cNvSpPr>
          <p:nvPr>
            <p:ph idx="1"/>
          </p:nvPr>
        </p:nvSpPr>
        <p:spPr>
          <a:xfrm>
            <a:off x="838200" y="1219200"/>
            <a:ext cx="10515600" cy="5273675"/>
          </a:xfrm>
        </p:spPr>
        <p:txBody>
          <a:bodyPr>
            <a:normAutofit fontScale="55000" lnSpcReduction="20000"/>
          </a:bodyPr>
          <a:lstStyle/>
          <a:p>
            <a:pPr marL="0" indent="0" algn="just">
              <a:buNone/>
            </a:pPr>
            <a:r>
              <a:rPr lang="en-US" sz="4400" dirty="0">
                <a:latin typeface="Arial" panose="020B0604020202020204" pitchFamily="34" charset="0"/>
                <a:cs typeface="Arial" panose="020B0604020202020204" pitchFamily="34" charset="0"/>
              </a:rPr>
              <a:t>IBM</a:t>
            </a:r>
          </a:p>
          <a:p>
            <a:pPr algn="just"/>
            <a:r>
              <a:rPr lang="en-US" dirty="0"/>
              <a:t>A few years back the tech pioneer, IBM, had an excellent example of internal succession planning done right. At the time, IBM announced that the current SVP, Virginia Rometty, would be taking over as </a:t>
            </a:r>
            <a:r>
              <a:rPr lang="en-US" dirty="0">
                <a:hlinkClick r:id="rId2"/>
              </a:rPr>
              <a:t>the company’s first female CEO</a:t>
            </a:r>
            <a:r>
              <a:rPr lang="en-US" dirty="0"/>
              <a:t> when Samuel J. Palmisano retires. This replacement wasn’t due to an embarrassing mistake or shaky numbers, but rather it was a smooth transition when Palmisano and the company were performing at the top of their game.</a:t>
            </a:r>
          </a:p>
          <a:p>
            <a:pPr algn="just"/>
            <a:r>
              <a:rPr lang="en-US" dirty="0"/>
              <a:t>Rometty began at IBM back in 1981 and has stayed with IBM since. She has grown and climbed the ranks to SVP and Group Executive for Sales, Marketing and Strategy before getting offered the role of CEO. Through proper planning, Rometty worked her way from an entry-level job at the company and proved herself to the board.</a:t>
            </a:r>
          </a:p>
          <a:p>
            <a:pPr algn="just"/>
            <a:r>
              <a:rPr lang="en-US" dirty="0"/>
              <a:t>Although Rometty herself was key in this promotion, IBM did an excellent job making sure the growth structure pathway was put in place. They did this by:</a:t>
            </a:r>
          </a:p>
          <a:p>
            <a:pPr algn="just"/>
            <a:r>
              <a:rPr lang="en-US" dirty="0"/>
              <a:t>Establishing great professional development pathways</a:t>
            </a:r>
          </a:p>
          <a:p>
            <a:pPr algn="just"/>
            <a:r>
              <a:rPr lang="en-US" dirty="0"/>
              <a:t>Creating a thriving and positive company culture</a:t>
            </a:r>
          </a:p>
          <a:p>
            <a:pPr algn="just"/>
            <a:r>
              <a:rPr lang="en-US" dirty="0"/>
              <a:t>Allowing candidates to compete at the same level</a:t>
            </a:r>
          </a:p>
          <a:p>
            <a:pPr algn="just"/>
            <a:r>
              <a:rPr lang="en-US" dirty="0"/>
              <a:t>The announcement took place in October, and the transition had most likely started before the news was made public. This is the right way to hand off a position and prepare for an exit over time. Instead of rushing the transition in a two week period, the team built a plan that fit the position.</a:t>
            </a:r>
          </a:p>
          <a:p>
            <a:pPr marL="0" indent="0" algn="just">
              <a:buNone/>
            </a:pPr>
            <a:br>
              <a:rPr lang="en-US" dirty="0"/>
            </a:br>
            <a:r>
              <a:rPr lang="en-US" dirty="0"/>
              <a:t>For a CEO position, a transition might take longer because of increased responsibilities. Giving time for the proper transition allows the board and company to know if this is the right fit and gives the successor time to feel confident in their new position, ask questions, learn new skills, and manage the workload.</a:t>
            </a:r>
          </a:p>
          <a:p>
            <a:pPr algn="just"/>
            <a:r>
              <a:rPr lang="en-US" dirty="0"/>
              <a:t>The company could have chosen a leader based on qualities of their current leader–a common practice in succession planning. However, IBM chose their new leader based on merits and looked internally at candidates as well. This demonstrates an understanding of transparency that supports and adds to the robust company culture they have in place.</a:t>
            </a:r>
          </a:p>
          <a:p>
            <a:pPr algn="just"/>
            <a:endParaRPr lang="en-IN" dirty="0"/>
          </a:p>
        </p:txBody>
      </p:sp>
    </p:spTree>
    <p:extLst>
      <p:ext uri="{BB962C8B-B14F-4D97-AF65-F5344CB8AC3E}">
        <p14:creationId xmlns:p14="http://schemas.microsoft.com/office/powerpoint/2010/main" val="42291177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6DEB779-8339-4448-BE5B-98360195E64C}"/>
              </a:ext>
            </a:extLst>
          </p:cNvPr>
          <p:cNvSpPr>
            <a:spLocks noGrp="1"/>
          </p:cNvSpPr>
          <p:nvPr>
            <p:ph idx="1"/>
          </p:nvPr>
        </p:nvSpPr>
        <p:spPr>
          <a:xfrm>
            <a:off x="838200" y="342900"/>
            <a:ext cx="10515600" cy="6172200"/>
          </a:xfrm>
        </p:spPr>
        <p:txBody>
          <a:bodyPr>
            <a:normAutofit fontScale="85000" lnSpcReduction="20000"/>
          </a:bodyPr>
          <a:lstStyle/>
          <a:p>
            <a:pPr marL="0" indent="0" algn="just">
              <a:buNone/>
            </a:pPr>
            <a:r>
              <a:rPr lang="en-US" b="1" dirty="0">
                <a:solidFill>
                  <a:srgbClr val="FF0000"/>
                </a:solidFill>
              </a:rPr>
              <a:t>Apple</a:t>
            </a:r>
          </a:p>
          <a:p>
            <a:pPr algn="just"/>
            <a:r>
              <a:rPr lang="en-US" dirty="0"/>
              <a:t>Before he stepped down as CEO of Apple, Steve Jobs prepared his succession plan in the form of Apple University. Founded in 2008, Apple University has a leadership curriculum with content and materials based off of Job’s experiences. Its purpose is to “teach Apple employees how to think like Steve Jobs and make decisions that he would make.”</a:t>
            </a:r>
          </a:p>
          <a:p>
            <a:pPr algn="just"/>
            <a:r>
              <a:rPr lang="en-US" dirty="0"/>
              <a:t>This digital curriculum is a great example of how technology can be used to prepare a company’s leadership succession.</a:t>
            </a:r>
          </a:p>
          <a:p>
            <a:pPr algn="just"/>
            <a:r>
              <a:rPr lang="en-US" dirty="0"/>
              <a:t>Besides Apple University, Steve Jobs was also working hard to prepare Tim Cook for the position of CEO. Cook took on a variety of different operational roles including manufacturing, distribution, sales, and supply chain management before working directly with Jobs to gain experience in the CEO role.</a:t>
            </a:r>
          </a:p>
          <a:p>
            <a:pPr algn="just"/>
            <a:r>
              <a:rPr lang="en-US" dirty="0"/>
              <a:t>In his resignation letter, Steve Jobs wrote, “As far as my successor goes, I strongly recommend that we execute our succession plan and name Tim Cook as CEO of Apple.”</a:t>
            </a:r>
          </a:p>
          <a:p>
            <a:pPr algn="just"/>
            <a:r>
              <a:rPr lang="en-US" dirty="0"/>
              <a:t>In a recent interview, Tim Cook shared his view on succession planning saying, “I see my role as CEO to prepare as many people as I can to be CEO, and that’s what I’m doing. And then the board makes a decision at that point in time.”</a:t>
            </a:r>
          </a:p>
          <a:p>
            <a:pPr algn="just"/>
            <a:r>
              <a:rPr lang="en-US" dirty="0"/>
              <a:t>Apple has seen the importance of having a proper succession plan in place to ensure that there are no problems when it comes to leadership in the company</a:t>
            </a:r>
          </a:p>
          <a:p>
            <a:pPr algn="just"/>
            <a:endParaRPr lang="en-IN" dirty="0"/>
          </a:p>
        </p:txBody>
      </p:sp>
    </p:spTree>
    <p:extLst>
      <p:ext uri="{BB962C8B-B14F-4D97-AF65-F5344CB8AC3E}">
        <p14:creationId xmlns:p14="http://schemas.microsoft.com/office/powerpoint/2010/main" val="121895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793619" y="196037"/>
            <a:ext cx="6909434" cy="697230"/>
          </a:xfrm>
          <a:prstGeom prst="rect">
            <a:avLst/>
          </a:prstGeom>
        </p:spPr>
        <p:txBody>
          <a:bodyPr vert="horz" wrap="square" lIns="0" tIns="13335" rIns="0" bIns="0" rtlCol="0">
            <a:spAutoFit/>
          </a:bodyPr>
          <a:lstStyle/>
          <a:p>
            <a:pPr marL="12700">
              <a:lnSpc>
                <a:spcPct val="100000"/>
              </a:lnSpc>
              <a:spcBef>
                <a:spcPts val="105"/>
              </a:spcBef>
            </a:pPr>
            <a:r>
              <a:rPr sz="4400" spc="-60" dirty="0"/>
              <a:t>HR’s </a:t>
            </a:r>
            <a:r>
              <a:rPr sz="4400" spc="-20" dirty="0"/>
              <a:t>Role </a:t>
            </a:r>
            <a:r>
              <a:rPr sz="4400" dirty="0"/>
              <a:t>– </a:t>
            </a:r>
            <a:r>
              <a:rPr sz="4400" spc="-15" dirty="0"/>
              <a:t>Change</a:t>
            </a:r>
            <a:r>
              <a:rPr sz="4400" spc="-20" dirty="0"/>
              <a:t> </a:t>
            </a:r>
            <a:r>
              <a:rPr sz="4400" spc="-5" dirty="0"/>
              <a:t>Champion</a:t>
            </a:r>
            <a:endParaRPr sz="4400"/>
          </a:p>
        </p:txBody>
      </p:sp>
      <p:sp>
        <p:nvSpPr>
          <p:cNvPr id="3" name="object 3"/>
          <p:cNvSpPr txBox="1"/>
          <p:nvPr/>
        </p:nvSpPr>
        <p:spPr>
          <a:xfrm>
            <a:off x="693521" y="1472946"/>
            <a:ext cx="11000105" cy="4134485"/>
          </a:xfrm>
          <a:prstGeom prst="rect">
            <a:avLst/>
          </a:prstGeom>
        </p:spPr>
        <p:txBody>
          <a:bodyPr vert="horz" wrap="square" lIns="0" tIns="12065" rIns="0" bIns="0" rtlCol="0">
            <a:spAutoFit/>
          </a:bodyPr>
          <a:lstStyle/>
          <a:p>
            <a:pPr marL="355600" marR="5080" indent="-342900">
              <a:lnSpc>
                <a:spcPct val="100000"/>
              </a:lnSpc>
              <a:spcBef>
                <a:spcPts val="95"/>
              </a:spcBef>
              <a:buFont typeface="Arial"/>
              <a:buChar char="•"/>
              <a:tabLst>
                <a:tab pos="354965" algn="l"/>
                <a:tab pos="355600" algn="l"/>
              </a:tabLst>
            </a:pPr>
            <a:r>
              <a:rPr sz="2800" spc="-45" dirty="0">
                <a:latin typeface="Calibri"/>
                <a:cs typeface="Calibri"/>
              </a:rPr>
              <a:t>HR’s </a:t>
            </a:r>
            <a:r>
              <a:rPr sz="2800" spc="-20" dirty="0">
                <a:latin typeface="Calibri"/>
                <a:cs typeface="Calibri"/>
              </a:rPr>
              <a:t>role </a:t>
            </a:r>
            <a:r>
              <a:rPr sz="2800" spc="-5" dirty="0">
                <a:latin typeface="Calibri"/>
                <a:cs typeface="Calibri"/>
              </a:rPr>
              <a:t>in succession planning is </a:t>
            </a:r>
            <a:r>
              <a:rPr sz="2800" spc="-15" dirty="0">
                <a:latin typeface="Calibri"/>
                <a:cs typeface="Calibri"/>
              </a:rPr>
              <a:t>to </a:t>
            </a:r>
            <a:r>
              <a:rPr sz="2800" spc="-10" dirty="0">
                <a:latin typeface="Calibri"/>
                <a:cs typeface="Calibri"/>
              </a:rPr>
              <a:t>find people </a:t>
            </a:r>
            <a:r>
              <a:rPr sz="2800" spc="-5" dirty="0">
                <a:latin typeface="Calibri"/>
                <a:cs typeface="Calibri"/>
              </a:rPr>
              <a:t>who fit </a:t>
            </a:r>
            <a:r>
              <a:rPr sz="2800" spc="-10" dirty="0">
                <a:latin typeface="Calibri"/>
                <a:cs typeface="Calibri"/>
              </a:rPr>
              <a:t>culture </a:t>
            </a:r>
            <a:r>
              <a:rPr sz="2800" spc="-5" dirty="0">
                <a:latin typeface="Calibri"/>
                <a:cs typeface="Calibri"/>
              </a:rPr>
              <a:t>– </a:t>
            </a:r>
            <a:r>
              <a:rPr sz="2800" spc="-10" dirty="0">
                <a:latin typeface="Calibri"/>
                <a:cs typeface="Calibri"/>
              </a:rPr>
              <a:t>internal  </a:t>
            </a:r>
            <a:r>
              <a:rPr sz="2800" spc="-5" dirty="0">
                <a:latin typeface="Calibri"/>
                <a:cs typeface="Calibri"/>
              </a:rPr>
              <a:t>or </a:t>
            </a:r>
            <a:r>
              <a:rPr sz="2800" spc="-10" dirty="0">
                <a:latin typeface="Calibri"/>
                <a:cs typeface="Calibri"/>
              </a:rPr>
              <a:t>external </a:t>
            </a:r>
            <a:r>
              <a:rPr sz="2800" spc="-5" dirty="0">
                <a:latin typeface="Calibri"/>
                <a:cs typeface="Calibri"/>
              </a:rPr>
              <a:t>- and </a:t>
            </a:r>
            <a:r>
              <a:rPr sz="2800" spc="-10" dirty="0">
                <a:latin typeface="Calibri"/>
                <a:cs typeface="Calibri"/>
              </a:rPr>
              <a:t>help develop skills </a:t>
            </a:r>
            <a:r>
              <a:rPr sz="2800" spc="-20" dirty="0">
                <a:latin typeface="Calibri"/>
                <a:cs typeface="Calibri"/>
              </a:rPr>
              <a:t>to </a:t>
            </a:r>
            <a:r>
              <a:rPr sz="2800" spc="-5" dirty="0">
                <a:latin typeface="Calibri"/>
                <a:cs typeface="Calibri"/>
              </a:rPr>
              <a:t>lead the</a:t>
            </a:r>
            <a:r>
              <a:rPr sz="2800" spc="125" dirty="0">
                <a:latin typeface="Calibri"/>
                <a:cs typeface="Calibri"/>
              </a:rPr>
              <a:t> </a:t>
            </a:r>
            <a:r>
              <a:rPr sz="2800" spc="-20" dirty="0">
                <a:latin typeface="Calibri"/>
                <a:cs typeface="Calibri"/>
              </a:rPr>
              <a:t>organization</a:t>
            </a:r>
            <a:endParaRPr sz="2800">
              <a:latin typeface="Calibri"/>
              <a:cs typeface="Calibri"/>
            </a:endParaRPr>
          </a:p>
          <a:p>
            <a:pPr marL="355600" marR="38735" indent="-342900">
              <a:lnSpc>
                <a:spcPct val="100000"/>
              </a:lnSpc>
              <a:spcBef>
                <a:spcPts val="1825"/>
              </a:spcBef>
              <a:buFont typeface="Arial"/>
              <a:buChar char="•"/>
              <a:tabLst>
                <a:tab pos="354965" algn="l"/>
                <a:tab pos="355600" algn="l"/>
              </a:tabLst>
            </a:pPr>
            <a:r>
              <a:rPr sz="2800" spc="-5" dirty="0">
                <a:latin typeface="Calibri"/>
                <a:cs typeface="Calibri"/>
              </a:rPr>
              <a:t>HR </a:t>
            </a:r>
            <a:r>
              <a:rPr sz="2800" spc="-15" dirty="0">
                <a:latin typeface="Calibri"/>
                <a:cs typeface="Calibri"/>
              </a:rPr>
              <a:t>must </a:t>
            </a:r>
            <a:r>
              <a:rPr sz="2800" spc="-10" dirty="0">
                <a:latin typeface="Calibri"/>
                <a:cs typeface="Calibri"/>
              </a:rPr>
              <a:t>develop </a:t>
            </a:r>
            <a:r>
              <a:rPr sz="2800" spc="-5" dirty="0">
                <a:latin typeface="Calibri"/>
                <a:cs typeface="Calibri"/>
              </a:rPr>
              <a:t>a </a:t>
            </a:r>
            <a:r>
              <a:rPr sz="2800" spc="-10" dirty="0">
                <a:latin typeface="Calibri"/>
                <a:cs typeface="Calibri"/>
              </a:rPr>
              <a:t>succession plan that </a:t>
            </a:r>
            <a:r>
              <a:rPr sz="2800" spc="-15" dirty="0">
                <a:latin typeface="Calibri"/>
                <a:cs typeface="Calibri"/>
              </a:rPr>
              <a:t>links talent </a:t>
            </a:r>
            <a:r>
              <a:rPr sz="2800" spc="-5" dirty="0">
                <a:latin typeface="Calibri"/>
                <a:cs typeface="Calibri"/>
              </a:rPr>
              <a:t>with </a:t>
            </a:r>
            <a:r>
              <a:rPr sz="2800" spc="-20" dirty="0">
                <a:latin typeface="Calibri"/>
                <a:cs typeface="Calibri"/>
              </a:rPr>
              <a:t>strategic </a:t>
            </a:r>
            <a:r>
              <a:rPr sz="2800" spc="-10" dirty="0">
                <a:latin typeface="Calibri"/>
                <a:cs typeface="Calibri"/>
              </a:rPr>
              <a:t>goals of  management </a:t>
            </a:r>
            <a:r>
              <a:rPr sz="2800" spc="-5" dirty="0">
                <a:latin typeface="Calibri"/>
                <a:cs typeface="Calibri"/>
              </a:rPr>
              <a:t>or</a:t>
            </a:r>
            <a:r>
              <a:rPr sz="2800" spc="10" dirty="0">
                <a:latin typeface="Calibri"/>
                <a:cs typeface="Calibri"/>
              </a:rPr>
              <a:t> </a:t>
            </a:r>
            <a:r>
              <a:rPr sz="2800" spc="-10" dirty="0">
                <a:latin typeface="Calibri"/>
                <a:cs typeface="Calibri"/>
              </a:rPr>
              <a:t>Board</a:t>
            </a:r>
            <a:endParaRPr sz="2800">
              <a:latin typeface="Calibri"/>
              <a:cs typeface="Calibri"/>
            </a:endParaRPr>
          </a:p>
          <a:p>
            <a:pPr marL="355600" marR="471805" indent="-342900">
              <a:lnSpc>
                <a:spcPct val="100000"/>
              </a:lnSpc>
              <a:spcBef>
                <a:spcPts val="1825"/>
              </a:spcBef>
              <a:buFont typeface="Arial"/>
              <a:buChar char="•"/>
              <a:tabLst>
                <a:tab pos="354965" algn="l"/>
                <a:tab pos="355600" algn="l"/>
              </a:tabLst>
            </a:pPr>
            <a:r>
              <a:rPr sz="2800" spc="-5" dirty="0">
                <a:latin typeface="Calibri"/>
                <a:cs typeface="Calibri"/>
              </a:rPr>
              <a:t>Assess </a:t>
            </a:r>
            <a:r>
              <a:rPr sz="2800" spc="-15" dirty="0">
                <a:latin typeface="Calibri"/>
                <a:cs typeface="Calibri"/>
              </a:rPr>
              <a:t>everyone </a:t>
            </a:r>
            <a:r>
              <a:rPr sz="2800" spc="-5" dirty="0">
                <a:latin typeface="Calibri"/>
                <a:cs typeface="Calibri"/>
              </a:rPr>
              <a:t>in an </a:t>
            </a:r>
            <a:r>
              <a:rPr sz="2800" spc="-15" dirty="0">
                <a:latin typeface="Calibri"/>
                <a:cs typeface="Calibri"/>
              </a:rPr>
              <a:t>organization </a:t>
            </a:r>
            <a:r>
              <a:rPr sz="2800" spc="-5" dirty="0">
                <a:latin typeface="Calibri"/>
                <a:cs typeface="Calibri"/>
              </a:rPr>
              <a:t>with an </a:t>
            </a:r>
            <a:r>
              <a:rPr sz="2800" spc="-20" dirty="0">
                <a:latin typeface="Calibri"/>
                <a:cs typeface="Calibri"/>
              </a:rPr>
              <a:t>eye </a:t>
            </a:r>
            <a:r>
              <a:rPr sz="2800" spc="-25" dirty="0">
                <a:latin typeface="Calibri"/>
                <a:cs typeface="Calibri"/>
              </a:rPr>
              <a:t>toward </a:t>
            </a:r>
            <a:r>
              <a:rPr sz="2800" spc="-5" dirty="0">
                <a:latin typeface="Calibri"/>
                <a:cs typeface="Calibri"/>
              </a:rPr>
              <a:t>who is </a:t>
            </a:r>
            <a:r>
              <a:rPr sz="2800" spc="-15" dirty="0">
                <a:latin typeface="Calibri"/>
                <a:cs typeface="Calibri"/>
              </a:rPr>
              <a:t>ready </a:t>
            </a:r>
            <a:r>
              <a:rPr sz="2800" spc="-20" dirty="0">
                <a:latin typeface="Calibri"/>
                <a:cs typeface="Calibri"/>
              </a:rPr>
              <a:t>to  </a:t>
            </a:r>
            <a:r>
              <a:rPr sz="2800" spc="-35" dirty="0">
                <a:latin typeface="Calibri"/>
                <a:cs typeface="Calibri"/>
              </a:rPr>
              <a:t>take </a:t>
            </a:r>
            <a:r>
              <a:rPr sz="2800" spc="-5" dirty="0">
                <a:latin typeface="Calibri"/>
                <a:cs typeface="Calibri"/>
              </a:rPr>
              <a:t>on </a:t>
            </a:r>
            <a:r>
              <a:rPr sz="2800" spc="-35" dirty="0">
                <a:latin typeface="Calibri"/>
                <a:cs typeface="Calibri"/>
              </a:rPr>
              <a:t>key </a:t>
            </a:r>
            <a:r>
              <a:rPr sz="2800" spc="-10" dirty="0">
                <a:latin typeface="Calibri"/>
                <a:cs typeface="Calibri"/>
              </a:rPr>
              <a:t>leadership </a:t>
            </a:r>
            <a:r>
              <a:rPr sz="2800" spc="-15" dirty="0">
                <a:latin typeface="Calibri"/>
                <a:cs typeface="Calibri"/>
              </a:rPr>
              <a:t>roles </a:t>
            </a:r>
            <a:r>
              <a:rPr sz="2800" spc="-55" dirty="0">
                <a:latin typeface="Calibri"/>
                <a:cs typeface="Calibri"/>
              </a:rPr>
              <a:t>today, </a:t>
            </a:r>
            <a:r>
              <a:rPr sz="2800" spc="-5" dirty="0">
                <a:latin typeface="Calibri"/>
                <a:cs typeface="Calibri"/>
              </a:rPr>
              <a:t>in 3 </a:t>
            </a:r>
            <a:r>
              <a:rPr sz="2800" spc="-20" dirty="0">
                <a:latin typeface="Calibri"/>
                <a:cs typeface="Calibri"/>
              </a:rPr>
              <a:t>years, </a:t>
            </a:r>
            <a:r>
              <a:rPr sz="2800" spc="-5" dirty="0">
                <a:latin typeface="Calibri"/>
                <a:cs typeface="Calibri"/>
              </a:rPr>
              <a:t>5</a:t>
            </a:r>
            <a:r>
              <a:rPr sz="2800" spc="235" dirty="0">
                <a:latin typeface="Calibri"/>
                <a:cs typeface="Calibri"/>
              </a:rPr>
              <a:t> </a:t>
            </a:r>
            <a:r>
              <a:rPr sz="2800" spc="-20" dirty="0">
                <a:latin typeface="Calibri"/>
                <a:cs typeface="Calibri"/>
              </a:rPr>
              <a:t>years</a:t>
            </a:r>
            <a:endParaRPr sz="2800">
              <a:latin typeface="Calibri"/>
              <a:cs typeface="Calibri"/>
            </a:endParaRPr>
          </a:p>
          <a:p>
            <a:pPr marL="355600" marR="104139" indent="-342900">
              <a:lnSpc>
                <a:spcPct val="100000"/>
              </a:lnSpc>
              <a:spcBef>
                <a:spcPts val="1825"/>
              </a:spcBef>
              <a:buFont typeface="Arial"/>
              <a:buChar char="•"/>
              <a:tabLst>
                <a:tab pos="354965" algn="l"/>
                <a:tab pos="355600" algn="l"/>
              </a:tabLst>
            </a:pPr>
            <a:r>
              <a:rPr sz="2800" spc="-25" dirty="0">
                <a:latin typeface="Calibri"/>
                <a:cs typeface="Calibri"/>
              </a:rPr>
              <a:t>Make </a:t>
            </a:r>
            <a:r>
              <a:rPr sz="2800" spc="-15" dirty="0">
                <a:latin typeface="Calibri"/>
                <a:cs typeface="Calibri"/>
              </a:rPr>
              <a:t>sure </a:t>
            </a:r>
            <a:r>
              <a:rPr sz="2800" spc="-10" dirty="0">
                <a:latin typeface="Calibri"/>
                <a:cs typeface="Calibri"/>
              </a:rPr>
              <a:t>people </a:t>
            </a:r>
            <a:r>
              <a:rPr sz="2800" spc="-25" dirty="0">
                <a:latin typeface="Calibri"/>
                <a:cs typeface="Calibri"/>
              </a:rPr>
              <a:t>have </a:t>
            </a:r>
            <a:r>
              <a:rPr sz="2800" spc="-5" dirty="0">
                <a:latin typeface="Calibri"/>
                <a:cs typeface="Calibri"/>
              </a:rPr>
              <a:t>enough </a:t>
            </a:r>
            <a:r>
              <a:rPr sz="2800" spc="-20" dirty="0">
                <a:latin typeface="Calibri"/>
                <a:cs typeface="Calibri"/>
              </a:rPr>
              <a:t>exposure to </a:t>
            </a:r>
            <a:r>
              <a:rPr sz="2800" spc="-5" dirty="0">
                <a:latin typeface="Calibri"/>
                <a:cs typeface="Calibri"/>
              </a:rPr>
              <a:t>know </a:t>
            </a:r>
            <a:r>
              <a:rPr sz="2800" spc="-10" dirty="0">
                <a:latin typeface="Calibri"/>
                <a:cs typeface="Calibri"/>
              </a:rPr>
              <a:t>where </a:t>
            </a:r>
            <a:r>
              <a:rPr sz="2800" spc="-5" dirty="0">
                <a:latin typeface="Calibri"/>
                <a:cs typeface="Calibri"/>
              </a:rPr>
              <a:t>they </a:t>
            </a:r>
            <a:r>
              <a:rPr sz="2800" spc="-15" dirty="0">
                <a:latin typeface="Calibri"/>
                <a:cs typeface="Calibri"/>
              </a:rPr>
              <a:t>want to </a:t>
            </a:r>
            <a:r>
              <a:rPr sz="2800" spc="-10" dirty="0">
                <a:latin typeface="Calibri"/>
                <a:cs typeface="Calibri"/>
              </a:rPr>
              <a:t>be  </a:t>
            </a:r>
            <a:r>
              <a:rPr sz="2800" spc="-5" dirty="0">
                <a:latin typeface="Calibri"/>
                <a:cs typeface="Calibri"/>
              </a:rPr>
              <a:t>in the </a:t>
            </a:r>
            <a:r>
              <a:rPr sz="2800" spc="-15" dirty="0">
                <a:latin typeface="Calibri"/>
                <a:cs typeface="Calibri"/>
              </a:rPr>
              <a:t>future </a:t>
            </a:r>
            <a:r>
              <a:rPr sz="2800" spc="-5" dirty="0">
                <a:latin typeface="Calibri"/>
                <a:cs typeface="Calibri"/>
              </a:rPr>
              <a:t>and </a:t>
            </a:r>
            <a:r>
              <a:rPr sz="2800" spc="-10" dirty="0">
                <a:latin typeface="Calibri"/>
                <a:cs typeface="Calibri"/>
              </a:rPr>
              <a:t>what </a:t>
            </a:r>
            <a:r>
              <a:rPr sz="2800" spc="-5" dirty="0">
                <a:latin typeface="Calibri"/>
                <a:cs typeface="Calibri"/>
              </a:rPr>
              <a:t>they </a:t>
            </a:r>
            <a:r>
              <a:rPr sz="2800" spc="-10" dirty="0">
                <a:latin typeface="Calibri"/>
                <a:cs typeface="Calibri"/>
              </a:rPr>
              <a:t>need </a:t>
            </a:r>
            <a:r>
              <a:rPr sz="2800" spc="-20" dirty="0">
                <a:latin typeface="Calibri"/>
                <a:cs typeface="Calibri"/>
              </a:rPr>
              <a:t>to </a:t>
            </a:r>
            <a:r>
              <a:rPr sz="2800" spc="-15" dirty="0">
                <a:latin typeface="Calibri"/>
                <a:cs typeface="Calibri"/>
              </a:rPr>
              <a:t>get</a:t>
            </a:r>
            <a:r>
              <a:rPr sz="2800" spc="125" dirty="0">
                <a:latin typeface="Calibri"/>
                <a:cs typeface="Calibri"/>
              </a:rPr>
              <a:t> </a:t>
            </a:r>
            <a:r>
              <a:rPr sz="2800" spc="-10" dirty="0">
                <a:latin typeface="Calibri"/>
                <a:cs typeface="Calibri"/>
              </a:rPr>
              <a:t>there</a:t>
            </a:r>
            <a:endParaRPr sz="2800">
              <a:latin typeface="Calibri"/>
              <a:cs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8124443" y="4066032"/>
            <a:ext cx="4067555" cy="2673095"/>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762711" y="1281506"/>
            <a:ext cx="9443720" cy="4720590"/>
          </a:xfrm>
          <a:prstGeom prst="rect">
            <a:avLst/>
          </a:prstGeom>
        </p:spPr>
        <p:txBody>
          <a:bodyPr vert="horz" wrap="square" lIns="0" tIns="12065" rIns="0" bIns="0" rtlCol="0">
            <a:spAutoFit/>
          </a:bodyPr>
          <a:lstStyle/>
          <a:p>
            <a:pPr marL="299085" indent="-287020">
              <a:lnSpc>
                <a:spcPct val="100000"/>
              </a:lnSpc>
              <a:spcBef>
                <a:spcPts val="95"/>
              </a:spcBef>
              <a:buFont typeface="Wingdings"/>
              <a:buChar char=""/>
              <a:tabLst>
                <a:tab pos="299720" algn="l"/>
              </a:tabLst>
            </a:pPr>
            <a:r>
              <a:rPr sz="2200" spc="-15" dirty="0">
                <a:latin typeface="Calibri"/>
                <a:cs typeface="Calibri"/>
              </a:rPr>
              <a:t>Involvement </a:t>
            </a:r>
            <a:r>
              <a:rPr sz="2200" spc="-10" dirty="0">
                <a:latin typeface="Calibri"/>
                <a:cs typeface="Calibri"/>
              </a:rPr>
              <a:t>by </a:t>
            </a:r>
            <a:r>
              <a:rPr sz="2200" spc="-15" dirty="0">
                <a:latin typeface="Calibri"/>
                <a:cs typeface="Calibri"/>
              </a:rPr>
              <a:t>Executive </a:t>
            </a:r>
            <a:r>
              <a:rPr sz="2200" spc="-10" dirty="0">
                <a:latin typeface="Calibri"/>
                <a:cs typeface="Calibri"/>
              </a:rPr>
              <a:t>Management </a:t>
            </a:r>
            <a:r>
              <a:rPr sz="2200" spc="-5" dirty="0">
                <a:latin typeface="Calibri"/>
                <a:cs typeface="Calibri"/>
              </a:rPr>
              <a:t>and Board/Commissioners is </a:t>
            </a:r>
            <a:r>
              <a:rPr sz="2200" spc="-10" dirty="0">
                <a:latin typeface="Calibri"/>
                <a:cs typeface="Calibri"/>
              </a:rPr>
              <a:t>Critical</a:t>
            </a:r>
            <a:r>
              <a:rPr sz="2200" spc="80" dirty="0">
                <a:latin typeface="Calibri"/>
                <a:cs typeface="Calibri"/>
              </a:rPr>
              <a:t> </a:t>
            </a:r>
            <a:r>
              <a:rPr sz="2200" spc="-25" dirty="0">
                <a:latin typeface="Calibri"/>
                <a:cs typeface="Calibri"/>
              </a:rPr>
              <a:t>for</a:t>
            </a:r>
            <a:endParaRPr sz="2200">
              <a:latin typeface="Calibri"/>
              <a:cs typeface="Calibri"/>
            </a:endParaRPr>
          </a:p>
          <a:p>
            <a:pPr marL="299085">
              <a:lnSpc>
                <a:spcPct val="100000"/>
              </a:lnSpc>
              <a:spcBef>
                <a:spcPts val="5"/>
              </a:spcBef>
            </a:pPr>
            <a:r>
              <a:rPr sz="2200" spc="-10" dirty="0">
                <a:latin typeface="Calibri"/>
                <a:cs typeface="Calibri"/>
              </a:rPr>
              <a:t>Development </a:t>
            </a:r>
            <a:r>
              <a:rPr sz="2200" spc="-5" dirty="0">
                <a:latin typeface="Calibri"/>
                <a:cs typeface="Calibri"/>
              </a:rPr>
              <a:t>and </a:t>
            </a:r>
            <a:r>
              <a:rPr sz="2200" spc="-10" dirty="0">
                <a:latin typeface="Calibri"/>
                <a:cs typeface="Calibri"/>
              </a:rPr>
              <a:t>Support </a:t>
            </a:r>
            <a:r>
              <a:rPr sz="2200" spc="-5" dirty="0">
                <a:latin typeface="Calibri"/>
                <a:cs typeface="Calibri"/>
              </a:rPr>
              <a:t>of Succession</a:t>
            </a:r>
            <a:r>
              <a:rPr sz="2200" spc="50" dirty="0">
                <a:latin typeface="Calibri"/>
                <a:cs typeface="Calibri"/>
              </a:rPr>
              <a:t> </a:t>
            </a:r>
            <a:r>
              <a:rPr sz="2200" spc="-5" dirty="0">
                <a:latin typeface="Calibri"/>
                <a:cs typeface="Calibri"/>
              </a:rPr>
              <a:t>Plan</a:t>
            </a:r>
            <a:endParaRPr sz="2200">
              <a:latin typeface="Calibri"/>
              <a:cs typeface="Calibri"/>
            </a:endParaRPr>
          </a:p>
          <a:p>
            <a:pPr marL="299085" indent="-287020">
              <a:lnSpc>
                <a:spcPct val="100000"/>
              </a:lnSpc>
              <a:buFont typeface="Wingdings"/>
              <a:buChar char=""/>
              <a:tabLst>
                <a:tab pos="299720" algn="l"/>
              </a:tabLst>
            </a:pPr>
            <a:r>
              <a:rPr sz="2200" spc="-15" dirty="0">
                <a:latin typeface="Calibri"/>
                <a:cs typeface="Calibri"/>
              </a:rPr>
              <a:t>Understand </a:t>
            </a:r>
            <a:r>
              <a:rPr sz="2200" spc="-5" dirty="0">
                <a:latin typeface="Calibri"/>
                <a:cs typeface="Calibri"/>
              </a:rPr>
              <a:t>this is a </a:t>
            </a:r>
            <a:r>
              <a:rPr sz="2200" spc="-10" dirty="0">
                <a:latin typeface="Calibri"/>
                <a:cs typeface="Calibri"/>
              </a:rPr>
              <a:t>planned </a:t>
            </a:r>
            <a:r>
              <a:rPr sz="2200" spc="-5" dirty="0">
                <a:latin typeface="Calibri"/>
                <a:cs typeface="Calibri"/>
              </a:rPr>
              <a:t>and </a:t>
            </a:r>
            <a:r>
              <a:rPr sz="2200" spc="-10" dirty="0">
                <a:latin typeface="Calibri"/>
                <a:cs typeface="Calibri"/>
              </a:rPr>
              <a:t>structured process </a:t>
            </a:r>
            <a:r>
              <a:rPr sz="2200" spc="-5" dirty="0">
                <a:latin typeface="Calibri"/>
                <a:cs typeface="Calibri"/>
              </a:rPr>
              <a:t>– </a:t>
            </a:r>
            <a:r>
              <a:rPr sz="2200" spc="-10" dirty="0">
                <a:latin typeface="Calibri"/>
                <a:cs typeface="Calibri"/>
              </a:rPr>
              <a:t>not </a:t>
            </a:r>
            <a:r>
              <a:rPr sz="2200" spc="-5" dirty="0">
                <a:latin typeface="Calibri"/>
                <a:cs typeface="Calibri"/>
              </a:rPr>
              <a:t>a </a:t>
            </a:r>
            <a:r>
              <a:rPr sz="2200" spc="-10" dirty="0">
                <a:latin typeface="Calibri"/>
                <a:cs typeface="Calibri"/>
              </a:rPr>
              <a:t>one </a:t>
            </a:r>
            <a:r>
              <a:rPr sz="2200" spc="-5" dirty="0">
                <a:latin typeface="Calibri"/>
                <a:cs typeface="Calibri"/>
              </a:rPr>
              <a:t>time</a:t>
            </a:r>
            <a:r>
              <a:rPr sz="2200" spc="165" dirty="0">
                <a:latin typeface="Calibri"/>
                <a:cs typeface="Calibri"/>
              </a:rPr>
              <a:t> </a:t>
            </a:r>
            <a:r>
              <a:rPr sz="2200" spc="-10" dirty="0">
                <a:latin typeface="Calibri"/>
                <a:cs typeface="Calibri"/>
              </a:rPr>
              <a:t>occurrence</a:t>
            </a:r>
            <a:endParaRPr sz="2200">
              <a:latin typeface="Calibri"/>
              <a:cs typeface="Calibri"/>
            </a:endParaRPr>
          </a:p>
          <a:p>
            <a:pPr marL="299085" indent="-287020">
              <a:lnSpc>
                <a:spcPct val="100000"/>
              </a:lnSpc>
              <a:buFont typeface="Wingdings"/>
              <a:buChar char=""/>
              <a:tabLst>
                <a:tab pos="299720" algn="l"/>
              </a:tabLst>
            </a:pPr>
            <a:r>
              <a:rPr sz="2200" spc="-5" dirty="0">
                <a:latin typeface="Calibri"/>
                <a:cs typeface="Calibri"/>
              </a:rPr>
              <a:t>Does </a:t>
            </a:r>
            <a:r>
              <a:rPr sz="2200" spc="-10" dirty="0">
                <a:latin typeface="Calibri"/>
                <a:cs typeface="Calibri"/>
              </a:rPr>
              <a:t>not </a:t>
            </a:r>
            <a:r>
              <a:rPr sz="2200" spc="-20" dirty="0">
                <a:latin typeface="Calibri"/>
                <a:cs typeface="Calibri"/>
              </a:rPr>
              <a:t>have </a:t>
            </a:r>
            <a:r>
              <a:rPr sz="2200" spc="-15" dirty="0">
                <a:latin typeface="Calibri"/>
                <a:cs typeface="Calibri"/>
              </a:rPr>
              <a:t>to </a:t>
            </a:r>
            <a:r>
              <a:rPr sz="2200" spc="-5" dirty="0">
                <a:latin typeface="Calibri"/>
                <a:cs typeface="Calibri"/>
              </a:rPr>
              <a:t>be </a:t>
            </a:r>
            <a:r>
              <a:rPr sz="2200" spc="-15" dirty="0">
                <a:latin typeface="Calibri"/>
                <a:cs typeface="Calibri"/>
              </a:rPr>
              <a:t>complicated </a:t>
            </a:r>
            <a:r>
              <a:rPr sz="2200" spc="-5" dirty="0">
                <a:latin typeface="Calibri"/>
                <a:cs typeface="Calibri"/>
              </a:rPr>
              <a:t>– </a:t>
            </a:r>
            <a:r>
              <a:rPr sz="2200" spc="-10" dirty="0">
                <a:latin typeface="Calibri"/>
                <a:cs typeface="Calibri"/>
              </a:rPr>
              <a:t>minimize paperwork, minimize</a:t>
            </a:r>
            <a:r>
              <a:rPr sz="2200" spc="195" dirty="0">
                <a:latin typeface="Calibri"/>
                <a:cs typeface="Calibri"/>
              </a:rPr>
              <a:t> </a:t>
            </a:r>
            <a:r>
              <a:rPr sz="2200" spc="-10" dirty="0">
                <a:latin typeface="Calibri"/>
                <a:cs typeface="Calibri"/>
              </a:rPr>
              <a:t>bureaucracy</a:t>
            </a:r>
            <a:endParaRPr sz="2200">
              <a:latin typeface="Calibri"/>
              <a:cs typeface="Calibri"/>
            </a:endParaRPr>
          </a:p>
          <a:p>
            <a:pPr marL="299085" indent="-287020">
              <a:lnSpc>
                <a:spcPct val="100000"/>
              </a:lnSpc>
              <a:buFont typeface="Wingdings"/>
              <a:buChar char=""/>
              <a:tabLst>
                <a:tab pos="299720" algn="l"/>
              </a:tabLst>
            </a:pPr>
            <a:r>
              <a:rPr sz="2200" spc="-5" dirty="0">
                <a:latin typeface="Calibri"/>
                <a:cs typeface="Calibri"/>
              </a:rPr>
              <a:t>Succession Plan should</a:t>
            </a:r>
            <a:r>
              <a:rPr sz="2200" spc="-20" dirty="0">
                <a:latin typeface="Calibri"/>
                <a:cs typeface="Calibri"/>
              </a:rPr>
              <a:t> </a:t>
            </a:r>
            <a:r>
              <a:rPr sz="2200" spc="-5" dirty="0">
                <a:latin typeface="Calibri"/>
                <a:cs typeface="Calibri"/>
              </a:rPr>
              <a:t>include:</a:t>
            </a:r>
            <a:endParaRPr sz="2200">
              <a:latin typeface="Calibri"/>
              <a:cs typeface="Calibri"/>
            </a:endParaRPr>
          </a:p>
          <a:p>
            <a:pPr marL="1213485" lvl="1" indent="-287020">
              <a:lnSpc>
                <a:spcPct val="100000"/>
              </a:lnSpc>
              <a:buChar char="-"/>
              <a:tabLst>
                <a:tab pos="1213485" algn="l"/>
                <a:tab pos="1214120" algn="l"/>
              </a:tabLst>
            </a:pPr>
            <a:r>
              <a:rPr sz="2200" spc="-5" dirty="0">
                <a:latin typeface="Calibri"/>
                <a:cs typeface="Calibri"/>
              </a:rPr>
              <a:t>Clearly </a:t>
            </a:r>
            <a:r>
              <a:rPr sz="2200" spc="-10" dirty="0">
                <a:latin typeface="Calibri"/>
                <a:cs typeface="Calibri"/>
              </a:rPr>
              <a:t>defined specific</a:t>
            </a:r>
            <a:r>
              <a:rPr sz="2200" spc="10" dirty="0">
                <a:latin typeface="Calibri"/>
                <a:cs typeface="Calibri"/>
              </a:rPr>
              <a:t> </a:t>
            </a:r>
            <a:r>
              <a:rPr sz="2200" spc="-5" dirty="0">
                <a:latin typeface="Calibri"/>
                <a:cs typeface="Calibri"/>
              </a:rPr>
              <a:t>goals</a:t>
            </a:r>
            <a:endParaRPr sz="2200">
              <a:latin typeface="Calibri"/>
              <a:cs typeface="Calibri"/>
            </a:endParaRPr>
          </a:p>
          <a:p>
            <a:pPr marL="1213485" marR="335280" lvl="1" indent="-287020">
              <a:lnSpc>
                <a:spcPct val="100000"/>
              </a:lnSpc>
              <a:buChar char="-"/>
              <a:tabLst>
                <a:tab pos="1213485" algn="l"/>
                <a:tab pos="1214120" algn="l"/>
              </a:tabLst>
            </a:pPr>
            <a:r>
              <a:rPr sz="2200" spc="-5" dirty="0">
                <a:latin typeface="Calibri"/>
                <a:cs typeface="Calibri"/>
              </a:rPr>
              <a:t>Plans </a:t>
            </a:r>
            <a:r>
              <a:rPr sz="2200" spc="-20" dirty="0">
                <a:latin typeface="Calibri"/>
                <a:cs typeface="Calibri"/>
              </a:rPr>
              <a:t>to </a:t>
            </a:r>
            <a:r>
              <a:rPr sz="2200" spc="-5" dirty="0">
                <a:latin typeface="Calibri"/>
                <a:cs typeface="Calibri"/>
              </a:rPr>
              <a:t>align and support </a:t>
            </a:r>
            <a:r>
              <a:rPr sz="2200" spc="-15" dirty="0">
                <a:latin typeface="Calibri"/>
                <a:cs typeface="Calibri"/>
              </a:rPr>
              <a:t>organizational </a:t>
            </a:r>
            <a:r>
              <a:rPr sz="2200" spc="-5" dirty="0">
                <a:latin typeface="Calibri"/>
                <a:cs typeface="Calibri"/>
              </a:rPr>
              <a:t>mission, </a:t>
            </a:r>
            <a:r>
              <a:rPr sz="2200" spc="-10" dirty="0">
                <a:latin typeface="Calibri"/>
                <a:cs typeface="Calibri"/>
              </a:rPr>
              <a:t>values </a:t>
            </a:r>
            <a:r>
              <a:rPr sz="2200" spc="-5" dirty="0">
                <a:latin typeface="Calibri"/>
                <a:cs typeface="Calibri"/>
              </a:rPr>
              <a:t>and </a:t>
            </a:r>
            <a:r>
              <a:rPr sz="2200" spc="-20" dirty="0">
                <a:latin typeface="Calibri"/>
                <a:cs typeface="Calibri"/>
              </a:rPr>
              <a:t>strategic  </a:t>
            </a:r>
            <a:r>
              <a:rPr sz="2200" spc="-10" dirty="0">
                <a:latin typeface="Calibri"/>
                <a:cs typeface="Calibri"/>
              </a:rPr>
              <a:t>initiatives</a:t>
            </a:r>
            <a:endParaRPr sz="2200">
              <a:latin typeface="Calibri"/>
              <a:cs typeface="Calibri"/>
            </a:endParaRPr>
          </a:p>
          <a:p>
            <a:pPr marL="1213485" lvl="1" indent="-287020">
              <a:lnSpc>
                <a:spcPct val="100000"/>
              </a:lnSpc>
              <a:buChar char="-"/>
              <a:tabLst>
                <a:tab pos="1213485" algn="l"/>
                <a:tab pos="1214120" algn="l"/>
              </a:tabLst>
            </a:pPr>
            <a:r>
              <a:rPr sz="2200" spc="-10" dirty="0">
                <a:latin typeface="Calibri"/>
                <a:cs typeface="Calibri"/>
              </a:rPr>
              <a:t>Identification </a:t>
            </a:r>
            <a:r>
              <a:rPr sz="2200" spc="-5" dirty="0">
                <a:latin typeface="Calibri"/>
                <a:cs typeface="Calibri"/>
              </a:rPr>
              <a:t>of </a:t>
            </a:r>
            <a:r>
              <a:rPr sz="2200" spc="-10" dirty="0">
                <a:latin typeface="Calibri"/>
                <a:cs typeface="Calibri"/>
              </a:rPr>
              <a:t>future talent</a:t>
            </a:r>
            <a:r>
              <a:rPr sz="2200" spc="25" dirty="0">
                <a:latin typeface="Calibri"/>
                <a:cs typeface="Calibri"/>
              </a:rPr>
              <a:t> </a:t>
            </a:r>
            <a:r>
              <a:rPr sz="2200" spc="-10" dirty="0">
                <a:latin typeface="Calibri"/>
                <a:cs typeface="Calibri"/>
              </a:rPr>
              <a:t>requirements</a:t>
            </a:r>
            <a:endParaRPr sz="2200">
              <a:latin typeface="Calibri"/>
              <a:cs typeface="Calibri"/>
            </a:endParaRPr>
          </a:p>
          <a:p>
            <a:pPr marL="1213485" lvl="1" indent="-287020">
              <a:lnSpc>
                <a:spcPct val="100000"/>
              </a:lnSpc>
              <a:buChar char="-"/>
              <a:tabLst>
                <a:tab pos="1213485" algn="l"/>
                <a:tab pos="1214120" algn="l"/>
              </a:tabLst>
            </a:pPr>
            <a:r>
              <a:rPr sz="2200" spc="-10" dirty="0">
                <a:latin typeface="Calibri"/>
                <a:cs typeface="Calibri"/>
              </a:rPr>
              <a:t>Logistics </a:t>
            </a:r>
            <a:r>
              <a:rPr sz="2200" spc="-5" dirty="0">
                <a:latin typeface="Calibri"/>
                <a:cs typeface="Calibri"/>
              </a:rPr>
              <a:t>of </a:t>
            </a:r>
            <a:r>
              <a:rPr sz="2200" spc="-10" dirty="0">
                <a:latin typeface="Calibri"/>
                <a:cs typeface="Calibri"/>
              </a:rPr>
              <a:t>how successors are </a:t>
            </a:r>
            <a:r>
              <a:rPr sz="2200" spc="-5" dirty="0">
                <a:latin typeface="Calibri"/>
                <a:cs typeface="Calibri"/>
              </a:rPr>
              <a:t>chose, </a:t>
            </a:r>
            <a:r>
              <a:rPr sz="2200" spc="-10" dirty="0">
                <a:latin typeface="Calibri"/>
                <a:cs typeface="Calibri"/>
              </a:rPr>
              <a:t>elected,</a:t>
            </a:r>
            <a:r>
              <a:rPr sz="2200" spc="75" dirty="0">
                <a:latin typeface="Calibri"/>
                <a:cs typeface="Calibri"/>
              </a:rPr>
              <a:t> </a:t>
            </a:r>
            <a:r>
              <a:rPr sz="2200" spc="-10" dirty="0">
                <a:latin typeface="Calibri"/>
                <a:cs typeface="Calibri"/>
              </a:rPr>
              <a:t>replaced</a:t>
            </a:r>
            <a:endParaRPr sz="2200">
              <a:latin typeface="Calibri"/>
              <a:cs typeface="Calibri"/>
            </a:endParaRPr>
          </a:p>
          <a:p>
            <a:pPr marL="1213485" lvl="1" indent="-287020">
              <a:lnSpc>
                <a:spcPct val="100000"/>
              </a:lnSpc>
              <a:spcBef>
                <a:spcPts val="5"/>
              </a:spcBef>
              <a:buChar char="-"/>
              <a:tabLst>
                <a:tab pos="1213485" algn="l"/>
                <a:tab pos="1214120" algn="l"/>
              </a:tabLst>
            </a:pPr>
            <a:r>
              <a:rPr sz="2200" spc="-15" dirty="0">
                <a:latin typeface="Calibri"/>
                <a:cs typeface="Calibri"/>
              </a:rPr>
              <a:t>Roles </a:t>
            </a:r>
            <a:r>
              <a:rPr sz="2200" spc="-5" dirty="0">
                <a:latin typeface="Calibri"/>
                <a:cs typeface="Calibri"/>
              </a:rPr>
              <a:t>of </a:t>
            </a:r>
            <a:r>
              <a:rPr sz="2200" spc="-30" dirty="0">
                <a:latin typeface="Calibri"/>
                <a:cs typeface="Calibri"/>
              </a:rPr>
              <a:t>CEO, </a:t>
            </a:r>
            <a:r>
              <a:rPr sz="2200" spc="-10" dirty="0">
                <a:latin typeface="Calibri"/>
                <a:cs typeface="Calibri"/>
              </a:rPr>
              <a:t>GM, </a:t>
            </a:r>
            <a:r>
              <a:rPr sz="2200" spc="-5" dirty="0">
                <a:latin typeface="Calibri"/>
                <a:cs typeface="Calibri"/>
              </a:rPr>
              <a:t>Board, </a:t>
            </a:r>
            <a:r>
              <a:rPr sz="2200" spc="-15" dirty="0">
                <a:latin typeface="Calibri"/>
                <a:cs typeface="Calibri"/>
              </a:rPr>
              <a:t>Executive </a:t>
            </a:r>
            <a:r>
              <a:rPr sz="2200" spc="-10" dirty="0">
                <a:latin typeface="Calibri"/>
                <a:cs typeface="Calibri"/>
              </a:rPr>
              <a:t>Management, HR,</a:t>
            </a:r>
            <a:r>
              <a:rPr sz="2200" spc="170" dirty="0">
                <a:latin typeface="Calibri"/>
                <a:cs typeface="Calibri"/>
              </a:rPr>
              <a:t> </a:t>
            </a:r>
            <a:r>
              <a:rPr sz="2200" spc="-15" dirty="0">
                <a:latin typeface="Calibri"/>
                <a:cs typeface="Calibri"/>
              </a:rPr>
              <a:t>etc.</a:t>
            </a:r>
            <a:endParaRPr sz="2200">
              <a:latin typeface="Calibri"/>
              <a:cs typeface="Calibri"/>
            </a:endParaRPr>
          </a:p>
          <a:p>
            <a:pPr marL="1243965" marR="1635125" lvl="1" indent="-317500">
              <a:lnSpc>
                <a:spcPct val="100000"/>
              </a:lnSpc>
              <a:buChar char="-"/>
              <a:tabLst>
                <a:tab pos="1213485" algn="l"/>
                <a:tab pos="1214120" algn="l"/>
              </a:tabLst>
            </a:pPr>
            <a:r>
              <a:rPr sz="2200" spc="-10" dirty="0">
                <a:latin typeface="Calibri"/>
                <a:cs typeface="Calibri"/>
              </a:rPr>
              <a:t>Honest assessment </a:t>
            </a:r>
            <a:r>
              <a:rPr sz="2200" spc="-5" dirty="0">
                <a:latin typeface="Calibri"/>
                <a:cs typeface="Calibri"/>
              </a:rPr>
              <a:t>of </a:t>
            </a:r>
            <a:r>
              <a:rPr sz="2200" spc="-10" dirty="0">
                <a:latin typeface="Calibri"/>
                <a:cs typeface="Calibri"/>
              </a:rPr>
              <a:t>internal </a:t>
            </a:r>
            <a:r>
              <a:rPr sz="2200" spc="-15" dirty="0">
                <a:latin typeface="Calibri"/>
                <a:cs typeface="Calibri"/>
              </a:rPr>
              <a:t>strengths </a:t>
            </a:r>
            <a:r>
              <a:rPr sz="2200" spc="-5" dirty="0">
                <a:latin typeface="Calibri"/>
                <a:cs typeface="Calibri"/>
              </a:rPr>
              <a:t>and </a:t>
            </a:r>
            <a:r>
              <a:rPr sz="2200" spc="-10" dirty="0">
                <a:latin typeface="Calibri"/>
                <a:cs typeface="Calibri"/>
              </a:rPr>
              <a:t>identification  </a:t>
            </a:r>
            <a:r>
              <a:rPr sz="2200" spc="-5" dirty="0">
                <a:latin typeface="Calibri"/>
                <a:cs typeface="Calibri"/>
              </a:rPr>
              <a:t>of </a:t>
            </a:r>
            <a:r>
              <a:rPr sz="2200" spc="-10" dirty="0">
                <a:latin typeface="Calibri"/>
                <a:cs typeface="Calibri"/>
              </a:rPr>
              <a:t>external needs </a:t>
            </a:r>
            <a:r>
              <a:rPr sz="2200" spc="-5" dirty="0">
                <a:latin typeface="Calibri"/>
                <a:cs typeface="Calibri"/>
              </a:rPr>
              <a:t>– clear</a:t>
            </a:r>
            <a:r>
              <a:rPr sz="2200" spc="55" dirty="0">
                <a:latin typeface="Calibri"/>
                <a:cs typeface="Calibri"/>
              </a:rPr>
              <a:t> </a:t>
            </a:r>
            <a:r>
              <a:rPr sz="2200" spc="-10" dirty="0">
                <a:latin typeface="Calibri"/>
                <a:cs typeface="Calibri"/>
              </a:rPr>
              <a:t>path</a:t>
            </a:r>
            <a:endParaRPr sz="2200">
              <a:latin typeface="Calibri"/>
              <a:cs typeface="Calibri"/>
            </a:endParaRPr>
          </a:p>
          <a:p>
            <a:pPr marL="1213485" lvl="1" indent="-287020">
              <a:lnSpc>
                <a:spcPct val="100000"/>
              </a:lnSpc>
              <a:buChar char="-"/>
              <a:tabLst>
                <a:tab pos="1213485" algn="l"/>
                <a:tab pos="1214120" algn="l"/>
              </a:tabLst>
            </a:pPr>
            <a:r>
              <a:rPr sz="2200" spc="-15" dirty="0">
                <a:latin typeface="Calibri"/>
                <a:cs typeface="Calibri"/>
              </a:rPr>
              <a:t>Investment </a:t>
            </a:r>
            <a:r>
              <a:rPr sz="2200" spc="-5" dirty="0">
                <a:latin typeface="Calibri"/>
                <a:cs typeface="Calibri"/>
              </a:rPr>
              <a:t>in Plan. </a:t>
            </a:r>
            <a:r>
              <a:rPr sz="2200" spc="-15" dirty="0">
                <a:latin typeface="Calibri"/>
                <a:cs typeface="Calibri"/>
              </a:rPr>
              <a:t>Investment </a:t>
            </a:r>
            <a:r>
              <a:rPr sz="2200" spc="-5" dirty="0">
                <a:latin typeface="Calibri"/>
                <a:cs typeface="Calibri"/>
              </a:rPr>
              <a:t>in</a:t>
            </a:r>
            <a:r>
              <a:rPr sz="2200" spc="45" dirty="0">
                <a:latin typeface="Calibri"/>
                <a:cs typeface="Calibri"/>
              </a:rPr>
              <a:t> </a:t>
            </a:r>
            <a:r>
              <a:rPr sz="2200" spc="-10" dirty="0">
                <a:latin typeface="Calibri"/>
                <a:cs typeface="Calibri"/>
              </a:rPr>
              <a:t>People.</a:t>
            </a:r>
            <a:endParaRPr sz="2200">
              <a:latin typeface="Calibri"/>
              <a:cs typeface="Calibri"/>
            </a:endParaRPr>
          </a:p>
        </p:txBody>
      </p:sp>
      <p:sp>
        <p:nvSpPr>
          <p:cNvPr id="4" name="object 4"/>
          <p:cNvSpPr txBox="1">
            <a:spLocks noGrp="1"/>
          </p:cNvSpPr>
          <p:nvPr>
            <p:ph type="title"/>
          </p:nvPr>
        </p:nvSpPr>
        <p:spPr>
          <a:xfrm>
            <a:off x="4036821" y="190626"/>
            <a:ext cx="3585845" cy="696595"/>
          </a:xfrm>
          <a:prstGeom prst="rect">
            <a:avLst/>
          </a:prstGeom>
        </p:spPr>
        <p:txBody>
          <a:bodyPr vert="horz" wrap="square" lIns="0" tIns="12700" rIns="0" bIns="0" rtlCol="0">
            <a:spAutoFit/>
          </a:bodyPr>
          <a:lstStyle/>
          <a:p>
            <a:pPr marL="12700">
              <a:lnSpc>
                <a:spcPct val="100000"/>
              </a:lnSpc>
              <a:spcBef>
                <a:spcPts val="100"/>
              </a:spcBef>
            </a:pPr>
            <a:r>
              <a:rPr sz="4400" spc="-35" dirty="0"/>
              <a:t>Keys </a:t>
            </a:r>
            <a:r>
              <a:rPr sz="4400" spc="-30" dirty="0"/>
              <a:t>to</a:t>
            </a:r>
            <a:r>
              <a:rPr sz="4400" spc="-60" dirty="0"/>
              <a:t> </a:t>
            </a:r>
            <a:r>
              <a:rPr sz="4400" dirty="0"/>
              <a:t>Success</a:t>
            </a:r>
            <a:endParaRPr sz="44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41265" y="187197"/>
            <a:ext cx="2873375" cy="696595"/>
          </a:xfrm>
          <a:prstGeom prst="rect">
            <a:avLst/>
          </a:prstGeom>
        </p:spPr>
        <p:txBody>
          <a:bodyPr vert="horz" wrap="square" lIns="0" tIns="12700" rIns="0" bIns="0" rtlCol="0">
            <a:spAutoFit/>
          </a:bodyPr>
          <a:lstStyle/>
          <a:p>
            <a:pPr marL="12700">
              <a:lnSpc>
                <a:spcPct val="100000"/>
              </a:lnSpc>
              <a:spcBef>
                <a:spcPts val="100"/>
              </a:spcBef>
            </a:pPr>
            <a:r>
              <a:rPr sz="4400" spc="-114" dirty="0"/>
              <a:t>Take</a:t>
            </a:r>
            <a:r>
              <a:rPr sz="4400" spc="-85" dirty="0"/>
              <a:t> </a:t>
            </a:r>
            <a:r>
              <a:rPr sz="4400" spc="-30" dirty="0"/>
              <a:t>Away…</a:t>
            </a:r>
            <a:endParaRPr sz="4400"/>
          </a:p>
        </p:txBody>
      </p:sp>
      <p:sp>
        <p:nvSpPr>
          <p:cNvPr id="3" name="object 3"/>
          <p:cNvSpPr txBox="1"/>
          <p:nvPr/>
        </p:nvSpPr>
        <p:spPr>
          <a:xfrm>
            <a:off x="1171447" y="1683766"/>
            <a:ext cx="8343265" cy="3866515"/>
          </a:xfrm>
          <a:prstGeom prst="rect">
            <a:avLst/>
          </a:prstGeom>
        </p:spPr>
        <p:txBody>
          <a:bodyPr vert="horz" wrap="square" lIns="0" tIns="12065" rIns="0" bIns="0" rtlCol="0">
            <a:spAutoFit/>
          </a:bodyPr>
          <a:lstStyle/>
          <a:p>
            <a:pPr marL="299085" indent="-287020">
              <a:lnSpc>
                <a:spcPct val="100000"/>
              </a:lnSpc>
              <a:spcBef>
                <a:spcPts val="95"/>
              </a:spcBef>
              <a:buFont typeface="Arial"/>
              <a:buChar char="•"/>
              <a:tabLst>
                <a:tab pos="299085" algn="l"/>
                <a:tab pos="299720" algn="l"/>
              </a:tabLst>
            </a:pPr>
            <a:r>
              <a:rPr sz="2800" spc="-15" dirty="0">
                <a:latin typeface="Calibri"/>
                <a:cs typeface="Calibri"/>
              </a:rPr>
              <a:t>Start </a:t>
            </a:r>
            <a:r>
              <a:rPr sz="2800" spc="-10" dirty="0">
                <a:latin typeface="Calibri"/>
                <a:cs typeface="Calibri"/>
              </a:rPr>
              <a:t>planning </a:t>
            </a:r>
            <a:r>
              <a:rPr sz="2800" spc="-5" dirty="0">
                <a:latin typeface="Calibri"/>
                <a:cs typeface="Calibri"/>
              </a:rPr>
              <a:t>– </a:t>
            </a:r>
            <a:r>
              <a:rPr sz="2800" spc="-10" dirty="0">
                <a:latin typeface="Calibri"/>
                <a:cs typeface="Calibri"/>
              </a:rPr>
              <a:t>discuss </a:t>
            </a:r>
            <a:r>
              <a:rPr sz="2800" spc="-5" dirty="0">
                <a:latin typeface="Calibri"/>
                <a:cs typeface="Calibri"/>
              </a:rPr>
              <a:t>with </a:t>
            </a:r>
            <a:r>
              <a:rPr sz="2800" spc="-15" dirty="0">
                <a:latin typeface="Calibri"/>
                <a:cs typeface="Calibri"/>
              </a:rPr>
              <a:t>Executive</a:t>
            </a:r>
            <a:r>
              <a:rPr sz="2800" spc="160" dirty="0">
                <a:latin typeface="Calibri"/>
                <a:cs typeface="Calibri"/>
              </a:rPr>
              <a:t> </a:t>
            </a:r>
            <a:r>
              <a:rPr sz="2800" spc="-10" dirty="0">
                <a:latin typeface="Calibri"/>
                <a:cs typeface="Calibri"/>
              </a:rPr>
              <a:t>Management</a:t>
            </a:r>
            <a:endParaRPr sz="2800">
              <a:latin typeface="Calibri"/>
              <a:cs typeface="Calibri"/>
            </a:endParaRPr>
          </a:p>
          <a:p>
            <a:pPr marL="299085" indent="-287020">
              <a:lnSpc>
                <a:spcPct val="100000"/>
              </a:lnSpc>
              <a:buFont typeface="Arial"/>
              <a:buChar char="•"/>
              <a:tabLst>
                <a:tab pos="299085" algn="l"/>
                <a:tab pos="299720" algn="l"/>
              </a:tabLst>
            </a:pPr>
            <a:r>
              <a:rPr sz="2800" spc="-25" dirty="0">
                <a:latin typeface="Calibri"/>
                <a:cs typeface="Calibri"/>
              </a:rPr>
              <a:t>Know </a:t>
            </a:r>
            <a:r>
              <a:rPr sz="2800" spc="-20" dirty="0">
                <a:latin typeface="Calibri"/>
                <a:cs typeface="Calibri"/>
              </a:rPr>
              <a:t>your </a:t>
            </a:r>
            <a:r>
              <a:rPr sz="2800" spc="-15" dirty="0">
                <a:latin typeface="Calibri"/>
                <a:cs typeface="Calibri"/>
              </a:rPr>
              <a:t>vulnerable</a:t>
            </a:r>
            <a:r>
              <a:rPr sz="2800" spc="85" dirty="0">
                <a:latin typeface="Calibri"/>
                <a:cs typeface="Calibri"/>
              </a:rPr>
              <a:t> </a:t>
            </a:r>
            <a:r>
              <a:rPr sz="2800" spc="-10" dirty="0">
                <a:latin typeface="Calibri"/>
                <a:cs typeface="Calibri"/>
              </a:rPr>
              <a:t>spots</a:t>
            </a:r>
            <a:endParaRPr sz="2800">
              <a:latin typeface="Calibri"/>
              <a:cs typeface="Calibri"/>
            </a:endParaRPr>
          </a:p>
          <a:p>
            <a:pPr marL="299085" indent="-287020">
              <a:lnSpc>
                <a:spcPct val="100000"/>
              </a:lnSpc>
              <a:buFont typeface="Arial"/>
              <a:buChar char="•"/>
              <a:tabLst>
                <a:tab pos="299085" algn="l"/>
                <a:tab pos="299720" algn="l"/>
              </a:tabLst>
            </a:pPr>
            <a:r>
              <a:rPr sz="2800" spc="-15" dirty="0">
                <a:latin typeface="Calibri"/>
                <a:cs typeface="Calibri"/>
              </a:rPr>
              <a:t>Ensure </a:t>
            </a:r>
            <a:r>
              <a:rPr sz="2800" spc="-20" dirty="0">
                <a:latin typeface="Calibri"/>
                <a:cs typeface="Calibri"/>
              </a:rPr>
              <a:t>strong </a:t>
            </a:r>
            <a:r>
              <a:rPr sz="2800" spc="-5" dirty="0">
                <a:latin typeface="Calibri"/>
                <a:cs typeface="Calibri"/>
              </a:rPr>
              <a:t>job</a:t>
            </a:r>
            <a:r>
              <a:rPr sz="2800" spc="70" dirty="0">
                <a:latin typeface="Calibri"/>
                <a:cs typeface="Calibri"/>
              </a:rPr>
              <a:t> </a:t>
            </a:r>
            <a:r>
              <a:rPr sz="2800" spc="-10" dirty="0">
                <a:latin typeface="Calibri"/>
                <a:cs typeface="Calibri"/>
              </a:rPr>
              <a:t>descriptions</a:t>
            </a:r>
            <a:endParaRPr sz="2800">
              <a:latin typeface="Calibri"/>
              <a:cs typeface="Calibri"/>
            </a:endParaRPr>
          </a:p>
          <a:p>
            <a:pPr marL="299085" indent="-287020">
              <a:lnSpc>
                <a:spcPct val="100000"/>
              </a:lnSpc>
              <a:buFont typeface="Arial"/>
              <a:buChar char="•"/>
              <a:tabLst>
                <a:tab pos="299085" algn="l"/>
                <a:tab pos="299720" algn="l"/>
              </a:tabLst>
            </a:pPr>
            <a:r>
              <a:rPr sz="2800" spc="-15" dirty="0">
                <a:latin typeface="Calibri"/>
                <a:cs typeface="Calibri"/>
              </a:rPr>
              <a:t>Ensure </a:t>
            </a:r>
            <a:r>
              <a:rPr sz="2800" spc="-20" dirty="0">
                <a:latin typeface="Calibri"/>
                <a:cs typeface="Calibri"/>
              </a:rPr>
              <a:t>strong </a:t>
            </a:r>
            <a:r>
              <a:rPr sz="2800" spc="-15" dirty="0">
                <a:latin typeface="Calibri"/>
                <a:cs typeface="Calibri"/>
              </a:rPr>
              <a:t>performance</a:t>
            </a:r>
            <a:r>
              <a:rPr sz="2800" spc="85" dirty="0">
                <a:latin typeface="Calibri"/>
                <a:cs typeface="Calibri"/>
              </a:rPr>
              <a:t> </a:t>
            </a:r>
            <a:r>
              <a:rPr sz="2800" spc="-10" dirty="0">
                <a:latin typeface="Calibri"/>
                <a:cs typeface="Calibri"/>
              </a:rPr>
              <a:t>management</a:t>
            </a:r>
            <a:endParaRPr sz="2800">
              <a:latin typeface="Calibri"/>
              <a:cs typeface="Calibri"/>
            </a:endParaRPr>
          </a:p>
          <a:p>
            <a:pPr marL="299085" marR="5080" indent="-287020">
              <a:lnSpc>
                <a:spcPct val="100000"/>
              </a:lnSpc>
              <a:buFont typeface="Arial"/>
              <a:buChar char="•"/>
              <a:tabLst>
                <a:tab pos="299085" algn="l"/>
                <a:tab pos="299720" algn="l"/>
              </a:tabLst>
            </a:pPr>
            <a:r>
              <a:rPr sz="2800" spc="-15" dirty="0">
                <a:latin typeface="Calibri"/>
                <a:cs typeface="Calibri"/>
              </a:rPr>
              <a:t>Ensure </a:t>
            </a:r>
            <a:r>
              <a:rPr sz="2800" spc="-10" dirty="0">
                <a:latin typeface="Calibri"/>
                <a:cs typeface="Calibri"/>
              </a:rPr>
              <a:t>compensation </a:t>
            </a:r>
            <a:r>
              <a:rPr sz="2800" spc="-15" dirty="0">
                <a:latin typeface="Calibri"/>
                <a:cs typeface="Calibri"/>
              </a:rPr>
              <a:t>structure </a:t>
            </a:r>
            <a:r>
              <a:rPr sz="2800" spc="-5" dirty="0">
                <a:latin typeface="Calibri"/>
                <a:cs typeface="Calibri"/>
              </a:rPr>
              <a:t>is </a:t>
            </a:r>
            <a:r>
              <a:rPr sz="2800" spc="-15" dirty="0">
                <a:latin typeface="Calibri"/>
                <a:cs typeface="Calibri"/>
              </a:rPr>
              <a:t>competitive </a:t>
            </a:r>
            <a:r>
              <a:rPr sz="2800" spc="-20" dirty="0">
                <a:latin typeface="Calibri"/>
                <a:cs typeface="Calibri"/>
              </a:rPr>
              <a:t>to attract  </a:t>
            </a:r>
            <a:r>
              <a:rPr sz="2800" spc="-5" dirty="0">
                <a:latin typeface="Calibri"/>
                <a:cs typeface="Calibri"/>
              </a:rPr>
              <a:t>and </a:t>
            </a:r>
            <a:r>
              <a:rPr sz="2800" spc="-20" dirty="0">
                <a:latin typeface="Calibri"/>
                <a:cs typeface="Calibri"/>
              </a:rPr>
              <a:t>retain </a:t>
            </a:r>
            <a:r>
              <a:rPr sz="2800" spc="-15" dirty="0">
                <a:latin typeface="Calibri"/>
                <a:cs typeface="Calibri"/>
              </a:rPr>
              <a:t>appropriate</a:t>
            </a:r>
            <a:r>
              <a:rPr sz="2800" spc="50" dirty="0">
                <a:latin typeface="Calibri"/>
                <a:cs typeface="Calibri"/>
              </a:rPr>
              <a:t> </a:t>
            </a:r>
            <a:r>
              <a:rPr sz="2800" spc="-15" dirty="0">
                <a:latin typeface="Calibri"/>
                <a:cs typeface="Calibri"/>
              </a:rPr>
              <a:t>talent</a:t>
            </a:r>
            <a:endParaRPr sz="2800">
              <a:latin typeface="Calibri"/>
              <a:cs typeface="Calibri"/>
            </a:endParaRPr>
          </a:p>
          <a:p>
            <a:pPr marL="299085" marR="3149600" indent="-299085">
              <a:lnSpc>
                <a:spcPct val="100000"/>
              </a:lnSpc>
              <a:spcBef>
                <a:spcPts val="5"/>
              </a:spcBef>
              <a:buFont typeface="Arial"/>
              <a:buChar char="•"/>
              <a:tabLst>
                <a:tab pos="299085" algn="l"/>
                <a:tab pos="299720" algn="l"/>
              </a:tabLst>
            </a:pPr>
            <a:r>
              <a:rPr sz="2800" spc="-15" dirty="0">
                <a:latin typeface="Calibri"/>
                <a:cs typeface="Calibri"/>
              </a:rPr>
              <a:t>Ensure </a:t>
            </a:r>
            <a:r>
              <a:rPr sz="2800" spc="-20" dirty="0">
                <a:latin typeface="Calibri"/>
                <a:cs typeface="Calibri"/>
              </a:rPr>
              <a:t>rewards, </a:t>
            </a:r>
            <a:r>
              <a:rPr sz="2800" spc="-10" dirty="0">
                <a:latin typeface="Calibri"/>
                <a:cs typeface="Calibri"/>
              </a:rPr>
              <a:t>recognition, </a:t>
            </a:r>
            <a:r>
              <a:rPr sz="2800" spc="-5" dirty="0">
                <a:latin typeface="Calibri"/>
                <a:cs typeface="Calibri"/>
              </a:rPr>
              <a:t>and  </a:t>
            </a:r>
            <a:r>
              <a:rPr sz="2800" spc="-15" dirty="0">
                <a:latin typeface="Calibri"/>
                <a:cs typeface="Calibri"/>
              </a:rPr>
              <a:t>engagement are in </a:t>
            </a:r>
            <a:r>
              <a:rPr sz="2800" spc="-5" dirty="0">
                <a:latin typeface="Calibri"/>
                <a:cs typeface="Calibri"/>
              </a:rPr>
              <a:t>place </a:t>
            </a:r>
            <a:r>
              <a:rPr sz="2800" spc="-15" dirty="0">
                <a:latin typeface="Calibri"/>
                <a:cs typeface="Calibri"/>
              </a:rPr>
              <a:t>to </a:t>
            </a:r>
            <a:r>
              <a:rPr sz="2800" spc="-20" dirty="0">
                <a:latin typeface="Calibri"/>
                <a:cs typeface="Calibri"/>
              </a:rPr>
              <a:t>retain  </a:t>
            </a:r>
            <a:r>
              <a:rPr sz="2800" spc="-35" dirty="0">
                <a:latin typeface="Calibri"/>
                <a:cs typeface="Calibri"/>
              </a:rPr>
              <a:t>key</a:t>
            </a:r>
            <a:r>
              <a:rPr sz="2800" spc="-5" dirty="0">
                <a:latin typeface="Calibri"/>
                <a:cs typeface="Calibri"/>
              </a:rPr>
              <a:t> </a:t>
            </a:r>
            <a:r>
              <a:rPr sz="2800" spc="-15" dirty="0">
                <a:latin typeface="Calibri"/>
                <a:cs typeface="Calibri"/>
              </a:rPr>
              <a:t>talent</a:t>
            </a:r>
            <a:endParaRPr sz="2800">
              <a:latin typeface="Calibri"/>
              <a:cs typeface="Calibri"/>
            </a:endParaRPr>
          </a:p>
        </p:txBody>
      </p:sp>
      <p:sp>
        <p:nvSpPr>
          <p:cNvPr id="4" name="object 4"/>
          <p:cNvSpPr/>
          <p:nvPr/>
        </p:nvSpPr>
        <p:spPr>
          <a:xfrm>
            <a:off x="6771733" y="4117387"/>
            <a:ext cx="5028599" cy="2405734"/>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27049" y="1656080"/>
            <a:ext cx="9267190" cy="2952750"/>
          </a:xfrm>
          <a:prstGeom prst="rect">
            <a:avLst/>
          </a:prstGeom>
        </p:spPr>
        <p:txBody>
          <a:bodyPr vert="horz" wrap="square" lIns="0" tIns="13335" rIns="0" bIns="0" rtlCol="0">
            <a:spAutoFit/>
          </a:bodyPr>
          <a:lstStyle/>
          <a:p>
            <a:pPr marL="756285" marR="435609" indent="-744220">
              <a:lnSpc>
                <a:spcPct val="100000"/>
              </a:lnSpc>
              <a:spcBef>
                <a:spcPts val="105"/>
              </a:spcBef>
              <a:buFont typeface="Arial"/>
              <a:buChar char="•"/>
              <a:tabLst>
                <a:tab pos="756285" algn="l"/>
                <a:tab pos="756920" algn="l"/>
                <a:tab pos="3761104" algn="l"/>
              </a:tabLst>
            </a:pPr>
            <a:r>
              <a:rPr sz="3200" spc="-5" dirty="0">
                <a:latin typeface="Calibri"/>
                <a:cs typeface="Calibri"/>
              </a:rPr>
              <a:t>What </a:t>
            </a:r>
            <a:r>
              <a:rPr sz="3200" spc="-15" dirty="0">
                <a:latin typeface="Calibri"/>
                <a:cs typeface="Calibri"/>
              </a:rPr>
              <a:t>percentage </a:t>
            </a:r>
            <a:r>
              <a:rPr sz="3200" spc="-5" dirty="0">
                <a:latin typeface="Calibri"/>
                <a:cs typeface="Calibri"/>
              </a:rPr>
              <a:t>of </a:t>
            </a:r>
            <a:r>
              <a:rPr sz="3200" spc="-10" dirty="0">
                <a:latin typeface="Calibri"/>
                <a:cs typeface="Calibri"/>
              </a:rPr>
              <a:t>your </a:t>
            </a:r>
            <a:r>
              <a:rPr sz="3200" spc="-5" dirty="0">
                <a:latin typeface="Calibri"/>
                <a:cs typeface="Calibri"/>
              </a:rPr>
              <a:t>employees </a:t>
            </a:r>
            <a:r>
              <a:rPr sz="3200" dirty="0">
                <a:latin typeface="Calibri"/>
                <a:cs typeface="Calibri"/>
              </a:rPr>
              <a:t>will </a:t>
            </a:r>
            <a:r>
              <a:rPr sz="3200" spc="-15" dirty="0">
                <a:latin typeface="Calibri"/>
                <a:cs typeface="Calibri"/>
              </a:rPr>
              <a:t>retire </a:t>
            </a:r>
            <a:r>
              <a:rPr sz="3200" dirty="0">
                <a:latin typeface="Calibri"/>
                <a:cs typeface="Calibri"/>
              </a:rPr>
              <a:t>in  the </a:t>
            </a:r>
            <a:r>
              <a:rPr sz="3200" spc="-10" dirty="0">
                <a:latin typeface="Calibri"/>
                <a:cs typeface="Calibri"/>
              </a:rPr>
              <a:t>next</a:t>
            </a:r>
            <a:r>
              <a:rPr sz="3200" spc="5" dirty="0">
                <a:latin typeface="Calibri"/>
                <a:cs typeface="Calibri"/>
              </a:rPr>
              <a:t> </a:t>
            </a:r>
            <a:r>
              <a:rPr sz="3200" dirty="0">
                <a:latin typeface="Calibri"/>
                <a:cs typeface="Calibri"/>
              </a:rPr>
              <a:t>5</a:t>
            </a:r>
            <a:r>
              <a:rPr sz="3200" spc="10" dirty="0">
                <a:latin typeface="Calibri"/>
                <a:cs typeface="Calibri"/>
              </a:rPr>
              <a:t> </a:t>
            </a:r>
            <a:r>
              <a:rPr sz="3200" spc="-15" dirty="0">
                <a:latin typeface="Calibri"/>
                <a:cs typeface="Calibri"/>
              </a:rPr>
              <a:t>years?	</a:t>
            </a:r>
            <a:r>
              <a:rPr sz="3200" spc="-5" dirty="0">
                <a:latin typeface="Calibri"/>
                <a:cs typeface="Calibri"/>
              </a:rPr>
              <a:t>10 </a:t>
            </a:r>
            <a:r>
              <a:rPr sz="3200" spc="-15" dirty="0">
                <a:latin typeface="Calibri"/>
                <a:cs typeface="Calibri"/>
              </a:rPr>
              <a:t>years?</a:t>
            </a:r>
            <a:endParaRPr sz="3200">
              <a:latin typeface="Calibri"/>
              <a:cs typeface="Calibri"/>
            </a:endParaRPr>
          </a:p>
          <a:p>
            <a:pPr marL="756285" marR="5080" indent="-744220">
              <a:lnSpc>
                <a:spcPct val="100000"/>
              </a:lnSpc>
              <a:spcBef>
                <a:spcPts val="1920"/>
              </a:spcBef>
              <a:buFont typeface="Arial"/>
              <a:buChar char="•"/>
              <a:tabLst>
                <a:tab pos="756285" algn="l"/>
                <a:tab pos="756920" algn="l"/>
              </a:tabLst>
            </a:pPr>
            <a:r>
              <a:rPr sz="3200" spc="-5" dirty="0">
                <a:latin typeface="Calibri"/>
                <a:cs typeface="Calibri"/>
              </a:rPr>
              <a:t>What </a:t>
            </a:r>
            <a:r>
              <a:rPr sz="3200" spc="-15" dirty="0">
                <a:latin typeface="Calibri"/>
                <a:cs typeface="Calibri"/>
              </a:rPr>
              <a:t>percentage </a:t>
            </a:r>
            <a:r>
              <a:rPr sz="3200" spc="-5" dirty="0">
                <a:latin typeface="Calibri"/>
                <a:cs typeface="Calibri"/>
              </a:rPr>
              <a:t>of </a:t>
            </a:r>
            <a:r>
              <a:rPr sz="3200" spc="-10" dirty="0">
                <a:latin typeface="Calibri"/>
                <a:cs typeface="Calibri"/>
              </a:rPr>
              <a:t>your </a:t>
            </a:r>
            <a:r>
              <a:rPr sz="3200" spc="-5" dirty="0">
                <a:latin typeface="Calibri"/>
                <a:cs typeface="Calibri"/>
              </a:rPr>
              <a:t>employees </a:t>
            </a:r>
            <a:r>
              <a:rPr sz="3200" spc="-15" dirty="0">
                <a:latin typeface="Calibri"/>
                <a:cs typeface="Calibri"/>
              </a:rPr>
              <a:t>are </a:t>
            </a:r>
            <a:r>
              <a:rPr sz="3200" dirty="0">
                <a:latin typeface="Calibri"/>
                <a:cs typeface="Calibri"/>
              </a:rPr>
              <a:t>looking </a:t>
            </a:r>
            <a:r>
              <a:rPr sz="3200" spc="-30" dirty="0">
                <a:latin typeface="Calibri"/>
                <a:cs typeface="Calibri"/>
              </a:rPr>
              <a:t>for  </a:t>
            </a:r>
            <a:r>
              <a:rPr sz="3200" spc="-5" dirty="0">
                <a:latin typeface="Calibri"/>
                <a:cs typeface="Calibri"/>
              </a:rPr>
              <a:t>other</a:t>
            </a:r>
            <a:r>
              <a:rPr sz="3200" spc="-10" dirty="0">
                <a:latin typeface="Calibri"/>
                <a:cs typeface="Calibri"/>
              </a:rPr>
              <a:t> </a:t>
            </a:r>
            <a:r>
              <a:rPr sz="3200" spc="-5" dirty="0">
                <a:latin typeface="Calibri"/>
                <a:cs typeface="Calibri"/>
              </a:rPr>
              <a:t>employment?</a:t>
            </a:r>
            <a:endParaRPr sz="3200">
              <a:latin typeface="Calibri"/>
              <a:cs typeface="Calibri"/>
            </a:endParaRPr>
          </a:p>
          <a:p>
            <a:pPr marL="756285" indent="-744220">
              <a:lnSpc>
                <a:spcPct val="100000"/>
              </a:lnSpc>
              <a:spcBef>
                <a:spcPts val="1925"/>
              </a:spcBef>
              <a:buFont typeface="Arial"/>
              <a:buChar char="•"/>
              <a:tabLst>
                <a:tab pos="756285" algn="l"/>
                <a:tab pos="756920" algn="l"/>
              </a:tabLst>
            </a:pPr>
            <a:r>
              <a:rPr sz="3200" spc="-5" dirty="0">
                <a:latin typeface="Calibri"/>
                <a:cs typeface="Calibri"/>
              </a:rPr>
              <a:t>What </a:t>
            </a:r>
            <a:r>
              <a:rPr sz="3200" spc="-10" dirty="0">
                <a:latin typeface="Calibri"/>
                <a:cs typeface="Calibri"/>
              </a:rPr>
              <a:t>are </a:t>
            </a:r>
            <a:r>
              <a:rPr sz="3200" spc="-15" dirty="0">
                <a:latin typeface="Calibri"/>
                <a:cs typeface="Calibri"/>
              </a:rPr>
              <a:t>you </a:t>
            </a:r>
            <a:r>
              <a:rPr sz="3200" spc="-5" dirty="0">
                <a:latin typeface="Calibri"/>
                <a:cs typeface="Calibri"/>
              </a:rPr>
              <a:t>doing </a:t>
            </a:r>
            <a:r>
              <a:rPr sz="3200" dirty="0">
                <a:latin typeface="Calibri"/>
                <a:cs typeface="Calibri"/>
              </a:rPr>
              <a:t>about</a:t>
            </a:r>
            <a:r>
              <a:rPr sz="3200" spc="45" dirty="0">
                <a:latin typeface="Calibri"/>
                <a:cs typeface="Calibri"/>
              </a:rPr>
              <a:t> </a:t>
            </a:r>
            <a:r>
              <a:rPr sz="3200" spc="-5" dirty="0">
                <a:latin typeface="Calibri"/>
                <a:cs typeface="Calibri"/>
              </a:rPr>
              <a:t>it?</a:t>
            </a:r>
            <a:endParaRPr sz="3200">
              <a:latin typeface="Calibri"/>
              <a:cs typeface="Calibri"/>
            </a:endParaRPr>
          </a:p>
        </p:txBody>
      </p:sp>
      <p:sp>
        <p:nvSpPr>
          <p:cNvPr id="3" name="object 3"/>
          <p:cNvSpPr txBox="1">
            <a:spLocks noGrp="1"/>
          </p:cNvSpPr>
          <p:nvPr>
            <p:ph type="title"/>
          </p:nvPr>
        </p:nvSpPr>
        <p:spPr>
          <a:xfrm>
            <a:off x="3227577" y="182956"/>
            <a:ext cx="5472430" cy="697230"/>
          </a:xfrm>
          <a:prstGeom prst="rect">
            <a:avLst/>
          </a:prstGeom>
        </p:spPr>
        <p:txBody>
          <a:bodyPr vert="horz" wrap="square" lIns="0" tIns="13335" rIns="0" bIns="0" rtlCol="0">
            <a:spAutoFit/>
          </a:bodyPr>
          <a:lstStyle/>
          <a:p>
            <a:pPr marL="12700">
              <a:lnSpc>
                <a:spcPct val="100000"/>
              </a:lnSpc>
              <a:spcBef>
                <a:spcPts val="105"/>
              </a:spcBef>
            </a:pPr>
            <a:r>
              <a:rPr sz="4400" spc="-10" dirty="0"/>
              <a:t>Questions </a:t>
            </a:r>
            <a:r>
              <a:rPr sz="4400" spc="-25" dirty="0"/>
              <a:t>to</a:t>
            </a:r>
            <a:r>
              <a:rPr sz="4400" spc="-65" dirty="0"/>
              <a:t> </a:t>
            </a:r>
            <a:r>
              <a:rPr sz="4400" spc="-5" dirty="0"/>
              <a:t>consider…</a:t>
            </a:r>
            <a:endParaRPr sz="4400" dirty="0"/>
          </a:p>
        </p:txBody>
      </p:sp>
      <p:sp>
        <p:nvSpPr>
          <p:cNvPr id="4" name="object 4"/>
          <p:cNvSpPr/>
          <p:nvPr/>
        </p:nvSpPr>
        <p:spPr>
          <a:xfrm>
            <a:off x="7909559" y="4120896"/>
            <a:ext cx="3393948" cy="2257043"/>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602994" y="1137390"/>
            <a:ext cx="7600315" cy="4690745"/>
          </a:xfrm>
          <a:prstGeom prst="rect">
            <a:avLst/>
          </a:prstGeom>
        </p:spPr>
        <p:txBody>
          <a:bodyPr vert="horz" wrap="square" lIns="0" tIns="272415" rIns="0" bIns="0" rtlCol="0">
            <a:spAutoFit/>
          </a:bodyPr>
          <a:lstStyle/>
          <a:p>
            <a:pPr marL="756285" indent="-744220">
              <a:lnSpc>
                <a:spcPct val="100000"/>
              </a:lnSpc>
              <a:spcBef>
                <a:spcPts val="2145"/>
              </a:spcBef>
              <a:buFont typeface="Arial"/>
              <a:buChar char="•"/>
              <a:tabLst>
                <a:tab pos="756285" algn="l"/>
                <a:tab pos="756920" algn="l"/>
              </a:tabLst>
            </a:pPr>
            <a:r>
              <a:rPr sz="3400" spc="-10" dirty="0">
                <a:latin typeface="Calibri"/>
                <a:cs typeface="Calibri"/>
              </a:rPr>
              <a:t>What </a:t>
            </a:r>
            <a:r>
              <a:rPr sz="3400" spc="-5" dirty="0">
                <a:latin typeface="Calibri"/>
                <a:cs typeface="Calibri"/>
              </a:rPr>
              <a:t>is Succession</a:t>
            </a:r>
            <a:r>
              <a:rPr sz="3400" spc="-60" dirty="0">
                <a:latin typeface="Calibri"/>
                <a:cs typeface="Calibri"/>
              </a:rPr>
              <a:t> </a:t>
            </a:r>
            <a:r>
              <a:rPr sz="3400" spc="-5" dirty="0">
                <a:latin typeface="Calibri"/>
                <a:cs typeface="Calibri"/>
              </a:rPr>
              <a:t>Planning?</a:t>
            </a:r>
            <a:endParaRPr sz="3400">
              <a:latin typeface="Calibri"/>
              <a:cs typeface="Calibri"/>
            </a:endParaRPr>
          </a:p>
          <a:p>
            <a:pPr marL="756285" indent="-744220">
              <a:lnSpc>
                <a:spcPct val="100000"/>
              </a:lnSpc>
              <a:spcBef>
                <a:spcPts val="2045"/>
              </a:spcBef>
              <a:buFont typeface="Arial"/>
              <a:buChar char="•"/>
              <a:tabLst>
                <a:tab pos="756285" algn="l"/>
                <a:tab pos="756920" algn="l"/>
              </a:tabLst>
            </a:pPr>
            <a:r>
              <a:rPr sz="3400" spc="-25" dirty="0">
                <a:latin typeface="Calibri"/>
                <a:cs typeface="Calibri"/>
              </a:rPr>
              <a:t>Why </a:t>
            </a:r>
            <a:r>
              <a:rPr sz="3400" spc="-5" dirty="0">
                <a:latin typeface="Calibri"/>
                <a:cs typeface="Calibri"/>
              </a:rPr>
              <a:t>is Succession Planning</a:t>
            </a:r>
            <a:r>
              <a:rPr sz="3400" spc="-50" dirty="0">
                <a:latin typeface="Calibri"/>
                <a:cs typeface="Calibri"/>
              </a:rPr>
              <a:t> </a:t>
            </a:r>
            <a:r>
              <a:rPr sz="3400" spc="-10" dirty="0">
                <a:latin typeface="Calibri"/>
                <a:cs typeface="Calibri"/>
              </a:rPr>
              <a:t>Important?</a:t>
            </a:r>
            <a:endParaRPr sz="3400">
              <a:latin typeface="Calibri"/>
              <a:cs typeface="Calibri"/>
            </a:endParaRPr>
          </a:p>
          <a:p>
            <a:pPr marL="756285" indent="-744220">
              <a:lnSpc>
                <a:spcPct val="100000"/>
              </a:lnSpc>
              <a:spcBef>
                <a:spcPts val="2039"/>
              </a:spcBef>
              <a:buFont typeface="Arial"/>
              <a:buChar char="•"/>
              <a:tabLst>
                <a:tab pos="756285" algn="l"/>
                <a:tab pos="756920" algn="l"/>
              </a:tabLst>
            </a:pPr>
            <a:r>
              <a:rPr sz="3400" spc="-45" dirty="0">
                <a:latin typeface="Calibri"/>
                <a:cs typeface="Calibri"/>
              </a:rPr>
              <a:t>Trends </a:t>
            </a:r>
            <a:r>
              <a:rPr sz="3400" spc="-5" dirty="0">
                <a:latin typeface="Calibri"/>
                <a:cs typeface="Calibri"/>
              </a:rPr>
              <a:t>Impacting</a:t>
            </a:r>
            <a:r>
              <a:rPr sz="3400" spc="30" dirty="0">
                <a:latin typeface="Calibri"/>
                <a:cs typeface="Calibri"/>
              </a:rPr>
              <a:t> </a:t>
            </a:r>
            <a:r>
              <a:rPr sz="3400" spc="-15" dirty="0">
                <a:latin typeface="Calibri"/>
                <a:cs typeface="Calibri"/>
              </a:rPr>
              <a:t>Marketplace</a:t>
            </a:r>
            <a:endParaRPr sz="3400">
              <a:latin typeface="Calibri"/>
              <a:cs typeface="Calibri"/>
            </a:endParaRPr>
          </a:p>
          <a:p>
            <a:pPr marL="756285" indent="-744220">
              <a:lnSpc>
                <a:spcPct val="100000"/>
              </a:lnSpc>
              <a:spcBef>
                <a:spcPts val="2039"/>
              </a:spcBef>
              <a:buFont typeface="Arial"/>
              <a:buChar char="•"/>
              <a:tabLst>
                <a:tab pos="756285" algn="l"/>
                <a:tab pos="756920" algn="l"/>
              </a:tabLst>
            </a:pPr>
            <a:r>
              <a:rPr sz="3400" spc="-15" dirty="0">
                <a:latin typeface="Calibri"/>
                <a:cs typeface="Calibri"/>
              </a:rPr>
              <a:t>Best </a:t>
            </a:r>
            <a:r>
              <a:rPr sz="3400" spc="-10" dirty="0">
                <a:latin typeface="Calibri"/>
                <a:cs typeface="Calibri"/>
              </a:rPr>
              <a:t>Practices </a:t>
            </a:r>
            <a:r>
              <a:rPr sz="3400" spc="-5" dirty="0">
                <a:latin typeface="Calibri"/>
                <a:cs typeface="Calibri"/>
              </a:rPr>
              <a:t>in </a:t>
            </a:r>
            <a:r>
              <a:rPr sz="3400" spc="-10" dirty="0">
                <a:latin typeface="Calibri"/>
                <a:cs typeface="Calibri"/>
              </a:rPr>
              <a:t>Succession</a:t>
            </a:r>
            <a:r>
              <a:rPr sz="3400" spc="-25" dirty="0">
                <a:latin typeface="Calibri"/>
                <a:cs typeface="Calibri"/>
              </a:rPr>
              <a:t> </a:t>
            </a:r>
            <a:r>
              <a:rPr sz="3400" spc="-5" dirty="0">
                <a:latin typeface="Calibri"/>
                <a:cs typeface="Calibri"/>
              </a:rPr>
              <a:t>Planning</a:t>
            </a:r>
            <a:endParaRPr sz="3400">
              <a:latin typeface="Calibri"/>
              <a:cs typeface="Calibri"/>
            </a:endParaRPr>
          </a:p>
          <a:p>
            <a:pPr marL="756285" indent="-744220">
              <a:lnSpc>
                <a:spcPct val="100000"/>
              </a:lnSpc>
              <a:spcBef>
                <a:spcPts val="2045"/>
              </a:spcBef>
              <a:buFont typeface="Arial"/>
              <a:buChar char="•"/>
              <a:tabLst>
                <a:tab pos="756285" algn="l"/>
                <a:tab pos="756920" algn="l"/>
              </a:tabLst>
            </a:pPr>
            <a:r>
              <a:rPr sz="3400" spc="-60" dirty="0">
                <a:latin typeface="Calibri"/>
                <a:cs typeface="Calibri"/>
              </a:rPr>
              <a:t>HR’s </a:t>
            </a:r>
            <a:r>
              <a:rPr sz="3400" spc="-25" dirty="0">
                <a:latin typeface="Calibri"/>
                <a:cs typeface="Calibri"/>
              </a:rPr>
              <a:t>Role </a:t>
            </a:r>
            <a:r>
              <a:rPr sz="3400" spc="-5" dirty="0">
                <a:latin typeface="Calibri"/>
                <a:cs typeface="Calibri"/>
              </a:rPr>
              <a:t>in</a:t>
            </a:r>
            <a:r>
              <a:rPr sz="3400" spc="55" dirty="0">
                <a:latin typeface="Calibri"/>
                <a:cs typeface="Calibri"/>
              </a:rPr>
              <a:t> </a:t>
            </a:r>
            <a:r>
              <a:rPr sz="3400" spc="-5" dirty="0">
                <a:latin typeface="Calibri"/>
                <a:cs typeface="Calibri"/>
              </a:rPr>
              <a:t>Planning</a:t>
            </a:r>
            <a:endParaRPr sz="3400">
              <a:latin typeface="Calibri"/>
              <a:cs typeface="Calibri"/>
            </a:endParaRPr>
          </a:p>
          <a:p>
            <a:pPr marL="756285" indent="-744220">
              <a:lnSpc>
                <a:spcPct val="100000"/>
              </a:lnSpc>
              <a:spcBef>
                <a:spcPts val="2040"/>
              </a:spcBef>
              <a:buFont typeface="Arial"/>
              <a:buChar char="•"/>
              <a:tabLst>
                <a:tab pos="756285" algn="l"/>
                <a:tab pos="756920" algn="l"/>
              </a:tabLst>
            </a:pPr>
            <a:r>
              <a:rPr sz="3400" spc="-35" dirty="0">
                <a:latin typeface="Calibri"/>
                <a:cs typeface="Calibri"/>
              </a:rPr>
              <a:t>Keys </a:t>
            </a:r>
            <a:r>
              <a:rPr sz="3400" spc="-25" dirty="0">
                <a:latin typeface="Calibri"/>
                <a:cs typeface="Calibri"/>
              </a:rPr>
              <a:t>to</a:t>
            </a:r>
            <a:r>
              <a:rPr sz="3400" spc="20" dirty="0">
                <a:latin typeface="Calibri"/>
                <a:cs typeface="Calibri"/>
              </a:rPr>
              <a:t> </a:t>
            </a:r>
            <a:r>
              <a:rPr sz="3400" spc="-5" dirty="0">
                <a:latin typeface="Calibri"/>
                <a:cs typeface="Calibri"/>
              </a:rPr>
              <a:t>Success</a:t>
            </a:r>
            <a:endParaRPr sz="3400">
              <a:latin typeface="Calibri"/>
              <a:cs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19988" y="1718817"/>
            <a:ext cx="10412095" cy="3317875"/>
          </a:xfrm>
          <a:prstGeom prst="rect">
            <a:avLst/>
          </a:prstGeom>
        </p:spPr>
        <p:txBody>
          <a:bodyPr vert="horz" wrap="square" lIns="0" tIns="12700" rIns="0" bIns="0" rtlCol="0">
            <a:spAutoFit/>
          </a:bodyPr>
          <a:lstStyle/>
          <a:p>
            <a:pPr marL="12700" marR="5080" indent="10795" algn="ctr">
              <a:lnSpc>
                <a:spcPct val="100000"/>
              </a:lnSpc>
              <a:spcBef>
                <a:spcPts val="100"/>
              </a:spcBef>
            </a:pPr>
            <a:r>
              <a:rPr sz="3600" i="1" dirty="0">
                <a:latin typeface="Calibri"/>
                <a:cs typeface="Calibri"/>
              </a:rPr>
              <a:t>A </a:t>
            </a:r>
            <a:r>
              <a:rPr sz="3600" i="1" spc="-15" dirty="0">
                <a:latin typeface="Calibri"/>
                <a:cs typeface="Calibri"/>
              </a:rPr>
              <a:t>systematic </a:t>
            </a:r>
            <a:r>
              <a:rPr sz="3600" i="1" spc="-5" dirty="0">
                <a:latin typeface="Calibri"/>
                <a:cs typeface="Calibri"/>
              </a:rPr>
              <a:t>approach </a:t>
            </a:r>
            <a:r>
              <a:rPr sz="3600" i="1" spc="-25" dirty="0">
                <a:latin typeface="Calibri"/>
                <a:cs typeface="Calibri"/>
              </a:rPr>
              <a:t>to </a:t>
            </a:r>
            <a:r>
              <a:rPr sz="3600" i="1" dirty="0">
                <a:latin typeface="Calibri"/>
                <a:cs typeface="Calibri"/>
              </a:rPr>
              <a:t>ensuring leadership </a:t>
            </a:r>
            <a:r>
              <a:rPr sz="3600" i="1" spc="-10" dirty="0">
                <a:latin typeface="Calibri"/>
                <a:cs typeface="Calibri"/>
              </a:rPr>
              <a:t>continuity  </a:t>
            </a:r>
            <a:r>
              <a:rPr sz="3600" i="1" spc="-5" dirty="0">
                <a:latin typeface="Calibri"/>
                <a:cs typeface="Calibri"/>
              </a:rPr>
              <a:t>within an </a:t>
            </a:r>
            <a:r>
              <a:rPr sz="3600" i="1" spc="-10" dirty="0">
                <a:latin typeface="Calibri"/>
                <a:cs typeface="Calibri"/>
              </a:rPr>
              <a:t>organization </a:t>
            </a:r>
            <a:r>
              <a:rPr sz="3600" i="1" spc="-15" dirty="0">
                <a:latin typeface="Calibri"/>
                <a:cs typeface="Calibri"/>
              </a:rPr>
              <a:t>by </a:t>
            </a:r>
            <a:r>
              <a:rPr sz="3600" i="1" dirty="0">
                <a:latin typeface="Calibri"/>
                <a:cs typeface="Calibri"/>
              </a:rPr>
              <a:t>recruiting </a:t>
            </a:r>
            <a:r>
              <a:rPr sz="3600" i="1" spc="-20" dirty="0">
                <a:latin typeface="Calibri"/>
                <a:cs typeface="Calibri"/>
              </a:rPr>
              <a:t>and/or </a:t>
            </a:r>
            <a:r>
              <a:rPr sz="3600" i="1" spc="-10" dirty="0">
                <a:latin typeface="Calibri"/>
                <a:cs typeface="Calibri"/>
              </a:rPr>
              <a:t>encouraging  </a:t>
            </a:r>
            <a:r>
              <a:rPr sz="3600" i="1" spc="-5" dirty="0">
                <a:latin typeface="Calibri"/>
                <a:cs typeface="Calibri"/>
              </a:rPr>
              <a:t>individual </a:t>
            </a:r>
            <a:r>
              <a:rPr sz="3600" i="1" spc="-10" dirty="0">
                <a:latin typeface="Calibri"/>
                <a:cs typeface="Calibri"/>
              </a:rPr>
              <a:t>employee growth </a:t>
            </a:r>
            <a:r>
              <a:rPr sz="3600" i="1" spc="-5" dirty="0">
                <a:latin typeface="Calibri"/>
                <a:cs typeface="Calibri"/>
              </a:rPr>
              <a:t>and</a:t>
            </a:r>
            <a:r>
              <a:rPr sz="3600" i="1" spc="35" dirty="0">
                <a:latin typeface="Calibri"/>
                <a:cs typeface="Calibri"/>
              </a:rPr>
              <a:t> </a:t>
            </a:r>
            <a:r>
              <a:rPr sz="3600" i="1" spc="-10" dirty="0">
                <a:latin typeface="Calibri"/>
                <a:cs typeface="Calibri"/>
              </a:rPr>
              <a:t>development.</a:t>
            </a:r>
            <a:endParaRPr sz="3600">
              <a:latin typeface="Calibri"/>
              <a:cs typeface="Calibri"/>
            </a:endParaRPr>
          </a:p>
          <a:p>
            <a:pPr>
              <a:lnSpc>
                <a:spcPct val="100000"/>
              </a:lnSpc>
              <a:spcBef>
                <a:spcPts val="10"/>
              </a:spcBef>
            </a:pPr>
            <a:endParaRPr sz="3750">
              <a:latin typeface="Times New Roman"/>
              <a:cs typeface="Times New Roman"/>
            </a:endParaRPr>
          </a:p>
          <a:p>
            <a:pPr marL="375285" marR="367030" indent="551180">
              <a:lnSpc>
                <a:spcPct val="100000"/>
              </a:lnSpc>
            </a:pPr>
            <a:r>
              <a:rPr sz="3600" spc="-25" dirty="0">
                <a:latin typeface="Calibri"/>
                <a:cs typeface="Calibri"/>
              </a:rPr>
              <a:t>It’s </a:t>
            </a:r>
            <a:r>
              <a:rPr sz="3600" dirty="0">
                <a:latin typeface="Calibri"/>
                <a:cs typeface="Calibri"/>
              </a:rPr>
              <a:t>not about </a:t>
            </a:r>
            <a:r>
              <a:rPr sz="3600" spc="-10" dirty="0">
                <a:latin typeface="Calibri"/>
                <a:cs typeface="Calibri"/>
              </a:rPr>
              <a:t>having </a:t>
            </a:r>
            <a:r>
              <a:rPr sz="3600" spc="-15" dirty="0">
                <a:latin typeface="Calibri"/>
                <a:cs typeface="Calibri"/>
              </a:rPr>
              <a:t>people…it’s </a:t>
            </a:r>
            <a:r>
              <a:rPr sz="3600" dirty="0">
                <a:latin typeface="Calibri"/>
                <a:cs typeface="Calibri"/>
              </a:rPr>
              <a:t>about </a:t>
            </a:r>
            <a:r>
              <a:rPr sz="3600" spc="-15" dirty="0">
                <a:latin typeface="Calibri"/>
                <a:cs typeface="Calibri"/>
              </a:rPr>
              <a:t>having  </a:t>
            </a:r>
            <a:r>
              <a:rPr sz="3600" dirty="0">
                <a:latin typeface="Calibri"/>
                <a:cs typeface="Calibri"/>
              </a:rPr>
              <a:t>the </a:t>
            </a:r>
            <a:r>
              <a:rPr sz="3600" spc="-10" dirty="0">
                <a:latin typeface="Calibri"/>
                <a:cs typeface="Calibri"/>
              </a:rPr>
              <a:t>right </a:t>
            </a:r>
            <a:r>
              <a:rPr sz="3600" spc="-5" dirty="0">
                <a:latin typeface="Calibri"/>
                <a:cs typeface="Calibri"/>
              </a:rPr>
              <a:t>people, </a:t>
            </a:r>
            <a:r>
              <a:rPr sz="3600" dirty="0">
                <a:latin typeface="Calibri"/>
                <a:cs typeface="Calibri"/>
              </a:rPr>
              <a:t>in the </a:t>
            </a:r>
            <a:r>
              <a:rPr sz="3600" spc="-10" dirty="0">
                <a:latin typeface="Calibri"/>
                <a:cs typeface="Calibri"/>
              </a:rPr>
              <a:t>right </a:t>
            </a:r>
            <a:r>
              <a:rPr sz="3600" spc="-5" dirty="0">
                <a:latin typeface="Calibri"/>
                <a:cs typeface="Calibri"/>
              </a:rPr>
              <a:t>place, </a:t>
            </a:r>
            <a:r>
              <a:rPr sz="3600" spc="-20" dirty="0">
                <a:latin typeface="Calibri"/>
                <a:cs typeface="Calibri"/>
              </a:rPr>
              <a:t>at </a:t>
            </a:r>
            <a:r>
              <a:rPr sz="3600" dirty="0">
                <a:latin typeface="Calibri"/>
                <a:cs typeface="Calibri"/>
              </a:rPr>
              <a:t>the </a:t>
            </a:r>
            <a:r>
              <a:rPr sz="3600" spc="-10" dirty="0">
                <a:latin typeface="Calibri"/>
                <a:cs typeface="Calibri"/>
              </a:rPr>
              <a:t>right</a:t>
            </a:r>
            <a:r>
              <a:rPr sz="3600" spc="-110" dirty="0">
                <a:latin typeface="Calibri"/>
                <a:cs typeface="Calibri"/>
              </a:rPr>
              <a:t> </a:t>
            </a:r>
            <a:r>
              <a:rPr sz="3600" dirty="0">
                <a:latin typeface="Calibri"/>
                <a:cs typeface="Calibri"/>
              </a:rPr>
              <a:t>time.</a:t>
            </a:r>
            <a:endParaRPr sz="3600">
              <a:latin typeface="Calibri"/>
              <a:cs typeface="Calibri"/>
            </a:endParaRPr>
          </a:p>
        </p:txBody>
      </p:sp>
      <p:sp>
        <p:nvSpPr>
          <p:cNvPr id="3" name="object 3"/>
          <p:cNvSpPr txBox="1">
            <a:spLocks noGrp="1"/>
          </p:cNvSpPr>
          <p:nvPr>
            <p:ph type="title"/>
          </p:nvPr>
        </p:nvSpPr>
        <p:spPr>
          <a:xfrm>
            <a:off x="2726817" y="217170"/>
            <a:ext cx="6800215" cy="696595"/>
          </a:xfrm>
          <a:prstGeom prst="rect">
            <a:avLst/>
          </a:prstGeom>
        </p:spPr>
        <p:txBody>
          <a:bodyPr vert="horz" wrap="square" lIns="0" tIns="12700" rIns="0" bIns="0" rtlCol="0">
            <a:spAutoFit/>
          </a:bodyPr>
          <a:lstStyle/>
          <a:p>
            <a:pPr marL="12700">
              <a:lnSpc>
                <a:spcPct val="100000"/>
              </a:lnSpc>
              <a:spcBef>
                <a:spcPts val="100"/>
              </a:spcBef>
            </a:pPr>
            <a:r>
              <a:rPr sz="4400" spc="-15" dirty="0"/>
              <a:t>What </a:t>
            </a:r>
            <a:r>
              <a:rPr sz="4400" dirty="0"/>
              <a:t>is </a:t>
            </a:r>
            <a:r>
              <a:rPr sz="4400" spc="-5" dirty="0"/>
              <a:t>Succession</a:t>
            </a:r>
            <a:r>
              <a:rPr sz="4400" spc="-70" dirty="0"/>
              <a:t> </a:t>
            </a:r>
            <a:r>
              <a:rPr sz="4400" spc="-5" dirty="0"/>
              <a:t>Planning?</a:t>
            </a:r>
            <a:endParaRPr sz="4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0148" y="1298549"/>
            <a:ext cx="10749915" cy="4201795"/>
          </a:xfrm>
          <a:prstGeom prst="rect">
            <a:avLst/>
          </a:prstGeom>
        </p:spPr>
        <p:txBody>
          <a:bodyPr vert="horz" wrap="square" lIns="0" tIns="165100" rIns="0" bIns="0" rtlCol="0">
            <a:spAutoFit/>
          </a:bodyPr>
          <a:lstStyle/>
          <a:p>
            <a:pPr marL="469900" indent="-457200">
              <a:lnSpc>
                <a:spcPct val="100000"/>
              </a:lnSpc>
              <a:spcBef>
                <a:spcPts val="1300"/>
              </a:spcBef>
              <a:buFont typeface="Arial"/>
              <a:buChar char="•"/>
              <a:tabLst>
                <a:tab pos="469265" algn="l"/>
                <a:tab pos="469900" algn="l"/>
              </a:tabLst>
            </a:pPr>
            <a:r>
              <a:rPr sz="3200" spc="-5" dirty="0">
                <a:latin typeface="Calibri"/>
                <a:cs typeface="Calibri"/>
              </a:rPr>
              <a:t>External </a:t>
            </a:r>
            <a:r>
              <a:rPr sz="3200" spc="-10" dirty="0">
                <a:latin typeface="Calibri"/>
                <a:cs typeface="Calibri"/>
              </a:rPr>
              <a:t>candidates </a:t>
            </a:r>
            <a:r>
              <a:rPr sz="3200" spc="-15" dirty="0">
                <a:latin typeface="Calibri"/>
                <a:cs typeface="Calibri"/>
              </a:rPr>
              <a:t>are </a:t>
            </a:r>
            <a:r>
              <a:rPr sz="3200" spc="-10" dirty="0">
                <a:latin typeface="Calibri"/>
                <a:cs typeface="Calibri"/>
              </a:rPr>
              <a:t>more </a:t>
            </a:r>
            <a:r>
              <a:rPr sz="3200" spc="-5" dirty="0">
                <a:latin typeface="Calibri"/>
                <a:cs typeface="Calibri"/>
              </a:rPr>
              <a:t>qualified, </a:t>
            </a:r>
            <a:r>
              <a:rPr sz="3200" spc="-20" dirty="0">
                <a:latin typeface="Calibri"/>
                <a:cs typeface="Calibri"/>
              </a:rPr>
              <a:t>exciting </a:t>
            </a:r>
            <a:r>
              <a:rPr sz="3200" dirty="0">
                <a:latin typeface="Calibri"/>
                <a:cs typeface="Calibri"/>
              </a:rPr>
              <a:t>and</a:t>
            </a:r>
            <a:r>
              <a:rPr sz="3200" spc="100" dirty="0">
                <a:latin typeface="Calibri"/>
                <a:cs typeface="Calibri"/>
              </a:rPr>
              <a:t> </a:t>
            </a:r>
            <a:r>
              <a:rPr sz="3200" spc="-10" dirty="0">
                <a:latin typeface="Calibri"/>
                <a:cs typeface="Calibri"/>
              </a:rPr>
              <a:t>promising</a:t>
            </a:r>
            <a:endParaRPr sz="3200">
              <a:latin typeface="Calibri"/>
              <a:cs typeface="Calibri"/>
            </a:endParaRPr>
          </a:p>
          <a:p>
            <a:pPr marL="469900" indent="-457200">
              <a:lnSpc>
                <a:spcPct val="100000"/>
              </a:lnSpc>
              <a:spcBef>
                <a:spcPts val="1200"/>
              </a:spcBef>
              <a:buFont typeface="Arial"/>
              <a:buChar char="•"/>
              <a:tabLst>
                <a:tab pos="469265" algn="l"/>
                <a:tab pos="469900" algn="l"/>
              </a:tabLst>
            </a:pPr>
            <a:r>
              <a:rPr sz="3200" spc="-5" dirty="0">
                <a:latin typeface="Calibri"/>
                <a:cs typeface="Calibri"/>
              </a:rPr>
              <a:t>The successor has </a:t>
            </a:r>
            <a:r>
              <a:rPr sz="3200" spc="-20" dirty="0">
                <a:latin typeface="Calibri"/>
                <a:cs typeface="Calibri"/>
              </a:rPr>
              <a:t>to </a:t>
            </a:r>
            <a:r>
              <a:rPr sz="3200" spc="-5" dirty="0">
                <a:latin typeface="Calibri"/>
                <a:cs typeface="Calibri"/>
              </a:rPr>
              <a:t>be </a:t>
            </a:r>
            <a:r>
              <a:rPr sz="3200" spc="-10" dirty="0">
                <a:latin typeface="Calibri"/>
                <a:cs typeface="Calibri"/>
              </a:rPr>
              <a:t>ready</a:t>
            </a:r>
            <a:r>
              <a:rPr sz="3200" dirty="0">
                <a:latin typeface="Calibri"/>
                <a:cs typeface="Calibri"/>
              </a:rPr>
              <a:t> </a:t>
            </a:r>
            <a:r>
              <a:rPr sz="3200" spc="-10" dirty="0">
                <a:latin typeface="Calibri"/>
                <a:cs typeface="Calibri"/>
              </a:rPr>
              <a:t>now</a:t>
            </a:r>
            <a:endParaRPr sz="3200">
              <a:latin typeface="Calibri"/>
              <a:cs typeface="Calibri"/>
            </a:endParaRPr>
          </a:p>
          <a:p>
            <a:pPr marL="469900" indent="-457200">
              <a:lnSpc>
                <a:spcPct val="100000"/>
              </a:lnSpc>
              <a:spcBef>
                <a:spcPts val="1200"/>
              </a:spcBef>
              <a:buFont typeface="Arial"/>
              <a:buChar char="•"/>
              <a:tabLst>
                <a:tab pos="469265" algn="l"/>
                <a:tab pos="469900" algn="l"/>
              </a:tabLst>
            </a:pPr>
            <a:r>
              <a:rPr sz="3200" spc="-5" dirty="0">
                <a:latin typeface="Calibri"/>
                <a:cs typeface="Calibri"/>
              </a:rPr>
              <a:t>Succession planning </a:t>
            </a:r>
            <a:r>
              <a:rPr sz="3200" dirty="0">
                <a:latin typeface="Calibri"/>
                <a:cs typeface="Calibri"/>
              </a:rPr>
              <a:t>is a </a:t>
            </a:r>
            <a:r>
              <a:rPr sz="3200" spc="-5" dirty="0">
                <a:latin typeface="Calibri"/>
                <a:cs typeface="Calibri"/>
              </a:rPr>
              <a:t>single-person</a:t>
            </a:r>
            <a:r>
              <a:rPr sz="3200" spc="25" dirty="0">
                <a:latin typeface="Calibri"/>
                <a:cs typeface="Calibri"/>
              </a:rPr>
              <a:t> </a:t>
            </a:r>
            <a:r>
              <a:rPr sz="3200" spc="-15" dirty="0">
                <a:latin typeface="Calibri"/>
                <a:cs typeface="Calibri"/>
              </a:rPr>
              <a:t>event</a:t>
            </a:r>
            <a:endParaRPr sz="3200">
              <a:latin typeface="Calibri"/>
              <a:cs typeface="Calibri"/>
            </a:endParaRPr>
          </a:p>
          <a:p>
            <a:pPr marL="469900" marR="156210" indent="-457200">
              <a:lnSpc>
                <a:spcPct val="100000"/>
              </a:lnSpc>
              <a:spcBef>
                <a:spcPts val="1200"/>
              </a:spcBef>
              <a:buFont typeface="Arial"/>
              <a:buChar char="•"/>
              <a:tabLst>
                <a:tab pos="469265" algn="l"/>
                <a:tab pos="469900" algn="l"/>
              </a:tabLst>
            </a:pPr>
            <a:r>
              <a:rPr sz="3200" spc="-5" dirty="0">
                <a:latin typeface="Calibri"/>
                <a:cs typeface="Calibri"/>
              </a:rPr>
              <a:t>Succession planning </a:t>
            </a:r>
            <a:r>
              <a:rPr sz="3200" dirty="0">
                <a:latin typeface="Calibri"/>
                <a:cs typeface="Calibri"/>
              </a:rPr>
              <a:t>is a </a:t>
            </a:r>
            <a:r>
              <a:rPr sz="3200" spc="-5" dirty="0">
                <a:latin typeface="Calibri"/>
                <a:cs typeface="Calibri"/>
              </a:rPr>
              <a:t>single-occurrence </a:t>
            </a:r>
            <a:r>
              <a:rPr sz="3200" spc="-15" dirty="0">
                <a:latin typeface="Calibri"/>
                <a:cs typeface="Calibri"/>
              </a:rPr>
              <a:t>instead </a:t>
            </a:r>
            <a:r>
              <a:rPr sz="3200" spc="-5" dirty="0">
                <a:latin typeface="Calibri"/>
                <a:cs typeface="Calibri"/>
              </a:rPr>
              <a:t>of planned  </a:t>
            </a:r>
            <a:r>
              <a:rPr sz="3200" spc="-10" dirty="0">
                <a:latin typeface="Calibri"/>
                <a:cs typeface="Calibri"/>
              </a:rPr>
              <a:t>process</a:t>
            </a:r>
            <a:endParaRPr sz="3200">
              <a:latin typeface="Calibri"/>
              <a:cs typeface="Calibri"/>
            </a:endParaRPr>
          </a:p>
          <a:p>
            <a:pPr marL="469900" marR="527685" indent="-457200">
              <a:lnSpc>
                <a:spcPct val="100000"/>
              </a:lnSpc>
              <a:spcBef>
                <a:spcPts val="1205"/>
              </a:spcBef>
              <a:buFont typeface="Arial"/>
              <a:buChar char="•"/>
              <a:tabLst>
                <a:tab pos="469265" algn="l"/>
                <a:tab pos="469900" algn="l"/>
              </a:tabLst>
            </a:pPr>
            <a:r>
              <a:rPr sz="3200" spc="-35" dirty="0">
                <a:latin typeface="Calibri"/>
                <a:cs typeface="Calibri"/>
              </a:rPr>
              <a:t>“We </a:t>
            </a:r>
            <a:r>
              <a:rPr sz="3200" spc="-25" dirty="0">
                <a:latin typeface="Calibri"/>
                <a:cs typeface="Calibri"/>
              </a:rPr>
              <a:t>have </a:t>
            </a:r>
            <a:r>
              <a:rPr sz="3200" dirty="0">
                <a:latin typeface="Calibri"/>
                <a:cs typeface="Calibri"/>
              </a:rPr>
              <a:t>a </a:t>
            </a:r>
            <a:r>
              <a:rPr sz="3200" spc="-10" dirty="0">
                <a:latin typeface="Calibri"/>
                <a:cs typeface="Calibri"/>
              </a:rPr>
              <a:t>great internal candidate, </a:t>
            </a:r>
            <a:r>
              <a:rPr sz="3200" spc="-15" dirty="0">
                <a:latin typeface="Calibri"/>
                <a:cs typeface="Calibri"/>
              </a:rPr>
              <a:t>we </a:t>
            </a:r>
            <a:r>
              <a:rPr sz="3200" spc="-5" dirty="0">
                <a:latin typeface="Calibri"/>
                <a:cs typeface="Calibri"/>
              </a:rPr>
              <a:t>don’t need </a:t>
            </a:r>
            <a:r>
              <a:rPr sz="3200" spc="-25" dirty="0">
                <a:latin typeface="Calibri"/>
                <a:cs typeface="Calibri"/>
              </a:rPr>
              <a:t>to </a:t>
            </a:r>
            <a:r>
              <a:rPr sz="3200" dirty="0">
                <a:latin typeface="Calibri"/>
                <a:cs typeface="Calibri"/>
              </a:rPr>
              <a:t>look  </a:t>
            </a:r>
            <a:r>
              <a:rPr sz="3200" spc="-10" dirty="0">
                <a:latin typeface="Calibri"/>
                <a:cs typeface="Calibri"/>
              </a:rPr>
              <a:t>external”</a:t>
            </a:r>
            <a:endParaRPr sz="3200">
              <a:latin typeface="Calibri"/>
              <a:cs typeface="Calibri"/>
            </a:endParaRPr>
          </a:p>
        </p:txBody>
      </p:sp>
      <p:sp>
        <p:nvSpPr>
          <p:cNvPr id="3" name="object 3"/>
          <p:cNvSpPr txBox="1">
            <a:spLocks noGrp="1"/>
          </p:cNvSpPr>
          <p:nvPr>
            <p:ph type="title"/>
          </p:nvPr>
        </p:nvSpPr>
        <p:spPr>
          <a:xfrm>
            <a:off x="1924939" y="244551"/>
            <a:ext cx="9134475" cy="635000"/>
          </a:xfrm>
          <a:prstGeom prst="rect">
            <a:avLst/>
          </a:prstGeom>
        </p:spPr>
        <p:txBody>
          <a:bodyPr vert="horz" wrap="square" lIns="0" tIns="12065" rIns="0" bIns="0" rtlCol="0">
            <a:spAutoFit/>
          </a:bodyPr>
          <a:lstStyle/>
          <a:p>
            <a:pPr marL="12700">
              <a:lnSpc>
                <a:spcPct val="100000"/>
              </a:lnSpc>
              <a:spcBef>
                <a:spcPts val="95"/>
              </a:spcBef>
            </a:pPr>
            <a:r>
              <a:rPr spc="-10" dirty="0"/>
              <a:t>Common </a:t>
            </a:r>
            <a:r>
              <a:rPr dirty="0"/>
              <a:t>Myths </a:t>
            </a:r>
            <a:r>
              <a:rPr spc="-5" dirty="0"/>
              <a:t>About Succession</a:t>
            </a:r>
            <a:r>
              <a:rPr spc="25" dirty="0"/>
              <a:t> </a:t>
            </a:r>
            <a:r>
              <a:rPr spc="-10" dirty="0"/>
              <a:t>Planning</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30402" y="1282649"/>
            <a:ext cx="10409555" cy="4228722"/>
          </a:xfrm>
          <a:prstGeom prst="rect">
            <a:avLst/>
          </a:prstGeom>
        </p:spPr>
        <p:txBody>
          <a:bodyPr vert="horz" wrap="square" lIns="0" tIns="12065" rIns="0" bIns="0" rtlCol="0">
            <a:spAutoFit/>
          </a:bodyPr>
          <a:lstStyle/>
          <a:p>
            <a:pPr marL="469900" marR="135890" indent="-457834">
              <a:lnSpc>
                <a:spcPct val="100000"/>
              </a:lnSpc>
              <a:spcBef>
                <a:spcPts val="95"/>
              </a:spcBef>
              <a:buFont typeface="Arial"/>
              <a:buChar char="•"/>
              <a:tabLst>
                <a:tab pos="469900" algn="l"/>
                <a:tab pos="470534" algn="l"/>
              </a:tabLst>
            </a:pPr>
            <a:r>
              <a:rPr sz="2800" spc="-10" dirty="0">
                <a:latin typeface="Calibri"/>
                <a:cs typeface="Calibri"/>
              </a:rPr>
              <a:t>Number </a:t>
            </a:r>
            <a:r>
              <a:rPr sz="2800" spc="-5" dirty="0">
                <a:latin typeface="Calibri"/>
                <a:cs typeface="Calibri"/>
              </a:rPr>
              <a:t>of </a:t>
            </a:r>
            <a:r>
              <a:rPr sz="2800" spc="-10" dirty="0">
                <a:latin typeface="Calibri"/>
                <a:cs typeface="Calibri"/>
              </a:rPr>
              <a:t>people </a:t>
            </a:r>
            <a:r>
              <a:rPr sz="2800" spc="-15" dirty="0">
                <a:latin typeface="Calibri"/>
                <a:cs typeface="Calibri"/>
              </a:rPr>
              <a:t>retiring </a:t>
            </a:r>
            <a:r>
              <a:rPr sz="2800" spc="-5" dirty="0">
                <a:latin typeface="Calibri"/>
                <a:cs typeface="Calibri"/>
              </a:rPr>
              <a:t>is higher than number of </a:t>
            </a:r>
            <a:r>
              <a:rPr sz="2800" spc="-10" dirty="0">
                <a:latin typeface="Calibri"/>
                <a:cs typeface="Calibri"/>
              </a:rPr>
              <a:t>people </a:t>
            </a:r>
            <a:r>
              <a:rPr sz="2800" spc="-15" dirty="0">
                <a:latin typeface="Calibri"/>
                <a:cs typeface="Calibri"/>
              </a:rPr>
              <a:t>entering  </a:t>
            </a:r>
            <a:r>
              <a:rPr sz="2800" spc="-20" dirty="0">
                <a:latin typeface="Calibri"/>
                <a:cs typeface="Calibri"/>
              </a:rPr>
              <a:t>workforce</a:t>
            </a:r>
            <a:endParaRPr sz="2800" dirty="0">
              <a:latin typeface="Calibri"/>
              <a:cs typeface="Calibri"/>
            </a:endParaRPr>
          </a:p>
          <a:p>
            <a:pPr marL="469900" indent="-457834">
              <a:lnSpc>
                <a:spcPct val="100000"/>
              </a:lnSpc>
              <a:spcBef>
                <a:spcPts val="1205"/>
              </a:spcBef>
              <a:buFont typeface="Arial"/>
              <a:buChar char="•"/>
              <a:tabLst>
                <a:tab pos="469900" algn="l"/>
                <a:tab pos="470534" algn="l"/>
              </a:tabLst>
            </a:pPr>
            <a:r>
              <a:rPr sz="2800" spc="-10" dirty="0">
                <a:latin typeface="Calibri"/>
                <a:cs typeface="Calibri"/>
              </a:rPr>
              <a:t>Increased </a:t>
            </a:r>
            <a:r>
              <a:rPr sz="2800" spc="-15" dirty="0">
                <a:latin typeface="Calibri"/>
                <a:cs typeface="Calibri"/>
              </a:rPr>
              <a:t>costs </a:t>
            </a:r>
            <a:r>
              <a:rPr sz="2800" spc="-5" dirty="0">
                <a:latin typeface="Calibri"/>
                <a:cs typeface="Calibri"/>
              </a:rPr>
              <a:t>of </a:t>
            </a:r>
            <a:r>
              <a:rPr sz="2800" spc="-10" dirty="0">
                <a:latin typeface="Calibri"/>
                <a:cs typeface="Calibri"/>
              </a:rPr>
              <a:t>external</a:t>
            </a:r>
            <a:r>
              <a:rPr sz="2800" spc="35" dirty="0">
                <a:latin typeface="Calibri"/>
                <a:cs typeface="Calibri"/>
              </a:rPr>
              <a:t> </a:t>
            </a:r>
            <a:r>
              <a:rPr sz="2800" spc="-10" dirty="0">
                <a:latin typeface="Calibri"/>
                <a:cs typeface="Calibri"/>
              </a:rPr>
              <a:t>searches</a:t>
            </a:r>
            <a:endParaRPr sz="2800" dirty="0">
              <a:latin typeface="Calibri"/>
              <a:cs typeface="Calibri"/>
            </a:endParaRPr>
          </a:p>
          <a:p>
            <a:pPr marL="469900" marR="5080" indent="-457834">
              <a:lnSpc>
                <a:spcPct val="100000"/>
              </a:lnSpc>
              <a:spcBef>
                <a:spcPts val="1200"/>
              </a:spcBef>
              <a:buFont typeface="Arial"/>
              <a:buChar char="•"/>
              <a:tabLst>
                <a:tab pos="469900" algn="l"/>
                <a:tab pos="470534" algn="l"/>
              </a:tabLst>
            </a:pPr>
            <a:r>
              <a:rPr sz="2800" spc="-15" dirty="0">
                <a:latin typeface="Calibri"/>
                <a:cs typeface="Calibri"/>
              </a:rPr>
              <a:t>Tight </a:t>
            </a:r>
            <a:r>
              <a:rPr sz="2800" spc="-5" dirty="0">
                <a:latin typeface="Calibri"/>
                <a:cs typeface="Calibri"/>
              </a:rPr>
              <a:t>labor </a:t>
            </a:r>
            <a:r>
              <a:rPr sz="2800" spc="-20" dirty="0">
                <a:latin typeface="Calibri"/>
                <a:cs typeface="Calibri"/>
              </a:rPr>
              <a:t>market </a:t>
            </a:r>
            <a:r>
              <a:rPr sz="2800" spc="-5" dirty="0">
                <a:latin typeface="Calibri"/>
                <a:cs typeface="Calibri"/>
              </a:rPr>
              <a:t>= </a:t>
            </a:r>
            <a:r>
              <a:rPr sz="2800" spc="-15" dirty="0">
                <a:latin typeface="Calibri"/>
                <a:cs typeface="Calibri"/>
              </a:rPr>
              <a:t>shortage </a:t>
            </a:r>
            <a:r>
              <a:rPr sz="2800" spc="-5" dirty="0">
                <a:latin typeface="Calibri"/>
                <a:cs typeface="Calibri"/>
              </a:rPr>
              <a:t>of </a:t>
            </a:r>
            <a:r>
              <a:rPr sz="2800" spc="-15" dirty="0">
                <a:latin typeface="Calibri"/>
                <a:cs typeface="Calibri"/>
              </a:rPr>
              <a:t>top talent; complexities at </a:t>
            </a:r>
            <a:r>
              <a:rPr sz="2800" spc="-20" dirty="0">
                <a:latin typeface="Calibri"/>
                <a:cs typeface="Calibri"/>
              </a:rPr>
              <a:t>executive  </a:t>
            </a:r>
            <a:r>
              <a:rPr sz="2800" spc="-15" dirty="0">
                <a:latin typeface="Calibri"/>
                <a:cs typeface="Calibri"/>
              </a:rPr>
              <a:t>level</a:t>
            </a:r>
            <a:endParaRPr sz="2800" dirty="0">
              <a:latin typeface="Calibri"/>
              <a:cs typeface="Calibri"/>
            </a:endParaRPr>
          </a:p>
          <a:p>
            <a:pPr marL="469900" indent="-457834">
              <a:lnSpc>
                <a:spcPct val="100000"/>
              </a:lnSpc>
              <a:spcBef>
                <a:spcPts val="1205"/>
              </a:spcBef>
              <a:buFont typeface="Arial"/>
              <a:buChar char="•"/>
              <a:tabLst>
                <a:tab pos="469900" algn="l"/>
                <a:tab pos="470534" algn="l"/>
              </a:tabLst>
            </a:pPr>
            <a:r>
              <a:rPr sz="2800" spc="-15" dirty="0">
                <a:latin typeface="Calibri"/>
                <a:cs typeface="Calibri"/>
              </a:rPr>
              <a:t>Retention </a:t>
            </a:r>
            <a:r>
              <a:rPr sz="2800" spc="-5" dirty="0">
                <a:latin typeface="Calibri"/>
                <a:cs typeface="Calibri"/>
              </a:rPr>
              <a:t>of </a:t>
            </a:r>
            <a:r>
              <a:rPr sz="2800" spc="-20" dirty="0">
                <a:latin typeface="Calibri"/>
                <a:cs typeface="Calibri"/>
              </a:rPr>
              <a:t>existing</a:t>
            </a:r>
            <a:r>
              <a:rPr sz="2800" spc="35" dirty="0">
                <a:latin typeface="Calibri"/>
                <a:cs typeface="Calibri"/>
              </a:rPr>
              <a:t> </a:t>
            </a:r>
            <a:r>
              <a:rPr sz="2800" spc="-15" dirty="0">
                <a:latin typeface="Calibri"/>
                <a:cs typeface="Calibri"/>
              </a:rPr>
              <a:t>talent</a:t>
            </a:r>
            <a:endParaRPr sz="2800" dirty="0">
              <a:latin typeface="Calibri"/>
              <a:cs typeface="Calibri"/>
            </a:endParaRPr>
          </a:p>
          <a:p>
            <a:pPr marL="469900" indent="-457834">
              <a:lnSpc>
                <a:spcPct val="100000"/>
              </a:lnSpc>
              <a:spcBef>
                <a:spcPts val="1200"/>
              </a:spcBef>
              <a:buFont typeface="Arial"/>
              <a:buChar char="•"/>
              <a:tabLst>
                <a:tab pos="469900" algn="l"/>
                <a:tab pos="470534" algn="l"/>
              </a:tabLst>
            </a:pPr>
            <a:r>
              <a:rPr sz="2800" spc="-15" dirty="0">
                <a:latin typeface="Calibri"/>
                <a:cs typeface="Calibri"/>
              </a:rPr>
              <a:t>Future </a:t>
            </a:r>
            <a:r>
              <a:rPr sz="2800" spc="-5" dirty="0">
                <a:latin typeface="Calibri"/>
                <a:cs typeface="Calibri"/>
              </a:rPr>
              <a:t>of </a:t>
            </a:r>
            <a:r>
              <a:rPr sz="2800" spc="-10" dirty="0">
                <a:latin typeface="Calibri"/>
                <a:cs typeface="Calibri"/>
              </a:rPr>
              <a:t>work </a:t>
            </a:r>
            <a:r>
              <a:rPr sz="2800" spc="-5" dirty="0">
                <a:latin typeface="Calibri"/>
                <a:cs typeface="Calibri"/>
              </a:rPr>
              <a:t>– </a:t>
            </a:r>
            <a:r>
              <a:rPr sz="2800" spc="-25" dirty="0">
                <a:latin typeface="Calibri"/>
                <a:cs typeface="Calibri"/>
              </a:rPr>
              <a:t>different </a:t>
            </a:r>
            <a:r>
              <a:rPr sz="2800" spc="-10" dirty="0">
                <a:latin typeface="Calibri"/>
                <a:cs typeface="Calibri"/>
              </a:rPr>
              <a:t>needs </a:t>
            </a:r>
            <a:r>
              <a:rPr sz="2800" spc="-25" dirty="0">
                <a:latin typeface="Calibri"/>
                <a:cs typeface="Calibri"/>
              </a:rPr>
              <a:t>for </a:t>
            </a:r>
            <a:r>
              <a:rPr sz="2800" spc="-15" dirty="0">
                <a:latin typeface="Calibri"/>
                <a:cs typeface="Calibri"/>
              </a:rPr>
              <a:t>generations </a:t>
            </a:r>
            <a:r>
              <a:rPr sz="2800" spc="-5" dirty="0">
                <a:latin typeface="Calibri"/>
                <a:cs typeface="Calibri"/>
              </a:rPr>
              <a:t>of</a:t>
            </a:r>
            <a:r>
              <a:rPr sz="2800" spc="195" dirty="0">
                <a:latin typeface="Calibri"/>
                <a:cs typeface="Calibri"/>
              </a:rPr>
              <a:t> </a:t>
            </a:r>
            <a:r>
              <a:rPr sz="2800" spc="-10" dirty="0">
                <a:latin typeface="Calibri"/>
                <a:cs typeface="Calibri"/>
              </a:rPr>
              <a:t>employees</a:t>
            </a:r>
            <a:endParaRPr sz="2800" dirty="0">
              <a:latin typeface="Calibri"/>
              <a:cs typeface="Calibri"/>
            </a:endParaRPr>
          </a:p>
          <a:p>
            <a:pPr marL="469900" indent="-457834">
              <a:lnSpc>
                <a:spcPct val="100000"/>
              </a:lnSpc>
              <a:spcBef>
                <a:spcPts val="1200"/>
              </a:spcBef>
              <a:buFont typeface="Arial"/>
              <a:buChar char="•"/>
              <a:tabLst>
                <a:tab pos="469900" algn="l"/>
                <a:tab pos="470534" algn="l"/>
              </a:tabLst>
            </a:pPr>
            <a:r>
              <a:rPr sz="2800" spc="-10" dirty="0">
                <a:latin typeface="Calibri"/>
                <a:cs typeface="Calibri"/>
              </a:rPr>
              <a:t>Decreased </a:t>
            </a:r>
            <a:r>
              <a:rPr sz="2800" spc="-15" dirty="0">
                <a:latin typeface="Calibri"/>
                <a:cs typeface="Calibri"/>
              </a:rPr>
              <a:t>employee loyalty </a:t>
            </a:r>
            <a:r>
              <a:rPr sz="2800" spc="-5" dirty="0">
                <a:latin typeface="Calibri"/>
                <a:cs typeface="Calibri"/>
              </a:rPr>
              <a:t>leads </a:t>
            </a:r>
            <a:r>
              <a:rPr sz="2800" spc="-20" dirty="0">
                <a:latin typeface="Calibri"/>
                <a:cs typeface="Calibri"/>
              </a:rPr>
              <a:t>to </a:t>
            </a:r>
            <a:r>
              <a:rPr sz="2800" spc="-10" dirty="0">
                <a:latin typeface="Calibri"/>
                <a:cs typeface="Calibri"/>
              </a:rPr>
              <a:t>increased</a:t>
            </a:r>
            <a:r>
              <a:rPr sz="2800" spc="80" dirty="0">
                <a:latin typeface="Calibri"/>
                <a:cs typeface="Calibri"/>
              </a:rPr>
              <a:t> </a:t>
            </a:r>
            <a:r>
              <a:rPr sz="2800" spc="-10" dirty="0">
                <a:latin typeface="Calibri"/>
                <a:cs typeface="Calibri"/>
              </a:rPr>
              <a:t>turnover</a:t>
            </a:r>
            <a:endParaRPr sz="2800" dirty="0">
              <a:latin typeface="Calibri"/>
              <a:cs typeface="Calibri"/>
            </a:endParaRPr>
          </a:p>
        </p:txBody>
      </p:sp>
      <p:sp>
        <p:nvSpPr>
          <p:cNvPr id="3" name="object 3"/>
          <p:cNvSpPr txBox="1">
            <a:spLocks noGrp="1"/>
          </p:cNvSpPr>
          <p:nvPr>
            <p:ph type="title"/>
          </p:nvPr>
        </p:nvSpPr>
        <p:spPr>
          <a:xfrm>
            <a:off x="1756029" y="311607"/>
            <a:ext cx="9969500" cy="543560"/>
          </a:xfrm>
          <a:prstGeom prst="rect">
            <a:avLst/>
          </a:prstGeom>
        </p:spPr>
        <p:txBody>
          <a:bodyPr vert="horz" wrap="square" lIns="0" tIns="12065" rIns="0" bIns="0" rtlCol="0">
            <a:spAutoFit/>
          </a:bodyPr>
          <a:lstStyle/>
          <a:p>
            <a:pPr marL="12700">
              <a:lnSpc>
                <a:spcPct val="100000"/>
              </a:lnSpc>
              <a:spcBef>
                <a:spcPts val="95"/>
              </a:spcBef>
            </a:pPr>
            <a:r>
              <a:rPr sz="3400" spc="-30" dirty="0"/>
              <a:t>Why </a:t>
            </a:r>
            <a:r>
              <a:rPr sz="3400" spc="-5" dirty="0"/>
              <a:t>the </a:t>
            </a:r>
            <a:r>
              <a:rPr sz="3400" spc="-25" dirty="0"/>
              <a:t>Interest </a:t>
            </a:r>
            <a:r>
              <a:rPr sz="3400" spc="-5" dirty="0"/>
              <a:t>in </a:t>
            </a:r>
            <a:r>
              <a:rPr sz="3400" spc="-10" dirty="0"/>
              <a:t>Succession </a:t>
            </a:r>
            <a:r>
              <a:rPr sz="3400" spc="-5" dirty="0"/>
              <a:t>Planning and</a:t>
            </a:r>
            <a:r>
              <a:rPr sz="3400" spc="140" dirty="0"/>
              <a:t> </a:t>
            </a:r>
            <a:r>
              <a:rPr sz="3400" spc="-20" dirty="0"/>
              <a:t>Retention?</a:t>
            </a:r>
            <a:endParaRPr sz="34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97458" y="1308557"/>
            <a:ext cx="10339070" cy="4446905"/>
          </a:xfrm>
          <a:prstGeom prst="rect">
            <a:avLst/>
          </a:prstGeom>
        </p:spPr>
        <p:txBody>
          <a:bodyPr vert="horz" wrap="square" lIns="0" tIns="13335" rIns="0" bIns="0" rtlCol="0">
            <a:spAutoFit/>
          </a:bodyPr>
          <a:lstStyle/>
          <a:p>
            <a:pPr marL="469900" marR="119380" indent="-457200">
              <a:lnSpc>
                <a:spcPct val="100000"/>
              </a:lnSpc>
              <a:spcBef>
                <a:spcPts val="105"/>
              </a:spcBef>
              <a:buFont typeface="Arial"/>
              <a:buChar char="•"/>
              <a:tabLst>
                <a:tab pos="469265" algn="l"/>
                <a:tab pos="469900" algn="l"/>
              </a:tabLst>
            </a:pPr>
            <a:r>
              <a:rPr sz="2600" spc="-10" dirty="0">
                <a:latin typeface="Calibri"/>
                <a:cs typeface="Calibri"/>
              </a:rPr>
              <a:t>Leadership </a:t>
            </a:r>
            <a:r>
              <a:rPr sz="2600" spc="-5" dirty="0">
                <a:latin typeface="Calibri"/>
                <a:cs typeface="Calibri"/>
              </a:rPr>
              <a:t>vacancies </a:t>
            </a:r>
            <a:r>
              <a:rPr sz="2600" dirty="0">
                <a:latin typeface="Calibri"/>
                <a:cs typeface="Calibri"/>
              </a:rPr>
              <a:t>– 72% of </a:t>
            </a:r>
            <a:r>
              <a:rPr sz="2600" spc="-5" dirty="0">
                <a:latin typeface="Calibri"/>
                <a:cs typeface="Calibri"/>
              </a:rPr>
              <a:t>companies predict leadership vacancies</a:t>
            </a:r>
            <a:r>
              <a:rPr sz="2600" spc="-180" dirty="0">
                <a:latin typeface="Calibri"/>
                <a:cs typeface="Calibri"/>
              </a:rPr>
              <a:t> </a:t>
            </a:r>
            <a:r>
              <a:rPr sz="2600" dirty="0">
                <a:latin typeface="Calibri"/>
                <a:cs typeface="Calibri"/>
              </a:rPr>
              <a:t>in  the </a:t>
            </a:r>
            <a:r>
              <a:rPr sz="2600" spc="-10" dirty="0">
                <a:latin typeface="Calibri"/>
                <a:cs typeface="Calibri"/>
              </a:rPr>
              <a:t>next </a:t>
            </a:r>
            <a:r>
              <a:rPr sz="2600" dirty="0">
                <a:latin typeface="Calibri"/>
                <a:cs typeface="Calibri"/>
              </a:rPr>
              <a:t>5</a:t>
            </a:r>
            <a:r>
              <a:rPr sz="2600" spc="-40" dirty="0">
                <a:latin typeface="Calibri"/>
                <a:cs typeface="Calibri"/>
              </a:rPr>
              <a:t> </a:t>
            </a:r>
            <a:r>
              <a:rPr sz="2600" spc="-15" dirty="0">
                <a:latin typeface="Calibri"/>
                <a:cs typeface="Calibri"/>
              </a:rPr>
              <a:t>years*</a:t>
            </a:r>
            <a:endParaRPr sz="2600">
              <a:latin typeface="Calibri"/>
              <a:cs typeface="Calibri"/>
            </a:endParaRPr>
          </a:p>
          <a:p>
            <a:pPr marL="469900" marR="54610" indent="-457200">
              <a:lnSpc>
                <a:spcPct val="100000"/>
              </a:lnSpc>
              <a:spcBef>
                <a:spcPts val="605"/>
              </a:spcBef>
              <a:buFont typeface="Arial"/>
              <a:buChar char="•"/>
              <a:tabLst>
                <a:tab pos="469265" algn="l"/>
                <a:tab pos="469900" algn="l"/>
              </a:tabLst>
            </a:pPr>
            <a:r>
              <a:rPr sz="2600" spc="-5" dirty="0">
                <a:latin typeface="Calibri"/>
                <a:cs typeface="Calibri"/>
              </a:rPr>
              <a:t>Shifting </a:t>
            </a:r>
            <a:r>
              <a:rPr sz="2600" spc="-20" dirty="0">
                <a:latin typeface="Calibri"/>
                <a:cs typeface="Calibri"/>
              </a:rPr>
              <a:t>workforce </a:t>
            </a:r>
            <a:r>
              <a:rPr sz="2600" spc="-5" dirty="0">
                <a:latin typeface="Calibri"/>
                <a:cs typeface="Calibri"/>
              </a:rPr>
              <a:t>demographics </a:t>
            </a:r>
            <a:r>
              <a:rPr sz="2600" dirty="0">
                <a:latin typeface="Calibri"/>
                <a:cs typeface="Calibri"/>
              </a:rPr>
              <a:t>– </a:t>
            </a:r>
            <a:r>
              <a:rPr sz="2600" spc="-5" dirty="0">
                <a:latin typeface="Calibri"/>
                <a:cs typeface="Calibri"/>
              </a:rPr>
              <a:t>baby </a:t>
            </a:r>
            <a:r>
              <a:rPr sz="2600" spc="-10" dirty="0">
                <a:latin typeface="Calibri"/>
                <a:cs typeface="Calibri"/>
              </a:rPr>
              <a:t>boomers are </a:t>
            </a:r>
            <a:r>
              <a:rPr sz="2600" spc="-5" dirty="0">
                <a:latin typeface="Calibri"/>
                <a:cs typeface="Calibri"/>
              </a:rPr>
              <a:t>transitioning out of  </a:t>
            </a:r>
            <a:r>
              <a:rPr sz="2600" spc="-15" dirty="0">
                <a:latin typeface="Calibri"/>
                <a:cs typeface="Calibri"/>
              </a:rPr>
              <a:t>workforce, </a:t>
            </a:r>
            <a:r>
              <a:rPr sz="2600" spc="-5" dirty="0">
                <a:latin typeface="Calibri"/>
                <a:cs typeface="Calibri"/>
              </a:rPr>
              <a:t>knowledge</a:t>
            </a:r>
            <a:r>
              <a:rPr sz="2600" dirty="0">
                <a:latin typeface="Calibri"/>
                <a:cs typeface="Calibri"/>
              </a:rPr>
              <a:t> </a:t>
            </a:r>
            <a:r>
              <a:rPr sz="2600" spc="-15" dirty="0">
                <a:latin typeface="Calibri"/>
                <a:cs typeface="Calibri"/>
              </a:rPr>
              <a:t>loss/gap</a:t>
            </a:r>
            <a:endParaRPr sz="2600">
              <a:latin typeface="Calibri"/>
              <a:cs typeface="Calibri"/>
            </a:endParaRPr>
          </a:p>
          <a:p>
            <a:pPr marL="1383665" lvl="1" indent="-457834">
              <a:lnSpc>
                <a:spcPct val="100000"/>
              </a:lnSpc>
              <a:spcBef>
                <a:spcPts val="600"/>
              </a:spcBef>
              <a:buFont typeface="Arial"/>
              <a:buChar char="•"/>
              <a:tabLst>
                <a:tab pos="1383665" algn="l"/>
                <a:tab pos="1384300" algn="l"/>
              </a:tabLst>
            </a:pPr>
            <a:r>
              <a:rPr sz="2600" spc="-10" dirty="0">
                <a:latin typeface="Calibri"/>
                <a:cs typeface="Calibri"/>
              </a:rPr>
              <a:t>Shortfall </a:t>
            </a:r>
            <a:r>
              <a:rPr sz="2600" dirty="0">
                <a:latin typeface="Calibri"/>
                <a:cs typeface="Calibri"/>
              </a:rPr>
              <a:t>in </a:t>
            </a:r>
            <a:r>
              <a:rPr sz="2600" spc="-5" dirty="0">
                <a:latin typeface="Calibri"/>
                <a:cs typeface="Calibri"/>
              </a:rPr>
              <a:t>number of </a:t>
            </a:r>
            <a:r>
              <a:rPr sz="2600" spc="-10" dirty="0">
                <a:latin typeface="Calibri"/>
                <a:cs typeface="Calibri"/>
              </a:rPr>
              <a:t>future</a:t>
            </a:r>
            <a:r>
              <a:rPr sz="2600" spc="-45" dirty="0">
                <a:latin typeface="Calibri"/>
                <a:cs typeface="Calibri"/>
              </a:rPr>
              <a:t> </a:t>
            </a:r>
            <a:r>
              <a:rPr sz="2600" spc="-5" dirty="0">
                <a:latin typeface="Calibri"/>
                <a:cs typeface="Calibri"/>
              </a:rPr>
              <a:t>leaders</a:t>
            </a:r>
            <a:endParaRPr sz="2600">
              <a:latin typeface="Calibri"/>
              <a:cs typeface="Calibri"/>
            </a:endParaRPr>
          </a:p>
          <a:p>
            <a:pPr marL="1383665" lvl="1" indent="-457834">
              <a:lnSpc>
                <a:spcPct val="100000"/>
              </a:lnSpc>
              <a:spcBef>
                <a:spcPts val="600"/>
              </a:spcBef>
              <a:buFont typeface="Arial"/>
              <a:buChar char="•"/>
              <a:tabLst>
                <a:tab pos="1383665" algn="l"/>
                <a:tab pos="1384300" algn="l"/>
              </a:tabLst>
            </a:pPr>
            <a:r>
              <a:rPr sz="2600" spc="-5" dirty="0">
                <a:latin typeface="Calibri"/>
                <a:cs typeface="Calibri"/>
              </a:rPr>
              <a:t>Increase </a:t>
            </a:r>
            <a:r>
              <a:rPr sz="2600" dirty="0">
                <a:latin typeface="Calibri"/>
                <a:cs typeface="Calibri"/>
              </a:rPr>
              <a:t>in </a:t>
            </a:r>
            <a:r>
              <a:rPr sz="2600" spc="-5" dirty="0">
                <a:latin typeface="Calibri"/>
                <a:cs typeface="Calibri"/>
              </a:rPr>
              <a:t>attrition </a:t>
            </a:r>
            <a:r>
              <a:rPr sz="2600" dirty="0">
                <a:latin typeface="Calibri"/>
                <a:cs typeface="Calibri"/>
              </a:rPr>
              <a:t>in </a:t>
            </a:r>
            <a:r>
              <a:rPr sz="2600" spc="-15" dirty="0">
                <a:latin typeface="Calibri"/>
                <a:cs typeface="Calibri"/>
              </a:rPr>
              <a:t>executive </a:t>
            </a:r>
            <a:r>
              <a:rPr sz="2600" spc="-10" dirty="0">
                <a:latin typeface="Calibri"/>
                <a:cs typeface="Calibri"/>
              </a:rPr>
              <a:t>level</a:t>
            </a:r>
            <a:r>
              <a:rPr sz="2600" spc="-100" dirty="0">
                <a:latin typeface="Calibri"/>
                <a:cs typeface="Calibri"/>
              </a:rPr>
              <a:t> </a:t>
            </a:r>
            <a:r>
              <a:rPr sz="2600" spc="-5" dirty="0">
                <a:latin typeface="Calibri"/>
                <a:cs typeface="Calibri"/>
              </a:rPr>
              <a:t>positions</a:t>
            </a:r>
            <a:endParaRPr sz="2600">
              <a:latin typeface="Calibri"/>
              <a:cs typeface="Calibri"/>
            </a:endParaRPr>
          </a:p>
          <a:p>
            <a:pPr marL="469900" indent="-457200">
              <a:lnSpc>
                <a:spcPct val="100000"/>
              </a:lnSpc>
              <a:spcBef>
                <a:spcPts val="600"/>
              </a:spcBef>
              <a:buFont typeface="Arial"/>
              <a:buChar char="•"/>
              <a:tabLst>
                <a:tab pos="469265" algn="l"/>
                <a:tab pos="469900" algn="l"/>
              </a:tabLst>
            </a:pPr>
            <a:r>
              <a:rPr sz="2600" spc="-5" dirty="0">
                <a:latin typeface="Calibri"/>
                <a:cs typeface="Calibri"/>
              </a:rPr>
              <a:t>Continued </a:t>
            </a:r>
            <a:r>
              <a:rPr sz="2600" spc="-15" dirty="0">
                <a:latin typeface="Calibri"/>
                <a:cs typeface="Calibri"/>
              </a:rPr>
              <a:t>“rightsizing”, </a:t>
            </a:r>
            <a:r>
              <a:rPr sz="2600" dirty="0">
                <a:latin typeface="Calibri"/>
                <a:cs typeface="Calibri"/>
              </a:rPr>
              <a:t>downsizing,</a:t>
            </a:r>
            <a:r>
              <a:rPr sz="2600" spc="-55" dirty="0">
                <a:latin typeface="Calibri"/>
                <a:cs typeface="Calibri"/>
              </a:rPr>
              <a:t> </a:t>
            </a:r>
            <a:r>
              <a:rPr sz="2600" spc="-15" dirty="0">
                <a:latin typeface="Calibri"/>
                <a:cs typeface="Calibri"/>
              </a:rPr>
              <a:t>reorganizations</a:t>
            </a:r>
            <a:endParaRPr sz="2600">
              <a:latin typeface="Calibri"/>
              <a:cs typeface="Calibri"/>
            </a:endParaRPr>
          </a:p>
          <a:p>
            <a:pPr marL="469900" indent="-457200">
              <a:lnSpc>
                <a:spcPct val="100000"/>
              </a:lnSpc>
              <a:spcBef>
                <a:spcPts val="605"/>
              </a:spcBef>
              <a:buFont typeface="Arial"/>
              <a:buChar char="•"/>
              <a:tabLst>
                <a:tab pos="469265" algn="l"/>
                <a:tab pos="469900" algn="l"/>
              </a:tabLst>
            </a:pPr>
            <a:r>
              <a:rPr sz="2600" dirty="0">
                <a:latin typeface="Calibri"/>
                <a:cs typeface="Calibri"/>
              </a:rPr>
              <a:t>44% </a:t>
            </a:r>
            <a:r>
              <a:rPr sz="2600" spc="-5" dirty="0">
                <a:latin typeface="Calibri"/>
                <a:cs typeface="Calibri"/>
              </a:rPr>
              <a:t>of </a:t>
            </a:r>
            <a:r>
              <a:rPr sz="2600" spc="-25" dirty="0">
                <a:latin typeface="Calibri"/>
                <a:cs typeface="Calibri"/>
              </a:rPr>
              <a:t>workers </a:t>
            </a:r>
            <a:r>
              <a:rPr sz="2600" spc="-5" dirty="0">
                <a:latin typeface="Calibri"/>
                <a:cs typeface="Calibri"/>
              </a:rPr>
              <a:t>aged </a:t>
            </a:r>
            <a:r>
              <a:rPr sz="2600" dirty="0">
                <a:latin typeface="Calibri"/>
                <a:cs typeface="Calibri"/>
              </a:rPr>
              <a:t>45-59 </a:t>
            </a:r>
            <a:r>
              <a:rPr sz="2600" spc="-15" dirty="0">
                <a:latin typeface="Calibri"/>
                <a:cs typeface="Calibri"/>
              </a:rPr>
              <a:t>say </a:t>
            </a:r>
            <a:r>
              <a:rPr sz="2600" spc="-5" dirty="0">
                <a:latin typeface="Calibri"/>
                <a:cs typeface="Calibri"/>
              </a:rPr>
              <a:t>they </a:t>
            </a:r>
            <a:r>
              <a:rPr sz="2600" dirty="0">
                <a:latin typeface="Calibri"/>
                <a:cs typeface="Calibri"/>
              </a:rPr>
              <a:t>will </a:t>
            </a:r>
            <a:r>
              <a:rPr sz="2600" spc="-15" dirty="0">
                <a:latin typeface="Calibri"/>
                <a:cs typeface="Calibri"/>
              </a:rPr>
              <a:t>retire </a:t>
            </a:r>
            <a:r>
              <a:rPr sz="2600" spc="-25" dirty="0">
                <a:latin typeface="Calibri"/>
                <a:cs typeface="Calibri"/>
              </a:rPr>
              <a:t>before</a:t>
            </a:r>
            <a:r>
              <a:rPr sz="2600" spc="-40" dirty="0">
                <a:latin typeface="Calibri"/>
                <a:cs typeface="Calibri"/>
              </a:rPr>
              <a:t> </a:t>
            </a:r>
            <a:r>
              <a:rPr sz="2600" dirty="0">
                <a:latin typeface="Calibri"/>
                <a:cs typeface="Calibri"/>
              </a:rPr>
              <a:t>65</a:t>
            </a:r>
            <a:endParaRPr sz="2600">
              <a:latin typeface="Calibri"/>
              <a:cs typeface="Calibri"/>
            </a:endParaRPr>
          </a:p>
          <a:p>
            <a:pPr marL="469900" marR="5080" indent="-457200">
              <a:lnSpc>
                <a:spcPct val="100000"/>
              </a:lnSpc>
              <a:spcBef>
                <a:spcPts val="600"/>
              </a:spcBef>
              <a:buFont typeface="Arial"/>
              <a:buChar char="•"/>
              <a:tabLst>
                <a:tab pos="469265" algn="l"/>
                <a:tab pos="469900" algn="l"/>
              </a:tabLst>
            </a:pPr>
            <a:r>
              <a:rPr sz="2600" dirty="0">
                <a:latin typeface="Calibri"/>
                <a:cs typeface="Calibri"/>
              </a:rPr>
              <a:t>10% </a:t>
            </a:r>
            <a:r>
              <a:rPr sz="2600" spc="-5" dirty="0">
                <a:latin typeface="Calibri"/>
                <a:cs typeface="Calibri"/>
              </a:rPr>
              <a:t>of </a:t>
            </a:r>
            <a:r>
              <a:rPr sz="2600" spc="-25" dirty="0">
                <a:latin typeface="Calibri"/>
                <a:cs typeface="Calibri"/>
              </a:rPr>
              <a:t>workers </a:t>
            </a:r>
            <a:r>
              <a:rPr sz="2600" spc="-5" dirty="0">
                <a:latin typeface="Calibri"/>
                <a:cs typeface="Calibri"/>
              </a:rPr>
              <a:t>aged </a:t>
            </a:r>
            <a:r>
              <a:rPr sz="2600" dirty="0">
                <a:latin typeface="Calibri"/>
                <a:cs typeface="Calibri"/>
              </a:rPr>
              <a:t>50-59 </a:t>
            </a:r>
            <a:r>
              <a:rPr sz="2600" spc="-5" dirty="0">
                <a:latin typeface="Calibri"/>
                <a:cs typeface="Calibri"/>
              </a:rPr>
              <a:t>planning </a:t>
            </a:r>
            <a:r>
              <a:rPr sz="2600" spc="-15" dirty="0">
                <a:latin typeface="Calibri"/>
                <a:cs typeface="Calibri"/>
              </a:rPr>
              <a:t>to </a:t>
            </a:r>
            <a:r>
              <a:rPr sz="2600" spc="-20" dirty="0">
                <a:latin typeface="Calibri"/>
                <a:cs typeface="Calibri"/>
              </a:rPr>
              <a:t>leave </a:t>
            </a:r>
            <a:r>
              <a:rPr sz="2600" spc="-5" dirty="0">
                <a:latin typeface="Calibri"/>
                <a:cs typeface="Calibri"/>
              </a:rPr>
              <a:t>full </a:t>
            </a:r>
            <a:r>
              <a:rPr sz="2600" dirty="0">
                <a:latin typeface="Calibri"/>
                <a:cs typeface="Calibri"/>
              </a:rPr>
              <a:t>time </a:t>
            </a:r>
            <a:r>
              <a:rPr sz="2600" spc="-5" dirty="0">
                <a:latin typeface="Calibri"/>
                <a:cs typeface="Calibri"/>
              </a:rPr>
              <a:t>jobs, </a:t>
            </a:r>
            <a:r>
              <a:rPr sz="2600" dirty="0">
                <a:latin typeface="Calibri"/>
                <a:cs typeface="Calibri"/>
              </a:rPr>
              <a:t>will </a:t>
            </a:r>
            <a:r>
              <a:rPr sz="2600" spc="-15" dirty="0">
                <a:latin typeface="Calibri"/>
                <a:cs typeface="Calibri"/>
              </a:rPr>
              <a:t>move </a:t>
            </a:r>
            <a:r>
              <a:rPr sz="2600" spc="-10" dirty="0">
                <a:latin typeface="Calibri"/>
                <a:cs typeface="Calibri"/>
              </a:rPr>
              <a:t>into  </a:t>
            </a:r>
            <a:r>
              <a:rPr sz="2600" spc="-5" dirty="0">
                <a:latin typeface="Calibri"/>
                <a:cs typeface="Calibri"/>
              </a:rPr>
              <a:t>part </a:t>
            </a:r>
            <a:r>
              <a:rPr sz="2600" dirty="0">
                <a:latin typeface="Calibri"/>
                <a:cs typeface="Calibri"/>
              </a:rPr>
              <a:t>time </a:t>
            </a:r>
            <a:r>
              <a:rPr sz="2600" spc="-10" dirty="0">
                <a:latin typeface="Calibri"/>
                <a:cs typeface="Calibri"/>
              </a:rPr>
              <a:t>roles </a:t>
            </a:r>
            <a:r>
              <a:rPr sz="2600" dirty="0">
                <a:latin typeface="Calibri"/>
                <a:cs typeface="Calibri"/>
              </a:rPr>
              <a:t>within 2 </a:t>
            </a:r>
            <a:r>
              <a:rPr sz="2600" spc="-20" dirty="0">
                <a:latin typeface="Calibri"/>
                <a:cs typeface="Calibri"/>
              </a:rPr>
              <a:t>years </a:t>
            </a:r>
            <a:r>
              <a:rPr sz="2600" spc="-5" dirty="0">
                <a:latin typeface="Calibri"/>
                <a:cs typeface="Calibri"/>
              </a:rPr>
              <a:t>of</a:t>
            </a:r>
            <a:r>
              <a:rPr sz="2600" spc="-35" dirty="0">
                <a:latin typeface="Calibri"/>
                <a:cs typeface="Calibri"/>
              </a:rPr>
              <a:t> </a:t>
            </a:r>
            <a:r>
              <a:rPr sz="2600" spc="-10" dirty="0">
                <a:latin typeface="Calibri"/>
                <a:cs typeface="Calibri"/>
              </a:rPr>
              <a:t>retirement</a:t>
            </a:r>
            <a:endParaRPr sz="2600">
              <a:latin typeface="Calibri"/>
              <a:cs typeface="Calibri"/>
            </a:endParaRPr>
          </a:p>
        </p:txBody>
      </p:sp>
      <p:sp>
        <p:nvSpPr>
          <p:cNvPr id="3" name="object 3"/>
          <p:cNvSpPr txBox="1"/>
          <p:nvPr/>
        </p:nvSpPr>
        <p:spPr>
          <a:xfrm>
            <a:off x="797458" y="6074155"/>
            <a:ext cx="5678170" cy="239395"/>
          </a:xfrm>
          <a:prstGeom prst="rect">
            <a:avLst/>
          </a:prstGeom>
        </p:spPr>
        <p:txBody>
          <a:bodyPr vert="horz" wrap="square" lIns="0" tIns="12700" rIns="0" bIns="0" rtlCol="0">
            <a:spAutoFit/>
          </a:bodyPr>
          <a:lstStyle/>
          <a:p>
            <a:pPr marL="12700">
              <a:lnSpc>
                <a:spcPct val="100000"/>
              </a:lnSpc>
              <a:spcBef>
                <a:spcPts val="100"/>
              </a:spcBef>
            </a:pPr>
            <a:r>
              <a:rPr sz="1400" spc="-10" dirty="0">
                <a:latin typeface="Calibri"/>
                <a:cs typeface="Calibri"/>
              </a:rPr>
              <a:t>*Corporate </a:t>
            </a:r>
            <a:r>
              <a:rPr sz="1400" spc="-5" dirty="0">
                <a:latin typeface="Calibri"/>
                <a:cs typeface="Calibri"/>
              </a:rPr>
              <a:t>Leadership Council </a:t>
            </a:r>
            <a:r>
              <a:rPr sz="1400" spc="-10" dirty="0">
                <a:latin typeface="Calibri"/>
                <a:cs typeface="Calibri"/>
              </a:rPr>
              <a:t>research (reported by </a:t>
            </a:r>
            <a:r>
              <a:rPr sz="1400" spc="-5" dirty="0">
                <a:latin typeface="Calibri"/>
                <a:cs typeface="Calibri"/>
              </a:rPr>
              <a:t>The </a:t>
            </a:r>
            <a:r>
              <a:rPr sz="1400" dirty="0">
                <a:latin typeface="Calibri"/>
                <a:cs typeface="Calibri"/>
              </a:rPr>
              <a:t>Gallup</a:t>
            </a:r>
            <a:r>
              <a:rPr sz="1400" spc="170" dirty="0">
                <a:latin typeface="Calibri"/>
                <a:cs typeface="Calibri"/>
              </a:rPr>
              <a:t> </a:t>
            </a:r>
            <a:r>
              <a:rPr sz="1400" spc="-10" dirty="0">
                <a:latin typeface="Calibri"/>
                <a:cs typeface="Calibri"/>
              </a:rPr>
              <a:t>Organization)</a:t>
            </a:r>
            <a:endParaRPr sz="1400">
              <a:latin typeface="Calibri"/>
              <a:cs typeface="Calibri"/>
            </a:endParaRPr>
          </a:p>
        </p:txBody>
      </p:sp>
      <p:sp>
        <p:nvSpPr>
          <p:cNvPr id="4" name="object 4"/>
          <p:cNvSpPr txBox="1">
            <a:spLocks noGrp="1"/>
          </p:cNvSpPr>
          <p:nvPr>
            <p:ph type="title"/>
          </p:nvPr>
        </p:nvSpPr>
        <p:spPr>
          <a:xfrm>
            <a:off x="4161535" y="204977"/>
            <a:ext cx="4121785" cy="696595"/>
          </a:xfrm>
          <a:prstGeom prst="rect">
            <a:avLst/>
          </a:prstGeom>
        </p:spPr>
        <p:txBody>
          <a:bodyPr vert="horz" wrap="square" lIns="0" tIns="12700" rIns="0" bIns="0" rtlCol="0">
            <a:spAutoFit/>
          </a:bodyPr>
          <a:lstStyle/>
          <a:p>
            <a:pPr marL="12700">
              <a:lnSpc>
                <a:spcPct val="100000"/>
              </a:lnSpc>
              <a:spcBef>
                <a:spcPts val="100"/>
              </a:spcBef>
            </a:pPr>
            <a:r>
              <a:rPr sz="4400" spc="-35" dirty="0"/>
              <a:t>Workforce</a:t>
            </a:r>
            <a:r>
              <a:rPr sz="4400" spc="-90" dirty="0"/>
              <a:t> </a:t>
            </a:r>
            <a:r>
              <a:rPr sz="4400" spc="-50" dirty="0"/>
              <a:t>Trends</a:t>
            </a:r>
            <a:endParaRPr sz="44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03275" y="1577086"/>
            <a:ext cx="10767695" cy="3181350"/>
          </a:xfrm>
          <a:prstGeom prst="rect">
            <a:avLst/>
          </a:prstGeom>
        </p:spPr>
        <p:txBody>
          <a:bodyPr vert="horz" wrap="square" lIns="0" tIns="13335" rIns="0" bIns="0" rtlCol="0">
            <a:spAutoFit/>
          </a:bodyPr>
          <a:lstStyle/>
          <a:p>
            <a:pPr marL="12700">
              <a:lnSpc>
                <a:spcPct val="100000"/>
              </a:lnSpc>
              <a:spcBef>
                <a:spcPts val="105"/>
              </a:spcBef>
            </a:pPr>
            <a:r>
              <a:rPr sz="3200" spc="-15" dirty="0">
                <a:latin typeface="Calibri"/>
                <a:cs typeface="Calibri"/>
              </a:rPr>
              <a:t>Executives </a:t>
            </a:r>
            <a:r>
              <a:rPr sz="3200" spc="-10" dirty="0">
                <a:latin typeface="Calibri"/>
                <a:cs typeface="Calibri"/>
              </a:rPr>
              <a:t>believe </a:t>
            </a:r>
            <a:r>
              <a:rPr sz="3200" spc="-5" dirty="0">
                <a:latin typeface="Calibri"/>
                <a:cs typeface="Calibri"/>
              </a:rPr>
              <a:t>their </a:t>
            </a:r>
            <a:r>
              <a:rPr sz="3200" dirty="0">
                <a:latin typeface="Calibri"/>
                <a:cs typeface="Calibri"/>
              </a:rPr>
              <a:t>2 </a:t>
            </a:r>
            <a:r>
              <a:rPr sz="3200" spc="-10" dirty="0">
                <a:latin typeface="Calibri"/>
                <a:cs typeface="Calibri"/>
              </a:rPr>
              <a:t>biggest </a:t>
            </a:r>
            <a:r>
              <a:rPr sz="3200" spc="-5" dirty="0">
                <a:latin typeface="Calibri"/>
                <a:cs typeface="Calibri"/>
              </a:rPr>
              <a:t>challenges </a:t>
            </a:r>
            <a:r>
              <a:rPr sz="3200" spc="-10" dirty="0">
                <a:latin typeface="Calibri"/>
                <a:cs typeface="Calibri"/>
              </a:rPr>
              <a:t>through</a:t>
            </a:r>
            <a:r>
              <a:rPr sz="3200" spc="95" dirty="0">
                <a:latin typeface="Calibri"/>
                <a:cs typeface="Calibri"/>
              </a:rPr>
              <a:t> </a:t>
            </a:r>
            <a:r>
              <a:rPr sz="3200" spc="-5" dirty="0">
                <a:latin typeface="Calibri"/>
                <a:cs typeface="Calibri"/>
              </a:rPr>
              <a:t>2020*:</a:t>
            </a:r>
            <a:endParaRPr sz="3200">
              <a:latin typeface="Calibri"/>
              <a:cs typeface="Calibri"/>
            </a:endParaRPr>
          </a:p>
          <a:p>
            <a:pPr>
              <a:lnSpc>
                <a:spcPct val="100000"/>
              </a:lnSpc>
              <a:spcBef>
                <a:spcPts val="40"/>
              </a:spcBef>
            </a:pPr>
            <a:endParaRPr sz="3300">
              <a:latin typeface="Times New Roman"/>
              <a:cs typeface="Times New Roman"/>
            </a:endParaRPr>
          </a:p>
          <a:p>
            <a:pPr marL="527685" marR="1278255" indent="-515620">
              <a:lnSpc>
                <a:spcPct val="100000"/>
              </a:lnSpc>
              <a:spcBef>
                <a:spcPts val="5"/>
              </a:spcBef>
              <a:buAutoNum type="arabicPeriod"/>
              <a:tabLst>
                <a:tab pos="527685" algn="l"/>
                <a:tab pos="528320" algn="l"/>
              </a:tabLst>
            </a:pPr>
            <a:r>
              <a:rPr sz="3200" spc="-25" dirty="0">
                <a:latin typeface="Calibri"/>
                <a:cs typeface="Calibri"/>
              </a:rPr>
              <a:t>Attracting </a:t>
            </a:r>
            <a:r>
              <a:rPr sz="3200" dirty="0">
                <a:latin typeface="Calibri"/>
                <a:cs typeface="Calibri"/>
              </a:rPr>
              <a:t>the </a:t>
            </a:r>
            <a:r>
              <a:rPr sz="3200" spc="-10" dirty="0">
                <a:latin typeface="Calibri"/>
                <a:cs typeface="Calibri"/>
              </a:rPr>
              <a:t>best </a:t>
            </a:r>
            <a:r>
              <a:rPr sz="3200" spc="-5" dirty="0">
                <a:latin typeface="Calibri"/>
                <a:cs typeface="Calibri"/>
              </a:rPr>
              <a:t>people </a:t>
            </a:r>
            <a:r>
              <a:rPr sz="3200" spc="-25" dirty="0">
                <a:latin typeface="Calibri"/>
                <a:cs typeface="Calibri"/>
              </a:rPr>
              <a:t>to </a:t>
            </a:r>
            <a:r>
              <a:rPr sz="3200" dirty="0">
                <a:latin typeface="Calibri"/>
                <a:cs typeface="Calibri"/>
              </a:rPr>
              <a:t>the </a:t>
            </a:r>
            <a:r>
              <a:rPr sz="3200" spc="-20" dirty="0">
                <a:latin typeface="Calibri"/>
                <a:cs typeface="Calibri"/>
              </a:rPr>
              <a:t>organization </a:t>
            </a:r>
            <a:r>
              <a:rPr sz="3200" dirty="0">
                <a:latin typeface="Calibri"/>
                <a:cs typeface="Calibri"/>
              </a:rPr>
              <a:t>– </a:t>
            </a:r>
            <a:r>
              <a:rPr sz="3200" spc="-20" dirty="0">
                <a:latin typeface="Calibri"/>
                <a:cs typeface="Calibri"/>
              </a:rPr>
              <a:t>strong  </a:t>
            </a:r>
            <a:r>
              <a:rPr sz="3200" spc="-10" dirty="0">
                <a:latin typeface="Calibri"/>
                <a:cs typeface="Calibri"/>
              </a:rPr>
              <a:t>recruitment </a:t>
            </a:r>
            <a:r>
              <a:rPr sz="3200" spc="-20" dirty="0">
                <a:latin typeface="Calibri"/>
                <a:cs typeface="Calibri"/>
              </a:rPr>
              <a:t>strategies </a:t>
            </a:r>
            <a:r>
              <a:rPr sz="3200" spc="-10" dirty="0">
                <a:latin typeface="Calibri"/>
                <a:cs typeface="Calibri"/>
              </a:rPr>
              <a:t>required</a:t>
            </a:r>
            <a:r>
              <a:rPr sz="3200" spc="15" dirty="0">
                <a:latin typeface="Calibri"/>
                <a:cs typeface="Calibri"/>
              </a:rPr>
              <a:t> </a:t>
            </a:r>
            <a:r>
              <a:rPr sz="3200" spc="-5" dirty="0">
                <a:latin typeface="Calibri"/>
                <a:cs typeface="Calibri"/>
              </a:rPr>
              <a:t>(HR)</a:t>
            </a:r>
            <a:endParaRPr sz="3200">
              <a:latin typeface="Calibri"/>
              <a:cs typeface="Calibri"/>
            </a:endParaRPr>
          </a:p>
          <a:p>
            <a:pPr marL="527685" marR="5080" indent="-515620">
              <a:lnSpc>
                <a:spcPct val="100000"/>
              </a:lnSpc>
              <a:spcBef>
                <a:spcPts val="1800"/>
              </a:spcBef>
              <a:buAutoNum type="arabicPeriod"/>
              <a:tabLst>
                <a:tab pos="527685" algn="l"/>
                <a:tab pos="528320" algn="l"/>
              </a:tabLst>
            </a:pPr>
            <a:r>
              <a:rPr sz="3200" spc="-15" dirty="0">
                <a:latin typeface="Calibri"/>
                <a:cs typeface="Calibri"/>
              </a:rPr>
              <a:t>Retaining </a:t>
            </a:r>
            <a:r>
              <a:rPr sz="3200" dirty="0">
                <a:latin typeface="Calibri"/>
                <a:cs typeface="Calibri"/>
              </a:rPr>
              <a:t>and </a:t>
            </a:r>
            <a:r>
              <a:rPr sz="3200" spc="-20" dirty="0">
                <a:latin typeface="Calibri"/>
                <a:cs typeface="Calibri"/>
              </a:rPr>
              <a:t>rewarding </a:t>
            </a:r>
            <a:r>
              <a:rPr sz="3200" dirty="0">
                <a:latin typeface="Calibri"/>
                <a:cs typeface="Calibri"/>
              </a:rPr>
              <a:t>the </a:t>
            </a:r>
            <a:r>
              <a:rPr sz="3200" spc="-15" dirty="0">
                <a:latin typeface="Calibri"/>
                <a:cs typeface="Calibri"/>
              </a:rPr>
              <a:t>best </a:t>
            </a:r>
            <a:r>
              <a:rPr sz="3200" spc="-5" dirty="0">
                <a:latin typeface="Calibri"/>
                <a:cs typeface="Calibri"/>
              </a:rPr>
              <a:t>people </a:t>
            </a:r>
            <a:r>
              <a:rPr sz="3200" dirty="0">
                <a:latin typeface="Calibri"/>
                <a:cs typeface="Calibri"/>
              </a:rPr>
              <a:t>– </a:t>
            </a:r>
            <a:r>
              <a:rPr sz="3200" spc="-5" dirty="0">
                <a:latin typeface="Calibri"/>
                <a:cs typeface="Calibri"/>
              </a:rPr>
              <a:t>hot issue </a:t>
            </a:r>
            <a:r>
              <a:rPr sz="3200" spc="-20" dirty="0">
                <a:latin typeface="Calibri"/>
                <a:cs typeface="Calibri"/>
              </a:rPr>
              <a:t>regarding  rewards, </a:t>
            </a:r>
            <a:r>
              <a:rPr sz="3200" spc="-10" dirty="0">
                <a:latin typeface="Calibri"/>
                <a:cs typeface="Calibri"/>
              </a:rPr>
              <a:t>engagement, development, </a:t>
            </a:r>
            <a:r>
              <a:rPr sz="3200" spc="-15" dirty="0">
                <a:latin typeface="Calibri"/>
                <a:cs typeface="Calibri"/>
              </a:rPr>
              <a:t>involvement, etc.</a:t>
            </a:r>
            <a:r>
              <a:rPr sz="3200" spc="30" dirty="0">
                <a:latin typeface="Calibri"/>
                <a:cs typeface="Calibri"/>
              </a:rPr>
              <a:t> </a:t>
            </a:r>
            <a:r>
              <a:rPr sz="3200" spc="-5" dirty="0">
                <a:latin typeface="Calibri"/>
                <a:cs typeface="Calibri"/>
              </a:rPr>
              <a:t>(HR)</a:t>
            </a:r>
            <a:endParaRPr sz="3200">
              <a:latin typeface="Calibri"/>
              <a:cs typeface="Calibri"/>
            </a:endParaRPr>
          </a:p>
        </p:txBody>
      </p:sp>
      <p:sp>
        <p:nvSpPr>
          <p:cNvPr id="3" name="object 3"/>
          <p:cNvSpPr txBox="1"/>
          <p:nvPr/>
        </p:nvSpPr>
        <p:spPr>
          <a:xfrm>
            <a:off x="703275" y="5721502"/>
            <a:ext cx="1588135" cy="239395"/>
          </a:xfrm>
          <a:prstGeom prst="rect">
            <a:avLst/>
          </a:prstGeom>
        </p:spPr>
        <p:txBody>
          <a:bodyPr vert="horz" wrap="square" lIns="0" tIns="12700" rIns="0" bIns="0" rtlCol="0">
            <a:spAutoFit/>
          </a:bodyPr>
          <a:lstStyle/>
          <a:p>
            <a:pPr marL="12700">
              <a:lnSpc>
                <a:spcPct val="100000"/>
              </a:lnSpc>
              <a:spcBef>
                <a:spcPts val="100"/>
              </a:spcBef>
            </a:pPr>
            <a:r>
              <a:rPr sz="1400" dirty="0">
                <a:latin typeface="Calibri"/>
                <a:cs typeface="Calibri"/>
              </a:rPr>
              <a:t>*SHRM Global</a:t>
            </a:r>
            <a:r>
              <a:rPr sz="1400" spc="-95" dirty="0">
                <a:latin typeface="Calibri"/>
                <a:cs typeface="Calibri"/>
              </a:rPr>
              <a:t> </a:t>
            </a:r>
            <a:r>
              <a:rPr sz="1400" spc="-5" dirty="0">
                <a:latin typeface="Calibri"/>
                <a:cs typeface="Calibri"/>
              </a:rPr>
              <a:t>Survey</a:t>
            </a:r>
            <a:endParaRPr sz="1400">
              <a:latin typeface="Calibri"/>
              <a:cs typeface="Calibri"/>
            </a:endParaRPr>
          </a:p>
        </p:txBody>
      </p:sp>
      <p:sp>
        <p:nvSpPr>
          <p:cNvPr id="4" name="object 4"/>
          <p:cNvSpPr txBox="1">
            <a:spLocks noGrp="1"/>
          </p:cNvSpPr>
          <p:nvPr>
            <p:ph type="title"/>
          </p:nvPr>
        </p:nvSpPr>
        <p:spPr>
          <a:xfrm>
            <a:off x="3513582" y="212293"/>
            <a:ext cx="5802630" cy="697230"/>
          </a:xfrm>
          <a:prstGeom prst="rect">
            <a:avLst/>
          </a:prstGeom>
        </p:spPr>
        <p:txBody>
          <a:bodyPr vert="horz" wrap="square" lIns="0" tIns="13335" rIns="0" bIns="0" rtlCol="0">
            <a:spAutoFit/>
          </a:bodyPr>
          <a:lstStyle/>
          <a:p>
            <a:pPr marL="12700">
              <a:lnSpc>
                <a:spcPct val="100000"/>
              </a:lnSpc>
              <a:spcBef>
                <a:spcPts val="105"/>
              </a:spcBef>
            </a:pPr>
            <a:r>
              <a:rPr sz="4400" spc="-15" dirty="0"/>
              <a:t>Current </a:t>
            </a:r>
            <a:r>
              <a:rPr sz="4400" spc="-10" dirty="0"/>
              <a:t>Economic</a:t>
            </a:r>
            <a:r>
              <a:rPr sz="4400" spc="-85" dirty="0"/>
              <a:t> </a:t>
            </a:r>
            <a:r>
              <a:rPr sz="4400" spc="-50" dirty="0"/>
              <a:t>Trends</a:t>
            </a:r>
            <a:endParaRPr sz="44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57834" y="1378966"/>
            <a:ext cx="10358120" cy="4780915"/>
          </a:xfrm>
          <a:prstGeom prst="rect">
            <a:avLst/>
          </a:prstGeom>
        </p:spPr>
        <p:txBody>
          <a:bodyPr vert="horz" wrap="square" lIns="0" tIns="12065" rIns="0" bIns="0" rtlCol="0">
            <a:spAutoFit/>
          </a:bodyPr>
          <a:lstStyle/>
          <a:p>
            <a:pPr marL="469900" marR="336550" indent="-457200">
              <a:lnSpc>
                <a:spcPct val="100000"/>
              </a:lnSpc>
              <a:spcBef>
                <a:spcPts val="95"/>
              </a:spcBef>
              <a:buFont typeface="Arial"/>
              <a:buChar char="•"/>
              <a:tabLst>
                <a:tab pos="469265" algn="l"/>
                <a:tab pos="469900" algn="l"/>
              </a:tabLst>
            </a:pPr>
            <a:r>
              <a:rPr sz="2800" spc="-15" dirty="0">
                <a:latin typeface="Calibri"/>
                <a:cs typeface="Calibri"/>
              </a:rPr>
              <a:t>Provides framework to </a:t>
            </a:r>
            <a:r>
              <a:rPr sz="2800" spc="-5" dirty="0">
                <a:latin typeface="Calibri"/>
                <a:cs typeface="Calibri"/>
              </a:rPr>
              <a:t>align </a:t>
            </a:r>
            <a:r>
              <a:rPr sz="2800" spc="-10" dirty="0">
                <a:latin typeface="Calibri"/>
                <a:cs typeface="Calibri"/>
              </a:rPr>
              <a:t>leadership </a:t>
            </a:r>
            <a:r>
              <a:rPr sz="2800" spc="-5" dirty="0">
                <a:latin typeface="Calibri"/>
                <a:cs typeface="Calibri"/>
              </a:rPr>
              <a:t>with </a:t>
            </a:r>
            <a:r>
              <a:rPr sz="2800" spc="-20" dirty="0">
                <a:latin typeface="Calibri"/>
                <a:cs typeface="Calibri"/>
              </a:rPr>
              <a:t>strategic </a:t>
            </a:r>
            <a:r>
              <a:rPr sz="2800" spc="-10" dirty="0">
                <a:latin typeface="Calibri"/>
                <a:cs typeface="Calibri"/>
              </a:rPr>
              <a:t>needs </a:t>
            </a:r>
            <a:r>
              <a:rPr sz="2800" spc="-5" dirty="0">
                <a:latin typeface="Calibri"/>
                <a:cs typeface="Calibri"/>
              </a:rPr>
              <a:t>of the  </a:t>
            </a:r>
            <a:r>
              <a:rPr sz="2800" spc="-20" dirty="0">
                <a:latin typeface="Calibri"/>
                <a:cs typeface="Calibri"/>
              </a:rPr>
              <a:t>organization; </a:t>
            </a:r>
            <a:r>
              <a:rPr sz="2800" spc="-15" dirty="0">
                <a:latin typeface="Calibri"/>
                <a:cs typeface="Calibri"/>
              </a:rPr>
              <a:t>development </a:t>
            </a:r>
            <a:r>
              <a:rPr sz="2800" spc="-25" dirty="0">
                <a:latin typeface="Calibri"/>
                <a:cs typeface="Calibri"/>
              </a:rPr>
              <a:t>for </a:t>
            </a:r>
            <a:r>
              <a:rPr sz="2800" spc="-15" dirty="0">
                <a:latin typeface="Calibri"/>
                <a:cs typeface="Calibri"/>
              </a:rPr>
              <a:t>executive/management</a:t>
            </a:r>
            <a:r>
              <a:rPr sz="2800" spc="90" dirty="0">
                <a:latin typeface="Calibri"/>
                <a:cs typeface="Calibri"/>
              </a:rPr>
              <a:t> </a:t>
            </a:r>
            <a:r>
              <a:rPr sz="2800" spc="-25" dirty="0">
                <a:latin typeface="Calibri"/>
                <a:cs typeface="Calibri"/>
              </a:rPr>
              <a:t>staff</a:t>
            </a:r>
            <a:endParaRPr sz="2800">
              <a:latin typeface="Calibri"/>
              <a:cs typeface="Calibri"/>
            </a:endParaRPr>
          </a:p>
          <a:p>
            <a:pPr marL="469900" marR="195580" indent="-457200">
              <a:lnSpc>
                <a:spcPct val="100000"/>
              </a:lnSpc>
              <a:spcBef>
                <a:spcPts val="2400"/>
              </a:spcBef>
              <a:buFont typeface="Arial"/>
              <a:buChar char="•"/>
              <a:tabLst>
                <a:tab pos="469265" algn="l"/>
                <a:tab pos="469900" algn="l"/>
              </a:tabLst>
            </a:pPr>
            <a:r>
              <a:rPr sz="2800" spc="-15" dirty="0">
                <a:latin typeface="Calibri"/>
                <a:cs typeface="Calibri"/>
              </a:rPr>
              <a:t>Provides </a:t>
            </a:r>
            <a:r>
              <a:rPr sz="2800" spc="-10" dirty="0">
                <a:latin typeface="Calibri"/>
                <a:cs typeface="Calibri"/>
              </a:rPr>
              <a:t>ongoing job analysis </a:t>
            </a:r>
            <a:r>
              <a:rPr sz="2800" spc="-5" dirty="0">
                <a:latin typeface="Calibri"/>
                <a:cs typeface="Calibri"/>
              </a:rPr>
              <a:t>and </a:t>
            </a:r>
            <a:r>
              <a:rPr sz="2800" spc="-10" dirty="0">
                <a:latin typeface="Calibri"/>
                <a:cs typeface="Calibri"/>
              </a:rPr>
              <a:t>opportunity </a:t>
            </a:r>
            <a:r>
              <a:rPr sz="2800" spc="-25" dirty="0">
                <a:latin typeface="Calibri"/>
                <a:cs typeface="Calibri"/>
              </a:rPr>
              <a:t>for </a:t>
            </a:r>
            <a:r>
              <a:rPr sz="2800" spc="-20" dirty="0">
                <a:latin typeface="Calibri"/>
                <a:cs typeface="Calibri"/>
              </a:rPr>
              <a:t>executive </a:t>
            </a:r>
            <a:r>
              <a:rPr sz="2800" spc="-25" dirty="0">
                <a:latin typeface="Calibri"/>
                <a:cs typeface="Calibri"/>
              </a:rPr>
              <a:t>staff </a:t>
            </a:r>
            <a:r>
              <a:rPr sz="2800" spc="-15" dirty="0">
                <a:latin typeface="Calibri"/>
                <a:cs typeface="Calibri"/>
              </a:rPr>
              <a:t>to  </a:t>
            </a:r>
            <a:r>
              <a:rPr sz="2800" spc="-10" dirty="0">
                <a:latin typeface="Calibri"/>
                <a:cs typeface="Calibri"/>
              </a:rPr>
              <a:t>adjust </a:t>
            </a:r>
            <a:r>
              <a:rPr sz="2800" spc="-20" dirty="0">
                <a:latin typeface="Calibri"/>
                <a:cs typeface="Calibri"/>
              </a:rPr>
              <a:t>role </a:t>
            </a:r>
            <a:r>
              <a:rPr sz="2800" spc="-10" dirty="0">
                <a:latin typeface="Calibri"/>
                <a:cs typeface="Calibri"/>
              </a:rPr>
              <a:t>based </a:t>
            </a:r>
            <a:r>
              <a:rPr sz="2800" spc="-5" dirty="0">
                <a:latin typeface="Calibri"/>
                <a:cs typeface="Calibri"/>
              </a:rPr>
              <a:t>on changing </a:t>
            </a:r>
            <a:r>
              <a:rPr sz="2800" spc="-10" dirty="0">
                <a:latin typeface="Calibri"/>
                <a:cs typeface="Calibri"/>
              </a:rPr>
              <a:t>business conditions </a:t>
            </a:r>
            <a:r>
              <a:rPr sz="2800" spc="-5" dirty="0">
                <a:latin typeface="Calibri"/>
                <a:cs typeface="Calibri"/>
              </a:rPr>
              <a:t>and </a:t>
            </a:r>
            <a:r>
              <a:rPr sz="2800" spc="-20" dirty="0">
                <a:latin typeface="Calibri"/>
                <a:cs typeface="Calibri"/>
              </a:rPr>
              <a:t>strategic  </a:t>
            </a:r>
            <a:r>
              <a:rPr sz="2800" spc="-10" dirty="0">
                <a:latin typeface="Calibri"/>
                <a:cs typeface="Calibri"/>
              </a:rPr>
              <a:t>initiatives</a:t>
            </a:r>
            <a:endParaRPr sz="2800">
              <a:latin typeface="Calibri"/>
              <a:cs typeface="Calibri"/>
            </a:endParaRPr>
          </a:p>
          <a:p>
            <a:pPr marL="469900" marR="5080" indent="-457200">
              <a:lnSpc>
                <a:spcPct val="100000"/>
              </a:lnSpc>
              <a:spcBef>
                <a:spcPts val="2405"/>
              </a:spcBef>
              <a:buFont typeface="Arial"/>
              <a:buChar char="•"/>
              <a:tabLst>
                <a:tab pos="469265" algn="l"/>
                <a:tab pos="469900" algn="l"/>
              </a:tabLst>
            </a:pPr>
            <a:r>
              <a:rPr sz="2800" spc="-15" dirty="0">
                <a:latin typeface="Calibri"/>
                <a:cs typeface="Calibri"/>
              </a:rPr>
              <a:t>Strengthens relationship </a:t>
            </a:r>
            <a:r>
              <a:rPr sz="2800" spc="-5" dirty="0">
                <a:latin typeface="Calibri"/>
                <a:cs typeface="Calibri"/>
              </a:rPr>
              <a:t>and </a:t>
            </a:r>
            <a:r>
              <a:rPr sz="2800" spc="-15" dirty="0">
                <a:latin typeface="Calibri"/>
                <a:cs typeface="Calibri"/>
              </a:rPr>
              <a:t>information </a:t>
            </a:r>
            <a:r>
              <a:rPr sz="2800" spc="-10" dirty="0">
                <a:latin typeface="Calibri"/>
                <a:cs typeface="Calibri"/>
              </a:rPr>
              <a:t>flow between </a:t>
            </a:r>
            <a:r>
              <a:rPr sz="2800" spc="-5" dirty="0">
                <a:latin typeface="Calibri"/>
                <a:cs typeface="Calibri"/>
              </a:rPr>
              <a:t>the </a:t>
            </a:r>
            <a:r>
              <a:rPr sz="2800" spc="-15" dirty="0">
                <a:latin typeface="Calibri"/>
                <a:cs typeface="Calibri"/>
              </a:rPr>
              <a:t>board </a:t>
            </a:r>
            <a:r>
              <a:rPr sz="2800" spc="-10" dirty="0">
                <a:latin typeface="Calibri"/>
                <a:cs typeface="Calibri"/>
              </a:rPr>
              <a:t>(if  </a:t>
            </a:r>
            <a:r>
              <a:rPr sz="2800" spc="-15" dirty="0">
                <a:latin typeface="Calibri"/>
                <a:cs typeface="Calibri"/>
              </a:rPr>
              <a:t>there </a:t>
            </a:r>
            <a:r>
              <a:rPr sz="2800" spc="-5" dirty="0">
                <a:latin typeface="Calibri"/>
                <a:cs typeface="Calibri"/>
              </a:rPr>
              <a:t>is one) and senior </a:t>
            </a:r>
            <a:r>
              <a:rPr sz="2800" spc="-10" dirty="0">
                <a:latin typeface="Calibri"/>
                <a:cs typeface="Calibri"/>
              </a:rPr>
              <a:t>management team </a:t>
            </a:r>
            <a:r>
              <a:rPr sz="2800" spc="-15" dirty="0">
                <a:latin typeface="Calibri"/>
                <a:cs typeface="Calibri"/>
              </a:rPr>
              <a:t>through </a:t>
            </a:r>
            <a:r>
              <a:rPr sz="2800" spc="-10" dirty="0">
                <a:latin typeface="Calibri"/>
                <a:cs typeface="Calibri"/>
              </a:rPr>
              <a:t>regular </a:t>
            </a:r>
            <a:r>
              <a:rPr sz="2800" spc="-15" dirty="0">
                <a:latin typeface="Calibri"/>
                <a:cs typeface="Calibri"/>
              </a:rPr>
              <a:t>contact  </a:t>
            </a:r>
            <a:r>
              <a:rPr sz="2800" spc="-10" dirty="0">
                <a:latin typeface="Calibri"/>
                <a:cs typeface="Calibri"/>
              </a:rPr>
              <a:t>that </a:t>
            </a:r>
            <a:r>
              <a:rPr sz="2800" spc="-5" dirty="0">
                <a:latin typeface="Calibri"/>
                <a:cs typeface="Calibri"/>
              </a:rPr>
              <a:t>is </a:t>
            </a:r>
            <a:r>
              <a:rPr sz="2800" spc="-10" dirty="0">
                <a:latin typeface="Calibri"/>
                <a:cs typeface="Calibri"/>
              </a:rPr>
              <a:t>part </a:t>
            </a:r>
            <a:r>
              <a:rPr sz="2800" dirty="0">
                <a:latin typeface="Calibri"/>
                <a:cs typeface="Calibri"/>
              </a:rPr>
              <a:t>of </a:t>
            </a:r>
            <a:r>
              <a:rPr sz="2800" spc="-5" dirty="0">
                <a:latin typeface="Calibri"/>
                <a:cs typeface="Calibri"/>
              </a:rPr>
              <a:t>the </a:t>
            </a:r>
            <a:r>
              <a:rPr sz="2800" spc="-40" dirty="0">
                <a:latin typeface="Calibri"/>
                <a:cs typeface="Calibri"/>
              </a:rPr>
              <a:t>board’s </a:t>
            </a:r>
            <a:r>
              <a:rPr sz="2800" spc="-15" dirty="0">
                <a:latin typeface="Calibri"/>
                <a:cs typeface="Calibri"/>
              </a:rPr>
              <a:t>review </a:t>
            </a:r>
            <a:r>
              <a:rPr sz="2800" spc="-5" dirty="0">
                <a:latin typeface="Calibri"/>
                <a:cs typeface="Calibri"/>
              </a:rPr>
              <a:t>of</a:t>
            </a:r>
            <a:r>
              <a:rPr sz="2800" spc="135" dirty="0">
                <a:latin typeface="Calibri"/>
                <a:cs typeface="Calibri"/>
              </a:rPr>
              <a:t> </a:t>
            </a:r>
            <a:r>
              <a:rPr sz="2800" spc="-15" dirty="0">
                <a:latin typeface="Calibri"/>
                <a:cs typeface="Calibri"/>
              </a:rPr>
              <a:t>candidates</a:t>
            </a:r>
            <a:endParaRPr sz="2800">
              <a:latin typeface="Calibri"/>
              <a:cs typeface="Calibri"/>
            </a:endParaRPr>
          </a:p>
          <a:p>
            <a:pPr marL="469900" indent="-457200">
              <a:lnSpc>
                <a:spcPct val="100000"/>
              </a:lnSpc>
              <a:spcBef>
                <a:spcPts val="2400"/>
              </a:spcBef>
              <a:buFont typeface="Arial"/>
              <a:buChar char="•"/>
              <a:tabLst>
                <a:tab pos="469265" algn="l"/>
                <a:tab pos="469900" algn="l"/>
              </a:tabLst>
            </a:pPr>
            <a:r>
              <a:rPr sz="2800" spc="-10" dirty="0">
                <a:latin typeface="Calibri"/>
                <a:cs typeface="Calibri"/>
              </a:rPr>
              <a:t>Helps </a:t>
            </a:r>
            <a:r>
              <a:rPr sz="2800" spc="-20" dirty="0">
                <a:latin typeface="Calibri"/>
                <a:cs typeface="Calibri"/>
              </a:rPr>
              <a:t>prepare </a:t>
            </a:r>
            <a:r>
              <a:rPr sz="2800" spc="-25" dirty="0">
                <a:latin typeface="Calibri"/>
                <a:cs typeface="Calibri"/>
              </a:rPr>
              <a:t>for </a:t>
            </a:r>
            <a:r>
              <a:rPr sz="2800" spc="-15" dirty="0">
                <a:latin typeface="Calibri"/>
                <a:cs typeface="Calibri"/>
              </a:rPr>
              <a:t>unexpected</a:t>
            </a:r>
            <a:r>
              <a:rPr sz="2800" spc="110" dirty="0">
                <a:latin typeface="Calibri"/>
                <a:cs typeface="Calibri"/>
              </a:rPr>
              <a:t> </a:t>
            </a:r>
            <a:r>
              <a:rPr sz="2800" spc="-10" dirty="0">
                <a:latin typeface="Calibri"/>
                <a:cs typeface="Calibri"/>
              </a:rPr>
              <a:t>vacancies</a:t>
            </a:r>
            <a:endParaRPr sz="2800">
              <a:latin typeface="Calibri"/>
              <a:cs typeface="Calibri"/>
            </a:endParaRPr>
          </a:p>
        </p:txBody>
      </p:sp>
      <p:sp>
        <p:nvSpPr>
          <p:cNvPr id="3" name="object 3"/>
          <p:cNvSpPr txBox="1">
            <a:spLocks noGrp="1"/>
          </p:cNvSpPr>
          <p:nvPr>
            <p:ph type="title"/>
          </p:nvPr>
        </p:nvSpPr>
        <p:spPr>
          <a:xfrm>
            <a:off x="2182495" y="274066"/>
            <a:ext cx="8713470" cy="635000"/>
          </a:xfrm>
          <a:prstGeom prst="rect">
            <a:avLst/>
          </a:prstGeom>
        </p:spPr>
        <p:txBody>
          <a:bodyPr vert="horz" wrap="square" lIns="0" tIns="12065" rIns="0" bIns="0" rtlCol="0">
            <a:spAutoFit/>
          </a:bodyPr>
          <a:lstStyle/>
          <a:p>
            <a:pPr marL="12700">
              <a:lnSpc>
                <a:spcPct val="100000"/>
              </a:lnSpc>
              <a:spcBef>
                <a:spcPts val="95"/>
              </a:spcBef>
            </a:pPr>
            <a:r>
              <a:rPr spc="-5" dirty="0"/>
              <a:t>Benefits of </a:t>
            </a:r>
            <a:r>
              <a:rPr spc="-15" dirty="0"/>
              <a:t>Establishing </a:t>
            </a:r>
            <a:r>
              <a:rPr spc="-5" dirty="0"/>
              <a:t>a Succession</a:t>
            </a:r>
            <a:r>
              <a:rPr spc="114" dirty="0"/>
              <a:t> </a:t>
            </a:r>
            <a:r>
              <a:rPr spc="-10" dirty="0"/>
              <a:t>Plan</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24</TotalTime>
  <Words>790</Words>
  <Application>Microsoft Office PowerPoint</Application>
  <PresentationFormat>Widescreen</PresentationFormat>
  <Paragraphs>98</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Calibri Light</vt:lpstr>
      <vt:lpstr>Times New Roman</vt:lpstr>
      <vt:lpstr>Wingdings</vt:lpstr>
      <vt:lpstr>Office Theme</vt:lpstr>
      <vt:lpstr>PowerPoint Presentation</vt:lpstr>
      <vt:lpstr>Questions to consider…</vt:lpstr>
      <vt:lpstr>PowerPoint Presentation</vt:lpstr>
      <vt:lpstr>What is Succession Planning?</vt:lpstr>
      <vt:lpstr>Common Myths About Succession Planning</vt:lpstr>
      <vt:lpstr>Why the Interest in Succession Planning and Retention?</vt:lpstr>
      <vt:lpstr>Workforce Trends</vt:lpstr>
      <vt:lpstr>Current Economic Trends</vt:lpstr>
      <vt:lpstr>Benefits of Establishing a Succession Plan</vt:lpstr>
      <vt:lpstr>PowerPoint Presentation</vt:lpstr>
      <vt:lpstr>Succession Plan Best Practices</vt:lpstr>
      <vt:lpstr>CASE EXAMPLE</vt:lpstr>
      <vt:lpstr>PowerPoint Presentation</vt:lpstr>
      <vt:lpstr>HR’s Role – Change Champion</vt:lpstr>
      <vt:lpstr>Keys to Success</vt:lpstr>
      <vt:lpstr>Take Away…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 Davis</dc:creator>
  <cp:lastModifiedBy>Shweta Lalwani</cp:lastModifiedBy>
  <cp:revision>3</cp:revision>
  <dcterms:created xsi:type="dcterms:W3CDTF">2020-05-03T04:27:47Z</dcterms:created>
  <dcterms:modified xsi:type="dcterms:W3CDTF">2020-05-03T04:53:03Z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2014-11-04T00:00:00Z</vt:filetime>
  </property>
  <property fmtid="{D5CDD505-2E9C-101B-9397-08002B2CF9AE}" pid="3" name="Creator">
    <vt:lpwstr>Microsoft® PowerPoint® 2013</vt:lpwstr>
  </property>
  <property fmtid="{D5CDD505-2E9C-101B-9397-08002B2CF9AE}" pid="4" name="LastSaved">
    <vt:filetime>2020-05-03T00:00:00Z</vt:filetime>
  </property>
</Properties>
</file>