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5690" y="991869"/>
            <a:ext cx="759261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0475" y="428066"/>
            <a:ext cx="662305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517650"/>
            <a:ext cx="8401050" cy="443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557" y="6464909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p://www.twitter.com/sanvelsinfo" TargetMode="External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p://www.twitter.com/sanvelsinfo" TargetMode="External"/><Relationship Id="rId2" Type="http://schemas.openxmlformats.org/officeDocument/2006/relationships/hyperlink" Target="http://www.facebook.com/sanvelsinf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sanvelsinfo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032350" y="2806700"/>
            <a:ext cx="7592618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95"/>
              </a:spcBef>
            </a:pPr>
            <a:r>
              <a:rPr spc="-330" dirty="0"/>
              <a:t>The </a:t>
            </a:r>
            <a:r>
              <a:rPr spc="-355" dirty="0"/>
              <a:t>Employee’s </a:t>
            </a:r>
            <a:r>
              <a:rPr spc="-260" dirty="0"/>
              <a:t>Provident </a:t>
            </a:r>
            <a:r>
              <a:rPr spc="-380" dirty="0"/>
              <a:t>Fund</a:t>
            </a:r>
            <a:r>
              <a:rPr spc="95" dirty="0"/>
              <a:t> </a:t>
            </a:r>
            <a:r>
              <a:rPr spc="-325" dirty="0"/>
              <a:t>Act</a:t>
            </a:r>
          </a:p>
          <a:p>
            <a:pPr marL="495300" algn="ctr">
              <a:lnSpc>
                <a:spcPct val="100000"/>
              </a:lnSpc>
            </a:pPr>
            <a:r>
              <a:rPr spc="-5" dirty="0">
                <a:latin typeface="Carlito"/>
                <a:cs typeface="Carlito"/>
              </a:rPr>
              <a:t>1952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4681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</a:t>
            </a:r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262280"/>
            <a:ext cx="6328410" cy="276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8610" indent="1286510">
              <a:lnSpc>
                <a:spcPct val="133300"/>
              </a:lnSpc>
              <a:spcBef>
                <a:spcPts val="100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 </a:t>
            </a:r>
            <a:r>
              <a:rPr sz="2200" b="1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Full</a:t>
            </a:r>
            <a:r>
              <a:rPr sz="2200" b="1" spc="-15" dirty="0">
                <a:latin typeface="Carlito"/>
                <a:cs typeface="Carlito"/>
              </a:rPr>
              <a:t> Settlement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spc="-10" dirty="0">
                <a:latin typeface="Carlito"/>
                <a:cs typeface="Carlito"/>
              </a:rPr>
              <a:t>settled immediately under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circumstances;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latin typeface="Carlito"/>
                <a:cs typeface="Carlito"/>
              </a:rPr>
              <a:t>Retirement after </a:t>
            </a:r>
            <a:r>
              <a:rPr sz="2200" spc="-5" dirty="0">
                <a:latin typeface="Carlito"/>
                <a:cs typeface="Carlito"/>
              </a:rPr>
              <a:t>58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years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latin typeface="Carlito"/>
                <a:cs typeface="Carlito"/>
              </a:rPr>
              <a:t>Retirement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account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permanent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incapacity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25" dirty="0">
                <a:latin typeface="Carlito"/>
                <a:cs typeface="Carlito"/>
              </a:rPr>
              <a:t>Termination </a:t>
            </a:r>
            <a:r>
              <a:rPr sz="2200" dirty="0">
                <a:latin typeface="Carlito"/>
                <a:cs typeface="Carlito"/>
              </a:rPr>
              <a:t>of service on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retrenchment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20" dirty="0">
                <a:latin typeface="Carlito"/>
                <a:cs typeface="Carlito"/>
              </a:rPr>
              <a:t>Voluntary </a:t>
            </a:r>
            <a:r>
              <a:rPr sz="2200" spc="-15" dirty="0">
                <a:latin typeface="Carlito"/>
                <a:cs typeface="Carlito"/>
              </a:rPr>
              <a:t>Retirement </a:t>
            </a:r>
            <a:r>
              <a:rPr sz="2200" spc="-10" dirty="0">
                <a:latin typeface="Carlito"/>
                <a:cs typeface="Carlito"/>
              </a:rPr>
              <a:t>Scheme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(VRS)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29550" y="3034411"/>
            <a:ext cx="10058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0355" algn="l"/>
              </a:tabLst>
            </a:pPr>
            <a:r>
              <a:rPr sz="2200" spc="-5" dirty="0">
                <a:latin typeface="Carlito"/>
                <a:cs typeface="Carlito"/>
              </a:rPr>
              <a:t>/	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aking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3034411"/>
            <a:ext cx="6589395" cy="103124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99085" marR="65405" indent="-287020">
              <a:lnSpc>
                <a:spcPts val="2380"/>
              </a:lnSpc>
              <a:spcBef>
                <a:spcPts val="390"/>
              </a:spcBef>
              <a:buFont typeface="Arial"/>
              <a:buChar char="–"/>
              <a:tabLst>
                <a:tab pos="299085" algn="l"/>
                <a:tab pos="299720" algn="l"/>
                <a:tab pos="1736089" algn="l"/>
                <a:tab pos="3008630" algn="l"/>
                <a:tab pos="3738879" algn="l"/>
                <a:tab pos="4479925" algn="l"/>
                <a:tab pos="4899025" algn="l"/>
                <a:tab pos="5714365" algn="l"/>
              </a:tabLst>
            </a:pPr>
            <a:r>
              <a:rPr sz="2200" spc="-5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ermane</a:t>
            </a:r>
            <a:r>
              <a:rPr sz="2200" spc="-2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mig</a:t>
            </a:r>
            <a:r>
              <a:rPr sz="2200" spc="-60" dirty="0">
                <a:latin typeface="Carlito"/>
                <a:cs typeface="Carlito"/>
              </a:rPr>
              <a:t>r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5" dirty="0">
                <a:latin typeface="Carlito"/>
                <a:cs typeface="Carlito"/>
              </a:rPr>
              <a:t>tion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f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om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Indi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o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10" dirty="0">
                <a:latin typeface="Carlito"/>
                <a:cs typeface="Carlito"/>
              </a:rPr>
              <a:t>s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tle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ab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oad  </a:t>
            </a:r>
            <a:r>
              <a:rPr sz="2200" spc="-10" dirty="0">
                <a:latin typeface="Carlito"/>
                <a:cs typeface="Carlito"/>
              </a:rPr>
              <a:t>employment</a:t>
            </a:r>
            <a:endParaRPr sz="2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22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2200" spc="-15" dirty="0">
                <a:latin typeface="Carlito"/>
                <a:cs typeface="Carlito"/>
              </a:rPr>
              <a:t>For female </a:t>
            </a:r>
            <a:r>
              <a:rPr sz="2200" spc="-10" dirty="0">
                <a:latin typeface="Carlito"/>
                <a:cs typeface="Carlito"/>
              </a:rPr>
              <a:t>members leaving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5" dirty="0">
                <a:latin typeface="Carlito"/>
                <a:cs typeface="Carlito"/>
              </a:rPr>
              <a:t>getting</a:t>
            </a:r>
            <a:r>
              <a:rPr sz="2200" spc="114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married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4291355"/>
            <a:ext cx="6891020" cy="76327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spc="-10" dirty="0">
                <a:latin typeface="Carlito"/>
                <a:cs typeface="Carlito"/>
              </a:rPr>
              <a:t>settled </a:t>
            </a:r>
            <a:r>
              <a:rPr sz="2200" spc="-15" dirty="0">
                <a:latin typeface="Carlito"/>
                <a:cs typeface="Carlito"/>
              </a:rPr>
              <a:t>after two </a:t>
            </a:r>
            <a:r>
              <a:rPr sz="2200" spc="-10" dirty="0">
                <a:latin typeface="Carlito"/>
                <a:cs typeface="Carlito"/>
              </a:rPr>
              <a:t>months under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circumstances;</a:t>
            </a:r>
            <a:endParaRPr sz="22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260"/>
              </a:spcBef>
              <a:tabLst>
                <a:tab pos="756285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spc="-10" dirty="0">
                <a:latin typeface="Carlito"/>
                <a:cs typeface="Carlito"/>
              </a:rPr>
              <a:t>Resignation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services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7" name="object 7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98196"/>
            <a:ext cx="7919084" cy="5142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42875" algn="ctr">
              <a:lnSpc>
                <a:spcPct val="10000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2200" b="1" spc="-10" dirty="0">
                <a:latin typeface="Carlito"/>
                <a:cs typeface="Carlito"/>
              </a:rPr>
              <a:t>Advances </a:t>
            </a:r>
            <a:r>
              <a:rPr sz="2200" b="1" spc="-5" dirty="0">
                <a:latin typeface="Carlito"/>
                <a:cs typeface="Carlito"/>
              </a:rPr>
              <a:t>/</a:t>
            </a:r>
            <a:r>
              <a:rPr sz="2200" b="1" spc="15" dirty="0">
                <a:latin typeface="Carlito"/>
                <a:cs typeface="Carlito"/>
              </a:rPr>
              <a:t> </a:t>
            </a:r>
            <a:r>
              <a:rPr sz="2200" b="1" spc="-15" dirty="0">
                <a:latin typeface="Carlito"/>
                <a:cs typeface="Carlito"/>
              </a:rPr>
              <a:t>Withdrawals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Purchase</a:t>
            </a:r>
            <a:r>
              <a:rPr sz="2200" spc="7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site</a:t>
            </a:r>
            <a:r>
              <a:rPr sz="2200" spc="9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for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construction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house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9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construction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House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purchase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-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flat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Additions / </a:t>
            </a:r>
            <a:r>
              <a:rPr sz="2200" spc="-15" dirty="0">
                <a:latin typeface="Carlito"/>
                <a:cs typeface="Carlito"/>
              </a:rPr>
              <a:t>alterations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improvements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0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house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Repayment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loan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Hospitalisation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more </a:t>
            </a:r>
            <a:r>
              <a:rPr sz="2200" spc="-5" dirty="0">
                <a:latin typeface="Carlito"/>
                <a:cs typeface="Carlito"/>
              </a:rPr>
              <a:t>than a month / major </a:t>
            </a:r>
            <a:r>
              <a:rPr sz="2200" spc="-10" dirty="0">
                <a:latin typeface="Carlito"/>
                <a:cs typeface="Carlito"/>
              </a:rPr>
              <a:t>surgical</a:t>
            </a:r>
            <a:r>
              <a:rPr sz="2200" spc="-114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operation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suffering from TB, </a:t>
            </a:r>
            <a:r>
              <a:rPr sz="2200" spc="-35" dirty="0">
                <a:latin typeface="Carlito"/>
                <a:cs typeface="Carlito"/>
              </a:rPr>
              <a:t>Leprosy, </a:t>
            </a:r>
            <a:r>
              <a:rPr sz="2200" spc="-15" dirty="0">
                <a:latin typeface="Carlito"/>
                <a:cs typeface="Carlito"/>
              </a:rPr>
              <a:t>Paralysis, </a:t>
            </a:r>
            <a:r>
              <a:rPr sz="2200" spc="-35" dirty="0">
                <a:latin typeface="Carlito"/>
                <a:cs typeface="Carlito"/>
              </a:rPr>
              <a:t>Cancer, </a:t>
            </a:r>
            <a:r>
              <a:rPr sz="2200" spc="-10" dirty="0">
                <a:latin typeface="Carlito"/>
                <a:cs typeface="Carlito"/>
              </a:rPr>
              <a:t>Heart ailment</a:t>
            </a:r>
            <a:r>
              <a:rPr sz="2200" spc="229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etc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Marriage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self </a:t>
            </a:r>
            <a:r>
              <a:rPr sz="2200" spc="-5" dirty="0">
                <a:latin typeface="Carlito"/>
                <a:cs typeface="Carlito"/>
              </a:rPr>
              <a:t>/ son / </a:t>
            </a:r>
            <a:r>
              <a:rPr sz="2200" spc="-15" dirty="0">
                <a:latin typeface="Carlito"/>
                <a:cs typeface="Carlito"/>
              </a:rPr>
              <a:t>daughter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sister </a:t>
            </a: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brother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Education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son /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daughter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Abnormal </a:t>
            </a:r>
            <a:r>
              <a:rPr sz="2200" spc="-10" dirty="0">
                <a:latin typeface="Carlito"/>
                <a:cs typeface="Carlito"/>
              </a:rPr>
              <a:t>conditions </a:t>
            </a:r>
            <a:r>
              <a:rPr sz="2200" spc="-25" dirty="0">
                <a:latin typeface="Carlito"/>
                <a:cs typeface="Carlito"/>
              </a:rPr>
              <a:t>like </a:t>
            </a:r>
            <a:r>
              <a:rPr sz="2200" spc="-15" dirty="0">
                <a:latin typeface="Carlito"/>
                <a:cs typeface="Carlito"/>
              </a:rPr>
              <a:t>natural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calamities</a:t>
            </a:r>
            <a:endParaRPr sz="2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Physically </a:t>
            </a:r>
            <a:r>
              <a:rPr sz="2200" spc="-10" dirty="0">
                <a:latin typeface="Carlito"/>
                <a:cs typeface="Carlito"/>
              </a:rPr>
              <a:t>handicapped </a:t>
            </a:r>
            <a:r>
              <a:rPr sz="2200" spc="-5" dirty="0">
                <a:latin typeface="Carlito"/>
                <a:cs typeface="Carlito"/>
              </a:rPr>
              <a:t>member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purchasing </a:t>
            </a:r>
            <a:r>
              <a:rPr sz="2200" spc="-5" dirty="0">
                <a:latin typeface="Carlito"/>
                <a:cs typeface="Carlito"/>
              </a:rPr>
              <a:t>an equipment </a:t>
            </a:r>
            <a:r>
              <a:rPr sz="2200" spc="-25" dirty="0">
                <a:latin typeface="Carlito"/>
                <a:cs typeface="Carlito"/>
              </a:rPr>
              <a:t>to  </a:t>
            </a:r>
            <a:r>
              <a:rPr sz="2200" spc="-10" dirty="0">
                <a:latin typeface="Carlito"/>
                <a:cs typeface="Carlito"/>
              </a:rPr>
              <a:t>minimize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hardship due </a:t>
            </a:r>
            <a:r>
              <a:rPr sz="2200" spc="-20" dirty="0">
                <a:latin typeface="Carlito"/>
                <a:cs typeface="Carlito"/>
              </a:rPr>
              <a:t>to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handicap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6885" y="2981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85" dirty="0">
                <a:latin typeface="Arial"/>
                <a:cs typeface="Arial"/>
              </a:rPr>
              <a:t>The </a:t>
            </a:r>
            <a:r>
              <a:rPr sz="2200" b="1" spc="-200" dirty="0">
                <a:latin typeface="Arial"/>
                <a:cs typeface="Arial"/>
              </a:rPr>
              <a:t>Employee’s </a:t>
            </a:r>
            <a:r>
              <a:rPr sz="2200" b="1" spc="-150" dirty="0">
                <a:latin typeface="Arial"/>
                <a:cs typeface="Arial"/>
              </a:rPr>
              <a:t>Provident </a:t>
            </a:r>
            <a:r>
              <a:rPr sz="2200" b="1" spc="-210" dirty="0">
                <a:latin typeface="Arial"/>
                <a:cs typeface="Arial"/>
              </a:rPr>
              <a:t>Fund </a:t>
            </a:r>
            <a:r>
              <a:rPr sz="2200" b="1" spc="-180" dirty="0">
                <a:latin typeface="Arial"/>
                <a:cs typeface="Arial"/>
              </a:rPr>
              <a:t>Act</a:t>
            </a:r>
            <a:r>
              <a:rPr sz="2200" b="1" spc="220" dirty="0">
                <a:latin typeface="Arial"/>
                <a:cs typeface="Arial"/>
              </a:rPr>
              <a:t> </a:t>
            </a:r>
            <a:r>
              <a:rPr sz="2200" b="1" spc="-5" dirty="0">
                <a:latin typeface="Carlito"/>
                <a:cs typeface="Carlito"/>
              </a:rPr>
              <a:t>1952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99157" y="3133471"/>
            <a:ext cx="49536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5" dirty="0">
                <a:latin typeface="Carlito"/>
                <a:cs typeface="Carlito"/>
              </a:rPr>
              <a:t>Employer Role </a:t>
            </a:r>
            <a:r>
              <a:rPr sz="3000" b="1" dirty="0">
                <a:latin typeface="Carlito"/>
                <a:cs typeface="Carlito"/>
              </a:rPr>
              <a:t>&amp;</a:t>
            </a:r>
            <a:r>
              <a:rPr sz="3000" b="1" spc="-10" dirty="0">
                <a:latin typeface="Carlito"/>
                <a:cs typeface="Carlito"/>
              </a:rPr>
              <a:t> Responsibility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152552"/>
            <a:ext cx="5795645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57910">
              <a:lnSpc>
                <a:spcPct val="143300"/>
              </a:lnSpc>
              <a:spcBef>
                <a:spcPts val="100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 </a:t>
            </a:r>
            <a:r>
              <a:rPr sz="2200" spc="-5" dirty="0">
                <a:solidFill>
                  <a:srgbClr val="0000FF"/>
                </a:solidFill>
              </a:rPr>
              <a:t> </a:t>
            </a:r>
            <a:r>
              <a:rPr sz="2200" spc="-10" dirty="0"/>
              <a:t>Monthly</a:t>
            </a:r>
            <a:r>
              <a:rPr sz="2200" dirty="0"/>
              <a:t> </a:t>
            </a:r>
            <a:r>
              <a:rPr sz="2200" spc="-15" dirty="0"/>
              <a:t>Returns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180846"/>
            <a:ext cx="7920355" cy="4317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Filing </a:t>
            </a:r>
            <a:r>
              <a:rPr sz="2200" spc="-5" dirty="0">
                <a:latin typeface="Carlito"/>
                <a:cs typeface="Carlito"/>
              </a:rPr>
              <a:t>monthly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returns </a:t>
            </a:r>
            <a:r>
              <a:rPr sz="2200" spc="-5" dirty="0">
                <a:latin typeface="Carlito"/>
                <a:cs typeface="Carlito"/>
              </a:rPr>
              <a:t>with the EPFO within 15 </a:t>
            </a:r>
            <a:r>
              <a:rPr sz="2200" spc="-20" dirty="0">
                <a:latin typeface="Carlito"/>
                <a:cs typeface="Carlito"/>
              </a:rPr>
              <a:t>days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 close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each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month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Provide list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new </a:t>
            </a:r>
            <a:r>
              <a:rPr sz="2200" spc="-5" dirty="0">
                <a:latin typeface="Carlito"/>
                <a:cs typeface="Carlito"/>
              </a:rPr>
              <a:t>employees joined in the </a:t>
            </a:r>
            <a:r>
              <a:rPr sz="2200" spc="-10" dirty="0">
                <a:latin typeface="Carlito"/>
                <a:cs typeface="Carlito"/>
              </a:rPr>
              <a:t>establishment during 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preceding month </a:t>
            </a:r>
            <a:r>
              <a:rPr sz="2200" spc="-5" dirty="0">
                <a:latin typeface="Carlito"/>
                <a:cs typeface="Carlito"/>
              </a:rPr>
              <a:t>&amp; </a:t>
            </a:r>
            <a:r>
              <a:rPr sz="2200" spc="-10" dirty="0">
                <a:latin typeface="Carlito"/>
                <a:cs typeface="Carlito"/>
              </a:rPr>
              <a:t>are qualified </a:t>
            </a:r>
            <a:r>
              <a:rPr sz="2200" spc="-15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become </a:t>
            </a:r>
            <a:r>
              <a:rPr sz="2200" spc="-5" dirty="0">
                <a:latin typeface="Carlito"/>
                <a:cs typeface="Carlito"/>
              </a:rPr>
              <a:t>member in </a:t>
            </a:r>
            <a:r>
              <a:rPr sz="2200" spc="-10" dirty="0">
                <a:latin typeface="Carlito"/>
                <a:cs typeface="Carlito"/>
              </a:rPr>
              <a:t>fund  (Form-5)</a:t>
            </a:r>
            <a:endParaRPr sz="2200">
              <a:latin typeface="Carlito"/>
              <a:cs typeface="Carlito"/>
            </a:endParaRPr>
          </a:p>
          <a:p>
            <a:pPr marL="355600" marR="6985" indent="-343535" algn="just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Provide list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employees </a:t>
            </a:r>
            <a:r>
              <a:rPr sz="2200" spc="-10" dirty="0">
                <a:latin typeface="Carlito"/>
                <a:cs typeface="Carlito"/>
              </a:rPr>
              <a:t>leaving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10" dirty="0">
                <a:latin typeface="Carlito"/>
                <a:cs typeface="Carlito"/>
              </a:rPr>
              <a:t>during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preceding  month (Form-10)</a:t>
            </a:r>
            <a:endParaRPr sz="2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Employer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should</a:t>
            </a:r>
            <a:r>
              <a:rPr sz="2200" spc="229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file</a:t>
            </a:r>
            <a:r>
              <a:rPr sz="2200" spc="229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'Nil'</a:t>
            </a:r>
            <a:r>
              <a:rPr sz="2200" spc="2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returns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if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there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no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new</a:t>
            </a:r>
            <a:r>
              <a:rPr sz="2200" spc="2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employee</a:t>
            </a:r>
            <a:r>
              <a:rPr sz="2200" spc="24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or</a:t>
            </a:r>
            <a:endParaRPr sz="2200">
              <a:latin typeface="Carlito"/>
              <a:cs typeface="Carlito"/>
            </a:endParaRPr>
          </a:p>
          <a:p>
            <a:pPr marL="355600" algn="just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no </a:t>
            </a:r>
            <a:r>
              <a:rPr sz="2200" spc="-10" dirty="0">
                <a:latin typeface="Carlito"/>
                <a:cs typeface="Carlito"/>
              </a:rPr>
              <a:t>employee leaving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10" dirty="0">
                <a:latin typeface="Carlito"/>
                <a:cs typeface="Carlito"/>
              </a:rPr>
              <a:t>during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preceding</a:t>
            </a:r>
            <a:r>
              <a:rPr sz="2200" spc="6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month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  <a:tab pos="5871210" algn="l"/>
              </a:tabLst>
            </a:pPr>
            <a:r>
              <a:rPr sz="2200" spc="-10" dirty="0">
                <a:latin typeface="Carlito"/>
                <a:cs typeface="Carlito"/>
              </a:rPr>
              <a:t>Provide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5" dirty="0">
                <a:latin typeface="Carlito"/>
                <a:cs typeface="Carlito"/>
              </a:rPr>
              <a:t>no.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members last month, </a:t>
            </a:r>
            <a:r>
              <a:rPr sz="2200" spc="-15" dirty="0">
                <a:latin typeface="Carlito"/>
                <a:cs typeface="Carlito"/>
              </a:rPr>
              <a:t>new </a:t>
            </a:r>
            <a:r>
              <a:rPr sz="2200" spc="-10" dirty="0">
                <a:latin typeface="Carlito"/>
                <a:cs typeface="Carlito"/>
              </a:rPr>
              <a:t>members  </a:t>
            </a:r>
            <a:r>
              <a:rPr sz="2200" spc="-5" dirty="0">
                <a:latin typeface="Carlito"/>
                <a:cs typeface="Carlito"/>
              </a:rPr>
              <a:t>joined and </a:t>
            </a:r>
            <a:r>
              <a:rPr sz="2200" spc="-10" dirty="0">
                <a:latin typeface="Carlito"/>
                <a:cs typeface="Carlito"/>
              </a:rPr>
              <a:t>existing members </a:t>
            </a:r>
            <a:r>
              <a:rPr sz="2200" spc="-5" dirty="0">
                <a:latin typeface="Carlito"/>
                <a:cs typeface="Carlito"/>
              </a:rPr>
              <a:t>resigned in the </a:t>
            </a:r>
            <a:r>
              <a:rPr sz="2200" spc="-10" dirty="0">
                <a:latin typeface="Carlito"/>
                <a:cs typeface="Carlito"/>
              </a:rPr>
              <a:t>preceding month </a:t>
            </a:r>
            <a:r>
              <a:rPr sz="2200" spc="-5" dirty="0">
                <a:latin typeface="Carlito"/>
                <a:cs typeface="Carlito"/>
              </a:rPr>
              <a:t>&amp; 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5" dirty="0">
                <a:latin typeface="Carlito"/>
                <a:cs typeface="Carlito"/>
              </a:rPr>
              <a:t>no.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present subscribers </a:t>
            </a:r>
            <a:r>
              <a:rPr sz="2200" spc="-20" dirty="0">
                <a:latin typeface="Carlito"/>
                <a:cs typeface="Carlito"/>
              </a:rPr>
              <a:t>to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be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	(Form-12A)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  <a:hlinkClick r:id="rId3"/>
              </a:rPr>
              <a:t>13</a:t>
            </a:r>
            <a:endParaRPr sz="12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6" name="object 6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171729"/>
            <a:ext cx="5871845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34110">
              <a:lnSpc>
                <a:spcPct val="137500"/>
              </a:lnSpc>
              <a:spcBef>
                <a:spcPts val="100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 </a:t>
            </a:r>
            <a:r>
              <a:rPr sz="2200" spc="-5" dirty="0">
                <a:solidFill>
                  <a:srgbClr val="0000FF"/>
                </a:solidFill>
              </a:rPr>
              <a:t> </a:t>
            </a:r>
            <a:r>
              <a:rPr sz="2200" spc="-5" dirty="0"/>
              <a:t>Annual</a:t>
            </a:r>
            <a:r>
              <a:rPr sz="2200" spc="-15" dirty="0"/>
              <a:t> Returns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161668"/>
            <a:ext cx="7996555" cy="3451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5" dirty="0">
                <a:latin typeface="Carlito"/>
                <a:cs typeface="Carlito"/>
              </a:rPr>
              <a:t>shall </a:t>
            </a:r>
            <a:r>
              <a:rPr sz="2200" spc="-10" dirty="0">
                <a:latin typeface="Carlito"/>
                <a:cs typeface="Carlito"/>
              </a:rPr>
              <a:t>send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Commissioner within one month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 close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45" dirty="0">
                <a:latin typeface="Carlito"/>
                <a:cs typeface="Carlito"/>
              </a:rPr>
              <a:t>year,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consolidated </a:t>
            </a:r>
            <a:r>
              <a:rPr sz="2200" spc="-5" dirty="0">
                <a:latin typeface="Carlito"/>
                <a:cs typeface="Carlito"/>
              </a:rPr>
              <a:t>Annual Contribution </a:t>
            </a:r>
            <a:r>
              <a:rPr sz="2200" spc="-15" dirty="0">
                <a:latin typeface="Carlito"/>
                <a:cs typeface="Carlito"/>
              </a:rPr>
              <a:t>Statement  </a:t>
            </a:r>
            <a:r>
              <a:rPr sz="2200" spc="-10" dirty="0">
                <a:latin typeface="Carlito"/>
                <a:cs typeface="Carlito"/>
              </a:rPr>
              <a:t>(Form-6A) </a:t>
            </a:r>
            <a:r>
              <a:rPr sz="2200" dirty="0">
                <a:latin typeface="Carlito"/>
                <a:cs typeface="Carlito"/>
              </a:rPr>
              <a:t>and </a:t>
            </a:r>
            <a:r>
              <a:rPr sz="2200" spc="-5" dirty="0">
                <a:latin typeface="Carlito"/>
                <a:cs typeface="Carlito"/>
              </a:rPr>
              <a:t>individual </a:t>
            </a:r>
            <a:r>
              <a:rPr sz="2200" spc="-10" dirty="0">
                <a:latin typeface="Carlito"/>
                <a:cs typeface="Carlito"/>
              </a:rPr>
              <a:t>employee </a:t>
            </a:r>
            <a:r>
              <a:rPr sz="2200" spc="-5" dirty="0">
                <a:latin typeface="Carlito"/>
                <a:cs typeface="Carlito"/>
              </a:rPr>
              <a:t>sheet (Form-3A) </a:t>
            </a:r>
            <a:r>
              <a:rPr sz="2200" spc="-10" dirty="0">
                <a:latin typeface="Carlito"/>
                <a:cs typeface="Carlito"/>
              </a:rPr>
              <a:t>showing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contributions </a:t>
            </a:r>
            <a:r>
              <a:rPr sz="2200" spc="-5" dirty="0">
                <a:latin typeface="Carlito"/>
                <a:cs typeface="Carlito"/>
              </a:rPr>
              <a:t>made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employees and employer </a:t>
            </a:r>
            <a:r>
              <a:rPr sz="2200" spc="-10" dirty="0">
                <a:latin typeface="Carlito"/>
                <a:cs typeface="Carlito"/>
              </a:rPr>
              <a:t>during </a:t>
            </a:r>
            <a:r>
              <a:rPr sz="2200" spc="-5" dirty="0">
                <a:latin typeface="Carlito"/>
                <a:cs typeface="Carlito"/>
              </a:rPr>
              <a:t>the   </a:t>
            </a:r>
            <a:r>
              <a:rPr sz="2200" spc="-10" dirty="0">
                <a:latin typeface="Carlito"/>
                <a:cs typeface="Carlito"/>
              </a:rPr>
              <a:t>year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spc="-15" dirty="0">
                <a:latin typeface="Carlito"/>
                <a:cs typeface="Carlito"/>
              </a:rPr>
              <a:t>Penalty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25" dirty="0">
                <a:latin typeface="Carlito"/>
                <a:cs typeface="Carlito"/>
              </a:rPr>
              <a:t>12</a:t>
            </a:r>
            <a:r>
              <a:rPr sz="2200" spc="-25" dirty="0">
                <a:latin typeface="Arial"/>
                <a:cs typeface="Arial"/>
              </a:rPr>
              <a:t>–</a:t>
            </a:r>
            <a:r>
              <a:rPr sz="2200" spc="-25" dirty="0">
                <a:latin typeface="Carlito"/>
                <a:cs typeface="Carlito"/>
              </a:rPr>
              <a:t>37%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delayed </a:t>
            </a:r>
            <a:r>
              <a:rPr sz="2200" spc="-10" dirty="0">
                <a:latin typeface="Carlito"/>
                <a:cs typeface="Carlito"/>
              </a:rPr>
              <a:t>period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remitting  contributions/ </a:t>
            </a:r>
            <a:r>
              <a:rPr sz="2200" spc="-15" dirty="0">
                <a:latin typeface="Carlito"/>
                <a:cs typeface="Carlito"/>
              </a:rPr>
              <a:t>administrative </a:t>
            </a:r>
            <a:r>
              <a:rPr sz="2200" spc="-10" dirty="0">
                <a:latin typeface="Carlito"/>
                <a:cs typeface="Carlito"/>
              </a:rPr>
              <a:t>charges </a:t>
            </a:r>
            <a:r>
              <a:rPr sz="2200" spc="-5" dirty="0">
                <a:latin typeface="Carlito"/>
                <a:cs typeface="Carlito"/>
              </a:rPr>
              <a:t>depending upon the </a:t>
            </a:r>
            <a:r>
              <a:rPr sz="2200" spc="-15" dirty="0">
                <a:latin typeface="Carlito"/>
                <a:cs typeface="Carlito"/>
              </a:rPr>
              <a:t>delayed  </a:t>
            </a:r>
            <a:r>
              <a:rPr sz="2200" spc="-10" dirty="0">
                <a:latin typeface="Carlito"/>
                <a:cs typeface="Carlito"/>
              </a:rPr>
              <a:t>period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4862169"/>
            <a:ext cx="7996555" cy="183642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200" b="1" spc="-15" dirty="0">
                <a:latin typeface="Carlito"/>
                <a:cs typeface="Carlito"/>
              </a:rPr>
              <a:t>Exemption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Employer can </a:t>
            </a:r>
            <a:r>
              <a:rPr sz="2200" spc="-5" dirty="0">
                <a:latin typeface="Carlito"/>
                <a:cs typeface="Carlito"/>
              </a:rPr>
              <a:t>seek </a:t>
            </a:r>
            <a:r>
              <a:rPr sz="2200" spc="-15" dirty="0">
                <a:latin typeface="Carlito"/>
                <a:cs typeface="Carlito"/>
              </a:rPr>
              <a:t>exemption from </a:t>
            </a:r>
            <a:r>
              <a:rPr sz="2200" spc="-5" dirty="0">
                <a:latin typeface="Carlito"/>
                <a:cs typeface="Carlito"/>
              </a:rPr>
              <a:t>the Scheme if </a:t>
            </a:r>
            <a:r>
              <a:rPr sz="2200" spc="-10" dirty="0">
                <a:latin typeface="Carlito"/>
                <a:cs typeface="Carlito"/>
              </a:rPr>
              <a:t>similar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better  </a:t>
            </a:r>
            <a:r>
              <a:rPr sz="2200" spc="-10" dirty="0">
                <a:latin typeface="Carlito"/>
                <a:cs typeface="Carlito"/>
              </a:rPr>
              <a:t>benefits are </a:t>
            </a:r>
            <a:r>
              <a:rPr sz="2200" spc="-15" dirty="0">
                <a:latin typeface="Carlito"/>
                <a:cs typeface="Carlito"/>
              </a:rPr>
              <a:t>provided </a:t>
            </a:r>
            <a:r>
              <a:rPr sz="2200" dirty="0">
                <a:latin typeface="Carlito"/>
                <a:cs typeface="Carlito"/>
              </a:rPr>
              <a:t>other </a:t>
            </a:r>
            <a:r>
              <a:rPr sz="2200" spc="-5" dirty="0">
                <a:latin typeface="Carlito"/>
                <a:cs typeface="Carlito"/>
              </a:rPr>
              <a:t>than the Scheme </a:t>
            </a:r>
            <a:r>
              <a:rPr sz="2200" spc="-10" dirty="0">
                <a:latin typeface="Carlito"/>
                <a:cs typeface="Carlito"/>
              </a:rPr>
              <a:t>by forming </a:t>
            </a:r>
            <a:r>
              <a:rPr sz="2200" spc="-5" dirty="0">
                <a:latin typeface="Carlito"/>
                <a:cs typeface="Carlito"/>
              </a:rPr>
              <a:t>a  </a:t>
            </a:r>
            <a:r>
              <a:rPr sz="2200" spc="-20" dirty="0">
                <a:latin typeface="Carlito"/>
                <a:cs typeface="Carlito"/>
              </a:rPr>
              <a:t>Voluntary </a:t>
            </a:r>
            <a:r>
              <a:rPr sz="2200" spc="-5" dirty="0">
                <a:latin typeface="Carlito"/>
                <a:cs typeface="Carlito"/>
              </a:rPr>
              <a:t>PF </a:t>
            </a:r>
            <a:r>
              <a:rPr sz="2200" spc="-35" dirty="0">
                <a:latin typeface="Carlito"/>
                <a:cs typeface="Carlito"/>
              </a:rPr>
              <a:t>Trust </a:t>
            </a:r>
            <a:r>
              <a:rPr sz="2200" spc="-5" dirty="0">
                <a:latin typeface="Carlito"/>
                <a:cs typeface="Carlito"/>
              </a:rPr>
              <a:t>which will </a:t>
            </a:r>
            <a:r>
              <a:rPr sz="2200" spc="-10" dirty="0">
                <a:latin typeface="Carlito"/>
                <a:cs typeface="Carlito"/>
              </a:rPr>
              <a:t>work </a:t>
            </a:r>
            <a:r>
              <a:rPr sz="2200" spc="-5" dirty="0">
                <a:latin typeface="Carlito"/>
                <a:cs typeface="Carlito"/>
              </a:rPr>
              <a:t>under the rules &amp; </a:t>
            </a:r>
            <a:r>
              <a:rPr sz="2200" spc="-10" dirty="0">
                <a:latin typeface="Carlito"/>
                <a:cs typeface="Carlito"/>
              </a:rPr>
              <a:t>regulations </a:t>
            </a:r>
            <a:r>
              <a:rPr sz="2200" spc="-5" dirty="0">
                <a:latin typeface="Carlito"/>
                <a:cs typeface="Carlito"/>
              </a:rPr>
              <a:t>of  </a:t>
            </a:r>
            <a:r>
              <a:rPr sz="2200" spc="-15" dirty="0">
                <a:latin typeface="Carlito"/>
                <a:cs typeface="Carlito"/>
              </a:rPr>
              <a:t>EPFO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84157" y="6517335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14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0" y="6451688"/>
            <a:ext cx="457200" cy="4063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91400" y="6400800"/>
            <a:ext cx="1219200" cy="4571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9285" y="3743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85" dirty="0">
                <a:latin typeface="Arial"/>
                <a:cs typeface="Arial"/>
              </a:rPr>
              <a:t>The </a:t>
            </a:r>
            <a:r>
              <a:rPr sz="2200" b="1" spc="-200" dirty="0">
                <a:latin typeface="Arial"/>
                <a:cs typeface="Arial"/>
              </a:rPr>
              <a:t>Employee’s </a:t>
            </a:r>
            <a:r>
              <a:rPr sz="2200" b="1" spc="-150" dirty="0">
                <a:latin typeface="Arial"/>
                <a:cs typeface="Arial"/>
              </a:rPr>
              <a:t>Provident </a:t>
            </a:r>
            <a:r>
              <a:rPr sz="2200" b="1" spc="-210" dirty="0">
                <a:latin typeface="Arial"/>
                <a:cs typeface="Arial"/>
              </a:rPr>
              <a:t>Fund </a:t>
            </a:r>
            <a:r>
              <a:rPr sz="2200" b="1" spc="-180" dirty="0">
                <a:latin typeface="Arial"/>
                <a:cs typeface="Arial"/>
              </a:rPr>
              <a:t>Act</a:t>
            </a:r>
            <a:r>
              <a:rPr sz="2200" b="1" spc="220" dirty="0">
                <a:latin typeface="Arial"/>
                <a:cs typeface="Arial"/>
              </a:rPr>
              <a:t> </a:t>
            </a:r>
            <a:r>
              <a:rPr sz="2200" b="1" spc="-5" dirty="0">
                <a:latin typeface="Carlito"/>
                <a:cs typeface="Carlito"/>
              </a:rPr>
              <a:t>1952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7801" y="3057271"/>
            <a:ext cx="50114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5" dirty="0">
                <a:latin typeface="Carlito"/>
                <a:cs typeface="Carlito"/>
              </a:rPr>
              <a:t>Employee Role </a:t>
            </a:r>
            <a:r>
              <a:rPr sz="3000" b="1" dirty="0">
                <a:latin typeface="Carlito"/>
                <a:cs typeface="Carlito"/>
              </a:rPr>
              <a:t>&amp; </a:t>
            </a:r>
            <a:r>
              <a:rPr sz="3000" b="1" spc="-10" dirty="0">
                <a:latin typeface="Carlito"/>
                <a:cs typeface="Carlito"/>
              </a:rPr>
              <a:t>Responsibility</a:t>
            </a:r>
            <a:endParaRPr sz="30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5" name="object 5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1742" y="794385"/>
            <a:ext cx="918844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ens</a:t>
            </a:r>
            <a:r>
              <a:rPr sz="2200" spc="5" dirty="0">
                <a:latin typeface="Carlito"/>
                <a:cs typeface="Carlito"/>
              </a:rPr>
              <a:t>i</a:t>
            </a:r>
            <a:r>
              <a:rPr sz="2200" spc="-5" dirty="0">
                <a:latin typeface="Carlito"/>
                <a:cs typeface="Carlito"/>
              </a:rPr>
              <a:t>on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677"/>
            <a:ext cx="6906259" cy="1353185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99695" algn="ctr">
              <a:lnSpc>
                <a:spcPct val="100000"/>
              </a:lnSpc>
              <a:spcBef>
                <a:spcPts val="136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1270"/>
              </a:spcBef>
              <a:buFont typeface="Arial"/>
              <a:buChar char="•"/>
              <a:tabLst>
                <a:tab pos="354965" algn="l"/>
                <a:tab pos="355600" algn="l"/>
                <a:tab pos="1347470" algn="l"/>
                <a:tab pos="2228215" algn="l"/>
                <a:tab pos="2597785" algn="l"/>
                <a:tab pos="3131185" algn="l"/>
                <a:tab pos="3456940" algn="l"/>
                <a:tab pos="4710430" algn="l"/>
                <a:tab pos="5835015" algn="l"/>
                <a:tab pos="6295390" algn="l"/>
                <a:tab pos="6702425" algn="l"/>
              </a:tabLst>
            </a:pPr>
            <a:r>
              <a:rPr sz="2200" spc="-5" dirty="0">
                <a:latin typeface="Carlito"/>
                <a:cs typeface="Carlito"/>
              </a:rPr>
              <a:t>P</a:t>
            </a:r>
            <a:r>
              <a:rPr sz="2200" spc="-35" dirty="0">
                <a:latin typeface="Carlito"/>
                <a:cs typeface="Carlito"/>
              </a:rPr>
              <a:t>r</a:t>
            </a:r>
            <a:r>
              <a:rPr sz="2200" spc="-10" dirty="0">
                <a:latin typeface="Carlito"/>
                <a:cs typeface="Carlito"/>
              </a:rPr>
              <a:t>o</a:t>
            </a:r>
            <a:r>
              <a:rPr sz="2200" spc="-20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ide</a:t>
            </a:r>
            <a:r>
              <a:rPr sz="2200" dirty="0">
                <a:latin typeface="Carlito"/>
                <a:cs typeface="Carlito"/>
              </a:rPr>
              <a:t>	d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ails</a:t>
            </a:r>
            <a:r>
              <a:rPr sz="2200" dirty="0">
                <a:latin typeface="Carlito"/>
                <a:cs typeface="Carlito"/>
              </a:rPr>
              <a:t>	o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sel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&amp;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n</a:t>
            </a:r>
            <a:r>
              <a:rPr sz="2200" spc="5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minees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(</a:t>
            </a:r>
            <a:r>
              <a:rPr sz="2200" spc="-3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orm</a:t>
            </a:r>
            <a:r>
              <a:rPr sz="2200" spc="-10" dirty="0">
                <a:latin typeface="Carlito"/>
                <a:cs typeface="Carlito"/>
              </a:rPr>
              <a:t>-</a:t>
            </a:r>
            <a:r>
              <a:rPr sz="2200" spc="-5" dirty="0">
                <a:latin typeface="Carlito"/>
                <a:cs typeface="Carlito"/>
              </a:rPr>
              <a:t>2)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or</a:t>
            </a:r>
            <a:r>
              <a:rPr sz="2200" dirty="0">
                <a:latin typeface="Carlito"/>
                <a:cs typeface="Carlito"/>
              </a:rPr>
              <a:t>	P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&amp; 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time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joining the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establishment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1532000"/>
            <a:ext cx="8072755" cy="1098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already having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A/c, </a:t>
            </a:r>
            <a:r>
              <a:rPr sz="2200" spc="-5" dirty="0">
                <a:latin typeface="Carlito"/>
                <a:cs typeface="Carlito"/>
              </a:rPr>
              <a:t>apply </a:t>
            </a:r>
            <a:r>
              <a:rPr sz="2200" spc="-20" dirty="0">
                <a:latin typeface="Carlito"/>
                <a:cs typeface="Carlito"/>
              </a:rPr>
              <a:t>for transfer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previous </a:t>
            </a:r>
            <a:r>
              <a:rPr sz="2200" spc="-15" dirty="0">
                <a:latin typeface="Carlito"/>
                <a:cs typeface="Carlito"/>
              </a:rPr>
              <a:t>A/c 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present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A/c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6532880" algn="l"/>
              </a:tabLst>
            </a:pPr>
            <a:r>
              <a:rPr sz="2200" spc="-5" dirty="0">
                <a:latin typeface="Carlito"/>
                <a:cs typeface="Carlito"/>
              </a:rPr>
              <a:t>If willing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increase contribution, </a:t>
            </a:r>
            <a:r>
              <a:rPr sz="2200" spc="-15" dirty="0">
                <a:latin typeface="Carlito"/>
                <a:cs typeface="Carlito"/>
              </a:rPr>
              <a:t>inform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2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same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to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-10" dirty="0">
                <a:latin typeface="Carlito"/>
                <a:cs typeface="Carlito"/>
              </a:rPr>
              <a:t> employer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52181" y="2605277"/>
            <a:ext cx="12065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latin typeface="Carlito"/>
                <a:cs typeface="Carlito"/>
              </a:rPr>
              <a:t>(Voluntary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2605277"/>
            <a:ext cx="8072120" cy="2640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25501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deduct the amount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salary  </a:t>
            </a:r>
            <a:r>
              <a:rPr sz="2200" spc="-15" dirty="0">
                <a:latin typeface="Carlito"/>
                <a:cs typeface="Carlito"/>
              </a:rPr>
              <a:t>Provident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Fund).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Voluntary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be </a:t>
            </a:r>
            <a:r>
              <a:rPr sz="2200" spc="-15" dirty="0">
                <a:latin typeface="Carlito"/>
                <a:cs typeface="Carlito"/>
              </a:rPr>
              <a:t>upto </a:t>
            </a:r>
            <a:r>
              <a:rPr sz="2200" spc="-5" dirty="0">
                <a:latin typeface="Carlito"/>
                <a:cs typeface="Carlito"/>
              </a:rPr>
              <a:t>100%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wages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6174740" algn="l"/>
              </a:tabLst>
            </a:pPr>
            <a:r>
              <a:rPr sz="2200" spc="-15" dirty="0">
                <a:latin typeface="Carlito"/>
                <a:cs typeface="Carlito"/>
              </a:rPr>
              <a:t>Understand</a:t>
            </a:r>
            <a:r>
              <a:rPr sz="2200" spc="1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that</a:t>
            </a:r>
            <a:r>
              <a:rPr sz="2200" spc="1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2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r>
              <a:rPr sz="2200" spc="9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1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not</a:t>
            </a:r>
            <a:r>
              <a:rPr sz="2200" spc="1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liable</a:t>
            </a:r>
            <a:r>
              <a:rPr sz="2200" spc="10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to</a:t>
            </a:r>
            <a:r>
              <a:rPr sz="2200" spc="114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pay	</a:t>
            </a:r>
            <a:r>
              <a:rPr sz="2200" spc="-15" dirty="0">
                <a:latin typeface="Carlito"/>
                <a:cs typeface="Carlito"/>
              </a:rPr>
              <a:t>any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contribution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dirty="0">
                <a:latin typeface="Carlito"/>
                <a:cs typeface="Carlito"/>
              </a:rPr>
              <a:t>on </a:t>
            </a:r>
            <a:r>
              <a:rPr sz="2200" spc="-10" dirty="0">
                <a:latin typeface="Carlito"/>
                <a:cs typeface="Carlito"/>
              </a:rPr>
              <a:t>voluntary</a:t>
            </a:r>
            <a:r>
              <a:rPr sz="2200" spc="-3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PF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Periodically </a:t>
            </a:r>
            <a:r>
              <a:rPr sz="2200" spc="-5" dirty="0">
                <a:latin typeface="Carlito"/>
                <a:cs typeface="Carlito"/>
              </a:rPr>
              <a:t>verify the </a:t>
            </a:r>
            <a:r>
              <a:rPr sz="2200" spc="-10" dirty="0">
                <a:latin typeface="Carlito"/>
                <a:cs typeface="Carlito"/>
              </a:rPr>
              <a:t>details maintained 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1184275" algn="l"/>
                <a:tab pos="2004695" algn="l"/>
                <a:tab pos="3294379" algn="l"/>
                <a:tab pos="3742054" algn="l"/>
                <a:tab pos="4742180" algn="l"/>
                <a:tab pos="5271135" algn="l"/>
                <a:tab pos="6102985" algn="l"/>
                <a:tab pos="6546850" algn="l"/>
              </a:tabLst>
            </a:pPr>
            <a:r>
              <a:rPr sz="2200" spc="-5" dirty="0">
                <a:latin typeface="Carlito"/>
                <a:cs typeface="Carlito"/>
              </a:rPr>
              <a:t>Don't	allow	</a:t>
            </a:r>
            <a:r>
              <a:rPr sz="2200" spc="-10" dirty="0">
                <a:latin typeface="Carlito"/>
                <a:cs typeface="Carlito"/>
              </a:rPr>
              <a:t>employer	</a:t>
            </a:r>
            <a:r>
              <a:rPr sz="2200" spc="-20" dirty="0">
                <a:latin typeface="Carlito"/>
                <a:cs typeface="Carlito"/>
              </a:rPr>
              <a:t>to	</a:t>
            </a:r>
            <a:r>
              <a:rPr sz="2200" spc="-10" dirty="0">
                <a:latin typeface="Carlito"/>
                <a:cs typeface="Carlito"/>
              </a:rPr>
              <a:t>deduct	</a:t>
            </a:r>
            <a:r>
              <a:rPr sz="2200" spc="-5" dirty="0">
                <a:latin typeface="Carlito"/>
                <a:cs typeface="Carlito"/>
              </a:rPr>
              <a:t>his	</a:t>
            </a:r>
            <a:r>
              <a:rPr sz="2200" spc="-10" dirty="0">
                <a:latin typeface="Carlito"/>
                <a:cs typeface="Carlito"/>
              </a:rPr>
              <a:t>share	</a:t>
            </a:r>
            <a:r>
              <a:rPr sz="2200" dirty="0">
                <a:latin typeface="Carlito"/>
                <a:cs typeface="Carlito"/>
              </a:rPr>
              <a:t>of	</a:t>
            </a:r>
            <a:r>
              <a:rPr sz="2200" spc="-10" dirty="0">
                <a:latin typeface="Carlito"/>
                <a:cs typeface="Carlito"/>
              </a:rPr>
              <a:t>contribution/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5152935"/>
            <a:ext cx="8070215" cy="116586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630"/>
              </a:spcBef>
            </a:pPr>
            <a:r>
              <a:rPr sz="2200" spc="-15" dirty="0">
                <a:latin typeface="Carlito"/>
                <a:cs typeface="Carlito"/>
              </a:rPr>
              <a:t>administrative </a:t>
            </a:r>
            <a:r>
              <a:rPr sz="2200" spc="-10" dirty="0">
                <a:latin typeface="Carlito"/>
                <a:cs typeface="Carlito"/>
              </a:rPr>
              <a:t>charges </a:t>
            </a:r>
            <a:r>
              <a:rPr sz="2200" spc="-15" dirty="0">
                <a:latin typeface="Carlito"/>
                <a:cs typeface="Carlito"/>
              </a:rPr>
              <a:t>payable by </a:t>
            </a:r>
            <a:r>
              <a:rPr sz="2200" spc="-5" dirty="0">
                <a:latin typeface="Carlito"/>
                <a:cs typeface="Carlito"/>
              </a:rPr>
              <a:t>him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7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wages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Understand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Employees' </a:t>
            </a: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15" dirty="0">
                <a:latin typeface="Carlito"/>
                <a:cs typeface="Carlito"/>
              </a:rPr>
              <a:t>Organization </a:t>
            </a:r>
            <a:r>
              <a:rPr sz="2200" spc="-5" dirty="0">
                <a:latin typeface="Carlito"/>
                <a:cs typeface="Carlito"/>
              </a:rPr>
              <a:t>does not  </a:t>
            </a:r>
            <a:r>
              <a:rPr sz="2200" spc="-20" dirty="0">
                <a:latin typeface="Carlito"/>
                <a:cs typeface="Carlito"/>
              </a:rPr>
              <a:t>have </a:t>
            </a:r>
            <a:r>
              <a:rPr sz="2200" spc="-15" dirty="0">
                <a:latin typeface="Carlito"/>
                <a:cs typeface="Carlito"/>
              </a:rPr>
              <a:t>any agent </a:t>
            </a: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middlemen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9" name="object 9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2832" y="298196"/>
            <a:ext cx="43510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arlito"/>
                <a:cs typeface="Carlito"/>
              </a:rPr>
              <a:t>The </a:t>
            </a:r>
            <a:r>
              <a:rPr sz="2200" b="1" spc="-10" dirty="0">
                <a:latin typeface="Carlito"/>
                <a:cs typeface="Carlito"/>
              </a:rPr>
              <a:t>Employees </a:t>
            </a:r>
            <a:r>
              <a:rPr sz="2200" b="1" spc="-15" dirty="0">
                <a:latin typeface="Carlito"/>
                <a:cs typeface="Carlito"/>
              </a:rPr>
              <a:t>Pension </a:t>
            </a:r>
            <a:r>
              <a:rPr sz="2200" b="1" spc="-5" dirty="0">
                <a:latin typeface="Carlito"/>
                <a:cs typeface="Carlito"/>
              </a:rPr>
              <a:t>Scheme</a:t>
            </a:r>
            <a:r>
              <a:rPr sz="2200" b="1" spc="50" dirty="0">
                <a:latin typeface="Carlito"/>
                <a:cs typeface="Carlito"/>
              </a:rPr>
              <a:t> </a:t>
            </a:r>
            <a:r>
              <a:rPr sz="2200" b="1" dirty="0">
                <a:latin typeface="Carlito"/>
                <a:cs typeface="Carlito"/>
              </a:rPr>
              <a:t>1995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17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7029" y="3057271"/>
            <a:ext cx="52520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latin typeface="Carlito"/>
                <a:cs typeface="Carlito"/>
              </a:rPr>
              <a:t>Employees </a:t>
            </a:r>
            <a:r>
              <a:rPr sz="3000" b="1" spc="-15" dirty="0">
                <a:latin typeface="Carlito"/>
                <a:cs typeface="Carlito"/>
              </a:rPr>
              <a:t>Pension </a:t>
            </a:r>
            <a:r>
              <a:rPr sz="3000" b="1" dirty="0">
                <a:latin typeface="Carlito"/>
                <a:cs typeface="Carlito"/>
              </a:rPr>
              <a:t>Scheme</a:t>
            </a:r>
            <a:r>
              <a:rPr sz="3000" b="1" spc="-3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1995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032" y="374396"/>
            <a:ext cx="43510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The </a:t>
            </a:r>
            <a:r>
              <a:rPr sz="22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Employees </a:t>
            </a:r>
            <a:r>
              <a:rPr sz="22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Pension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Scheme</a:t>
            </a:r>
            <a:r>
              <a:rPr sz="2200" u="heavy" spc="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 </a:t>
            </a:r>
            <a:r>
              <a:rPr sz="2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1995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764540" y="752601"/>
            <a:ext cx="8072755" cy="553148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100" b="1" spc="-5" dirty="0">
                <a:latin typeface="Carlito"/>
                <a:cs typeface="Carlito"/>
              </a:rPr>
              <a:t>Introduction</a:t>
            </a:r>
            <a:endParaRPr sz="21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6235" algn="l"/>
              </a:tabLst>
            </a:pPr>
            <a:r>
              <a:rPr sz="2100" spc="-95" dirty="0">
                <a:latin typeface="Carlito"/>
                <a:cs typeface="Carlito"/>
              </a:rPr>
              <a:t>To </a:t>
            </a:r>
            <a:r>
              <a:rPr sz="2100" spc="-10" dirty="0">
                <a:latin typeface="Carlito"/>
                <a:cs typeface="Carlito"/>
              </a:rPr>
              <a:t>give </a:t>
            </a:r>
            <a:r>
              <a:rPr sz="2100" spc="-5" dirty="0">
                <a:latin typeface="Carlito"/>
                <a:cs typeface="Carlito"/>
              </a:rPr>
              <a:t>long term </a:t>
            </a:r>
            <a:r>
              <a:rPr sz="2100" spc="-10" dirty="0">
                <a:latin typeface="Carlito"/>
                <a:cs typeface="Carlito"/>
              </a:rPr>
              <a:t>protection </a:t>
            </a:r>
            <a:r>
              <a:rPr sz="2100" dirty="0">
                <a:latin typeface="Carlito"/>
                <a:cs typeface="Carlito"/>
              </a:rPr>
              <a:t>/ </a:t>
            </a:r>
            <a:r>
              <a:rPr sz="2100" spc="-5" dirty="0">
                <a:latin typeface="Carlito"/>
                <a:cs typeface="Carlito"/>
              </a:rPr>
              <a:t>financial security </a:t>
            </a:r>
            <a:r>
              <a:rPr sz="2100" spc="-10" dirty="0">
                <a:latin typeface="Carlito"/>
                <a:cs typeface="Carlito"/>
              </a:rPr>
              <a:t>to </a:t>
            </a:r>
            <a:r>
              <a:rPr sz="2100" spc="-5" dirty="0">
                <a:latin typeface="Carlito"/>
                <a:cs typeface="Carlito"/>
              </a:rPr>
              <a:t>employee upon  </a:t>
            </a:r>
            <a:r>
              <a:rPr sz="2100" spc="-10" dirty="0">
                <a:latin typeface="Carlito"/>
                <a:cs typeface="Carlito"/>
              </a:rPr>
              <a:t>retirement </a:t>
            </a:r>
            <a:r>
              <a:rPr sz="2100" dirty="0">
                <a:latin typeface="Carlito"/>
                <a:cs typeface="Carlito"/>
              </a:rPr>
              <a:t>and </a:t>
            </a:r>
            <a:r>
              <a:rPr sz="2100" spc="-5" dirty="0">
                <a:latin typeface="Carlito"/>
                <a:cs typeface="Carlito"/>
              </a:rPr>
              <a:t>his </a:t>
            </a:r>
            <a:r>
              <a:rPr sz="2100" spc="-10" dirty="0">
                <a:latin typeface="Carlito"/>
                <a:cs typeface="Carlito"/>
              </a:rPr>
              <a:t>family </a:t>
            </a:r>
            <a:r>
              <a:rPr sz="2100" spc="-5" dirty="0">
                <a:latin typeface="Carlito"/>
                <a:cs typeface="Carlito"/>
              </a:rPr>
              <a:t>in case of his </a:t>
            </a:r>
            <a:r>
              <a:rPr sz="2100" spc="-10" dirty="0">
                <a:latin typeface="Carlito"/>
                <a:cs typeface="Carlito"/>
              </a:rPr>
              <a:t>pre-mature death, </a:t>
            </a:r>
            <a:r>
              <a:rPr sz="2100" spc="-15" dirty="0">
                <a:latin typeface="Carlito"/>
                <a:cs typeface="Carlito"/>
              </a:rPr>
              <a:t>family  </a:t>
            </a:r>
            <a:r>
              <a:rPr sz="2100" spc="-5" dirty="0">
                <a:latin typeface="Carlito"/>
                <a:cs typeface="Carlito"/>
              </a:rPr>
              <a:t>pension scheme has </a:t>
            </a:r>
            <a:r>
              <a:rPr sz="2100" spc="-10" dirty="0">
                <a:latin typeface="Carlito"/>
                <a:cs typeface="Carlito"/>
              </a:rPr>
              <a:t>come </a:t>
            </a:r>
            <a:r>
              <a:rPr sz="2100" spc="-15" dirty="0">
                <a:latin typeface="Carlito"/>
                <a:cs typeface="Carlito"/>
              </a:rPr>
              <a:t>into </a:t>
            </a:r>
            <a:r>
              <a:rPr sz="2100" spc="-20" dirty="0">
                <a:latin typeface="Carlito"/>
                <a:cs typeface="Carlito"/>
              </a:rPr>
              <a:t>force </a:t>
            </a:r>
            <a:r>
              <a:rPr sz="2100" spc="-10" dirty="0">
                <a:latin typeface="Carlito"/>
                <a:cs typeface="Carlito"/>
              </a:rPr>
              <a:t>by </a:t>
            </a:r>
            <a:r>
              <a:rPr sz="2100" spc="-5" dirty="0">
                <a:latin typeface="Carlito"/>
                <a:cs typeface="Carlito"/>
              </a:rPr>
              <a:t>diverting 8.33% contribution  </a:t>
            </a:r>
            <a:r>
              <a:rPr sz="2100" dirty="0">
                <a:latin typeface="Carlito"/>
                <a:cs typeface="Carlito"/>
              </a:rPr>
              <a:t>made </a:t>
            </a:r>
            <a:r>
              <a:rPr sz="2100" spc="-10" dirty="0">
                <a:latin typeface="Carlito"/>
                <a:cs typeface="Carlito"/>
              </a:rPr>
              <a:t>by employer </a:t>
            </a:r>
            <a:r>
              <a:rPr sz="2100" spc="-15" dirty="0">
                <a:latin typeface="Carlito"/>
                <a:cs typeface="Carlito"/>
              </a:rPr>
              <a:t>towards </a:t>
            </a:r>
            <a:r>
              <a:rPr sz="2100" spc="-5" dirty="0">
                <a:latin typeface="Carlito"/>
                <a:cs typeface="Carlito"/>
              </a:rPr>
              <a:t>PF</a:t>
            </a:r>
            <a:r>
              <a:rPr sz="2100" spc="10" dirty="0">
                <a:latin typeface="Carlito"/>
                <a:cs typeface="Carlito"/>
              </a:rPr>
              <a:t> </a:t>
            </a:r>
            <a:r>
              <a:rPr sz="2100" spc="-5" dirty="0">
                <a:latin typeface="Carlito"/>
                <a:cs typeface="Carlito"/>
              </a:rPr>
              <a:t>scheme</a:t>
            </a:r>
            <a:endParaRPr sz="2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8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100" b="1" spc="-5" dirty="0">
                <a:latin typeface="Carlito"/>
                <a:cs typeface="Carlito"/>
              </a:rPr>
              <a:t>Application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  <a:tab pos="356235" algn="l"/>
                <a:tab pos="1353820" algn="l"/>
                <a:tab pos="1663064" algn="l"/>
                <a:tab pos="3075940" algn="l"/>
                <a:tab pos="3531870" algn="l"/>
                <a:tab pos="3926840" algn="l"/>
                <a:tab pos="4434205" algn="l"/>
                <a:tab pos="5403850" algn="l"/>
                <a:tab pos="6572884" algn="l"/>
                <a:tab pos="7188834" algn="l"/>
              </a:tabLst>
            </a:pPr>
            <a:r>
              <a:rPr sz="2100" spc="-5" dirty="0">
                <a:latin typeface="Carlito"/>
                <a:cs typeface="Carlito"/>
              </a:rPr>
              <a:t>Schem</a:t>
            </a:r>
            <a:r>
              <a:rPr sz="2100" dirty="0">
                <a:latin typeface="Carlito"/>
                <a:cs typeface="Carlito"/>
              </a:rPr>
              <a:t>e	</a:t>
            </a:r>
            <a:r>
              <a:rPr sz="2100" spc="-5" dirty="0">
                <a:latin typeface="Carlito"/>
                <a:cs typeface="Carlito"/>
              </a:rPr>
              <a:t>i</a:t>
            </a:r>
            <a:r>
              <a:rPr sz="2100" dirty="0">
                <a:latin typeface="Carlito"/>
                <a:cs typeface="Carlito"/>
              </a:rPr>
              <a:t>s	compulso</a:t>
            </a:r>
            <a:r>
              <a:rPr sz="2100" spc="10" dirty="0">
                <a:latin typeface="Carlito"/>
                <a:cs typeface="Carlito"/>
              </a:rPr>
              <a:t>r</a:t>
            </a:r>
            <a:r>
              <a:rPr sz="2100" dirty="0">
                <a:latin typeface="Carlito"/>
                <a:cs typeface="Carlito"/>
              </a:rPr>
              <a:t>y	</a:t>
            </a:r>
            <a:r>
              <a:rPr sz="2100" spc="-45" dirty="0">
                <a:latin typeface="Carlito"/>
                <a:cs typeface="Carlito"/>
              </a:rPr>
              <a:t>f</a:t>
            </a:r>
            <a:r>
              <a:rPr sz="2100" spc="5" dirty="0">
                <a:latin typeface="Carlito"/>
                <a:cs typeface="Carlito"/>
              </a:rPr>
              <a:t>o</a:t>
            </a:r>
            <a:r>
              <a:rPr sz="2100" dirty="0">
                <a:latin typeface="Carlito"/>
                <a:cs typeface="Carlito"/>
              </a:rPr>
              <a:t>r	all	the	</a:t>
            </a:r>
            <a:r>
              <a:rPr sz="2100" spc="-40" dirty="0">
                <a:latin typeface="Carlito"/>
                <a:cs typeface="Carlito"/>
              </a:rPr>
              <a:t>e</a:t>
            </a:r>
            <a:r>
              <a:rPr sz="2100" spc="-5" dirty="0">
                <a:latin typeface="Carlito"/>
                <a:cs typeface="Carlito"/>
              </a:rPr>
              <a:t>x</a:t>
            </a:r>
            <a:r>
              <a:rPr sz="2100" spc="10" dirty="0">
                <a:latin typeface="Carlito"/>
                <a:cs typeface="Carlito"/>
              </a:rPr>
              <a:t>i</a:t>
            </a:r>
            <a:r>
              <a:rPr sz="2100" spc="-20" dirty="0">
                <a:latin typeface="Carlito"/>
                <a:cs typeface="Carlito"/>
              </a:rPr>
              <a:t>s</a:t>
            </a:r>
            <a:r>
              <a:rPr sz="2100" dirty="0">
                <a:latin typeface="Carlito"/>
                <a:cs typeface="Carlito"/>
              </a:rPr>
              <a:t>ting	membe</a:t>
            </a:r>
            <a:r>
              <a:rPr sz="2100" spc="-40" dirty="0">
                <a:latin typeface="Carlito"/>
                <a:cs typeface="Carlito"/>
              </a:rPr>
              <a:t>r</a:t>
            </a:r>
            <a:r>
              <a:rPr sz="2100" dirty="0">
                <a:latin typeface="Carlito"/>
                <a:cs typeface="Carlito"/>
              </a:rPr>
              <a:t>s	who	</a:t>
            </a:r>
            <a:r>
              <a:rPr sz="2100" spc="-5" dirty="0">
                <a:latin typeface="Carlito"/>
                <a:cs typeface="Carlito"/>
              </a:rPr>
              <a:t>be</a:t>
            </a:r>
            <a:r>
              <a:rPr sz="2100" spc="-15" dirty="0">
                <a:latin typeface="Carlito"/>
                <a:cs typeface="Carlito"/>
              </a:rPr>
              <a:t>c</a:t>
            </a:r>
            <a:r>
              <a:rPr sz="2100" spc="5" dirty="0">
                <a:latin typeface="Carlito"/>
                <a:cs typeface="Carlito"/>
              </a:rPr>
              <a:t>o</a:t>
            </a:r>
            <a:r>
              <a:rPr sz="2100" dirty="0">
                <a:latin typeface="Carlito"/>
                <a:cs typeface="Carlito"/>
              </a:rPr>
              <a:t>me</a:t>
            </a:r>
            <a:endParaRPr sz="21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100" spc="-10" dirty="0">
                <a:latin typeface="Carlito"/>
                <a:cs typeface="Carlito"/>
              </a:rPr>
              <a:t>members </a:t>
            </a:r>
            <a:r>
              <a:rPr sz="2100" spc="-5" dirty="0">
                <a:latin typeface="Carlito"/>
                <a:cs typeface="Carlito"/>
              </a:rPr>
              <a:t>of </a:t>
            </a:r>
            <a:r>
              <a:rPr sz="2100" dirty="0">
                <a:latin typeface="Carlito"/>
                <a:cs typeface="Carlito"/>
              </a:rPr>
              <a:t>the </a:t>
            </a:r>
            <a:r>
              <a:rPr sz="2100" spc="-10" dirty="0">
                <a:latin typeface="Carlito"/>
                <a:cs typeface="Carlito"/>
              </a:rPr>
              <a:t>Employees </a:t>
            </a:r>
            <a:r>
              <a:rPr sz="2100" spc="-15" dirty="0">
                <a:latin typeface="Carlito"/>
                <a:cs typeface="Carlito"/>
              </a:rPr>
              <a:t>Provident </a:t>
            </a:r>
            <a:r>
              <a:rPr sz="2100" spc="-5" dirty="0">
                <a:latin typeface="Carlito"/>
                <a:cs typeface="Carlito"/>
              </a:rPr>
              <a:t>Fund</a:t>
            </a:r>
            <a:r>
              <a:rPr sz="2100" spc="65" dirty="0">
                <a:latin typeface="Carlito"/>
                <a:cs typeface="Carlito"/>
              </a:rPr>
              <a:t> </a:t>
            </a:r>
            <a:r>
              <a:rPr sz="2100" spc="-5" dirty="0">
                <a:latin typeface="Carlito"/>
                <a:cs typeface="Carlito"/>
              </a:rPr>
              <a:t>Scheme</a:t>
            </a:r>
            <a:endParaRPr sz="2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100" b="1" spc="-5" dirty="0">
                <a:latin typeface="Carlito"/>
                <a:cs typeface="Carlito"/>
              </a:rPr>
              <a:t>Eligible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100" spc="-5" dirty="0">
                <a:latin typeface="Carlito"/>
                <a:cs typeface="Carlito"/>
              </a:rPr>
              <a:t>Monthly pension </a:t>
            </a:r>
            <a:r>
              <a:rPr sz="2100" spc="-10" dirty="0">
                <a:latin typeface="Carlito"/>
                <a:cs typeface="Carlito"/>
              </a:rPr>
              <a:t>to employees </a:t>
            </a:r>
            <a:r>
              <a:rPr sz="2100" spc="-5" dirty="0">
                <a:latin typeface="Carlito"/>
                <a:cs typeface="Carlito"/>
              </a:rPr>
              <a:t>on</a:t>
            </a:r>
            <a:r>
              <a:rPr sz="2100" spc="60" dirty="0">
                <a:latin typeface="Carlito"/>
                <a:cs typeface="Carlito"/>
              </a:rPr>
              <a:t> </a:t>
            </a:r>
            <a:r>
              <a:rPr sz="2100" spc="-10" dirty="0">
                <a:latin typeface="Carlito"/>
                <a:cs typeface="Carlito"/>
              </a:rPr>
              <a:t>retirement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100" spc="-10" dirty="0">
                <a:latin typeface="Carlito"/>
                <a:cs typeface="Carlito"/>
              </a:rPr>
              <a:t>Widows </a:t>
            </a:r>
            <a:r>
              <a:rPr sz="2100" spc="-5" dirty="0">
                <a:latin typeface="Carlito"/>
                <a:cs typeface="Carlito"/>
              </a:rPr>
              <a:t>on </a:t>
            </a:r>
            <a:r>
              <a:rPr sz="2100" spc="-10" dirty="0">
                <a:latin typeface="Carlito"/>
                <a:cs typeface="Carlito"/>
              </a:rPr>
              <a:t>death </a:t>
            </a:r>
            <a:r>
              <a:rPr sz="2100" spc="-5" dirty="0">
                <a:latin typeface="Carlito"/>
                <a:cs typeface="Carlito"/>
              </a:rPr>
              <a:t>of </a:t>
            </a:r>
            <a:r>
              <a:rPr sz="2100" dirty="0">
                <a:latin typeface="Carlito"/>
                <a:cs typeface="Carlito"/>
              </a:rPr>
              <a:t>the</a:t>
            </a:r>
            <a:r>
              <a:rPr sz="2100" spc="2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member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100" spc="-10" dirty="0">
                <a:latin typeface="Carlito"/>
                <a:cs typeface="Carlito"/>
              </a:rPr>
              <a:t>Children </a:t>
            </a:r>
            <a:r>
              <a:rPr sz="2100" spc="-5" dirty="0">
                <a:latin typeface="Carlito"/>
                <a:cs typeface="Carlito"/>
              </a:rPr>
              <a:t>of </a:t>
            </a:r>
            <a:r>
              <a:rPr sz="2100" dirty="0">
                <a:latin typeface="Carlito"/>
                <a:cs typeface="Carlito"/>
              </a:rPr>
              <a:t>the member </a:t>
            </a:r>
            <a:r>
              <a:rPr sz="2100" spc="-10" dirty="0">
                <a:latin typeface="Carlito"/>
                <a:cs typeface="Carlito"/>
              </a:rPr>
              <a:t>below </a:t>
            </a:r>
            <a:r>
              <a:rPr sz="2100" dirty="0">
                <a:latin typeface="Carlito"/>
                <a:cs typeface="Carlito"/>
              </a:rPr>
              <a:t>25 </a:t>
            </a:r>
            <a:r>
              <a:rPr sz="2100" spc="-15" dirty="0">
                <a:latin typeface="Carlito"/>
                <a:cs typeface="Carlito"/>
              </a:rPr>
              <a:t>years</a:t>
            </a:r>
            <a:r>
              <a:rPr sz="2100" spc="45" dirty="0">
                <a:latin typeface="Carlito"/>
                <a:cs typeface="Carlito"/>
              </a:rPr>
              <a:t> </a:t>
            </a:r>
            <a:r>
              <a:rPr sz="2100" spc="-5" dirty="0">
                <a:latin typeface="Carlito"/>
                <a:cs typeface="Carlito"/>
              </a:rPr>
              <a:t>age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5600" algn="l"/>
                <a:tab pos="356235" algn="l"/>
                <a:tab pos="1425575" algn="l"/>
                <a:tab pos="2437765" algn="l"/>
                <a:tab pos="2816860" algn="l"/>
                <a:tab pos="3993515" algn="l"/>
                <a:tab pos="4707255" algn="l"/>
                <a:tab pos="6066790" algn="l"/>
                <a:tab pos="6718934" algn="l"/>
              </a:tabLst>
            </a:pPr>
            <a:r>
              <a:rPr sz="2100" spc="-5" dirty="0">
                <a:latin typeface="Carlito"/>
                <a:cs typeface="Carlito"/>
              </a:rPr>
              <a:t>Monthly	pension	</a:t>
            </a:r>
            <a:r>
              <a:rPr sz="2100" spc="-10" dirty="0">
                <a:latin typeface="Carlito"/>
                <a:cs typeface="Carlito"/>
              </a:rPr>
              <a:t>to	members	</a:t>
            </a:r>
            <a:r>
              <a:rPr sz="2100" spc="-5" dirty="0">
                <a:latin typeface="Carlito"/>
                <a:cs typeface="Carlito"/>
              </a:rPr>
              <a:t>upon	</a:t>
            </a:r>
            <a:r>
              <a:rPr sz="2100" spc="-10" dirty="0">
                <a:latin typeface="Carlito"/>
                <a:cs typeface="Carlito"/>
              </a:rPr>
              <a:t>permanent	</a:t>
            </a:r>
            <a:r>
              <a:rPr sz="2100" spc="-15" dirty="0">
                <a:latin typeface="Carlito"/>
                <a:cs typeface="Carlito"/>
              </a:rPr>
              <a:t>total	</a:t>
            </a:r>
            <a:r>
              <a:rPr sz="2100" spc="-5" dirty="0">
                <a:latin typeface="Carlito"/>
                <a:cs typeface="Carlito"/>
              </a:rPr>
              <a:t>disablement</a:t>
            </a:r>
            <a:endParaRPr sz="21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744" y="6258255"/>
            <a:ext cx="15443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Carlito"/>
                <a:cs typeface="Carlito"/>
              </a:rPr>
              <a:t>during</a:t>
            </a:r>
            <a:r>
              <a:rPr sz="2100" spc="-8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service</a:t>
            </a:r>
            <a:endParaRPr sz="21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  <a:hlinkClick r:id="rId3"/>
              </a:rPr>
              <a:t>18</a:t>
            </a:r>
            <a:endParaRPr sz="12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7" name="object 7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558" y="488696"/>
            <a:ext cx="70923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The </a:t>
            </a:r>
            <a:r>
              <a:rPr sz="2200" b="1" spc="-15" dirty="0">
                <a:latin typeface="Carlito"/>
                <a:cs typeface="Carlito"/>
              </a:rPr>
              <a:t>Employees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Deposit-Linked</a:t>
            </a:r>
            <a:r>
              <a:rPr sz="2200" b="1" spc="-10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Insurance </a:t>
            </a:r>
            <a:r>
              <a:rPr sz="2200" b="1" spc="-5" dirty="0">
                <a:latin typeface="Carlito"/>
                <a:cs typeface="Carlito"/>
              </a:rPr>
              <a:t>Scheme 1976</a:t>
            </a:r>
            <a:r>
              <a:rPr sz="2200" b="1" spc="125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(EDLI)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19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5905" y="2676271"/>
            <a:ext cx="647319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Carlito"/>
                <a:cs typeface="Carlito"/>
              </a:rPr>
              <a:t>The </a:t>
            </a:r>
            <a:r>
              <a:rPr sz="3000" b="1" spc="-10" dirty="0">
                <a:latin typeface="Carlito"/>
                <a:cs typeface="Carlito"/>
              </a:rPr>
              <a:t>Employees Deposit-Linked</a:t>
            </a:r>
            <a:r>
              <a:rPr sz="3000" b="1" spc="-4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Insurance</a:t>
            </a:r>
            <a:endParaRPr sz="3000">
              <a:latin typeface="Carlito"/>
              <a:cs typeface="Carlito"/>
            </a:endParaRPr>
          </a:p>
          <a:p>
            <a:pPr marL="342900" algn="ctr">
              <a:lnSpc>
                <a:spcPct val="100000"/>
              </a:lnSpc>
            </a:pPr>
            <a:r>
              <a:rPr sz="3000" b="1" dirty="0">
                <a:latin typeface="Carlito"/>
                <a:cs typeface="Carlito"/>
              </a:rPr>
              <a:t>Scheme</a:t>
            </a:r>
            <a:r>
              <a:rPr sz="3000" b="1" spc="-3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1976</a:t>
            </a:r>
            <a:endParaRPr sz="3000">
              <a:latin typeface="Carlito"/>
              <a:cs typeface="Carlito"/>
            </a:endParaRPr>
          </a:p>
          <a:p>
            <a:pPr marL="1270" algn="ctr">
              <a:lnSpc>
                <a:spcPct val="100000"/>
              </a:lnSpc>
              <a:spcBef>
                <a:spcPts val="720"/>
              </a:spcBef>
            </a:pPr>
            <a:r>
              <a:rPr sz="3000" b="1" dirty="0">
                <a:latin typeface="Carlito"/>
                <a:cs typeface="Carlito"/>
              </a:rPr>
              <a:t>(EDLI)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9208" y="441401"/>
            <a:ext cx="68770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u="heavy" spc="-8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spc="-2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3200" u="heavy" spc="-2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3200" u="heavy" spc="-20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3200" u="heavy" spc="-3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3200" u="heavy" spc="-25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3200" u="heavy" spc="9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884933"/>
            <a:ext cx="7574915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15" dirty="0">
                <a:latin typeface="Times New Roman"/>
                <a:cs typeface="Times New Roman"/>
              </a:rPr>
              <a:t>Employee’s </a:t>
            </a:r>
            <a:r>
              <a:rPr sz="2200" spc="-5" dirty="0">
                <a:latin typeface="Times New Roman"/>
                <a:cs typeface="Times New Roman"/>
              </a:rPr>
              <a:t>Provident </a:t>
            </a:r>
            <a:r>
              <a:rPr sz="2200" dirty="0">
                <a:latin typeface="Times New Roman"/>
                <a:cs typeface="Times New Roman"/>
              </a:rPr>
              <a:t>Funds </a:t>
            </a:r>
            <a:r>
              <a:rPr sz="2200" spc="-10" dirty="0">
                <a:latin typeface="Times New Roman"/>
                <a:cs typeface="Times New Roman"/>
              </a:rPr>
              <a:t>Act</a:t>
            </a:r>
            <a:r>
              <a:rPr sz="2200" spc="-1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1952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4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Employer role &amp;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responsibility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9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Employee role &amp; responsibility</a:t>
            </a:r>
            <a:endParaRPr sz="2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8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Employees Pension Scheme </a:t>
            </a:r>
            <a:r>
              <a:rPr sz="2200" dirty="0">
                <a:latin typeface="Times New Roman"/>
                <a:cs typeface="Times New Roman"/>
              </a:rPr>
              <a:t>1995</a:t>
            </a:r>
            <a:endParaRPr sz="2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8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Employees Deposit-Linked Insurance Scheme (EDLI)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1976</a:t>
            </a:r>
            <a:endParaRPr sz="2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List of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Forms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53200" y="6287731"/>
            <a:ext cx="641680" cy="570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7315200" y="6229356"/>
            <a:ext cx="1524635" cy="628650"/>
            <a:chOff x="7315200" y="6229356"/>
            <a:chExt cx="1524635" cy="628650"/>
          </a:xfrm>
        </p:grpSpPr>
        <p:sp>
          <p:nvSpPr>
            <p:cNvPr id="6" name="object 6"/>
            <p:cNvSpPr/>
            <p:nvPr/>
          </p:nvSpPr>
          <p:spPr>
            <a:xfrm>
              <a:off x="7315200" y="6286499"/>
              <a:ext cx="762000" cy="5714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8" y="6229356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479281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8553" y="201244"/>
            <a:ext cx="8115934" cy="5315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The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Employees Deposit-Linked Insurance </a:t>
            </a:r>
            <a:r>
              <a:rPr sz="2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Scheme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1976</a:t>
            </a:r>
            <a:r>
              <a:rPr sz="22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(EDLI)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  <a:spcBef>
                <a:spcPts val="5"/>
              </a:spcBef>
            </a:pPr>
            <a:r>
              <a:rPr sz="2200" b="1" spc="-10" dirty="0">
                <a:latin typeface="Carlito"/>
                <a:cs typeface="Carlito"/>
              </a:rPr>
              <a:t>Application</a:t>
            </a:r>
            <a:endParaRPr sz="2200">
              <a:latin typeface="Carlito"/>
              <a:cs typeface="Carlito"/>
            </a:endParaRPr>
          </a:p>
          <a:p>
            <a:pPr marL="551815" marR="6985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551815" algn="l"/>
                <a:tab pos="552450" algn="l"/>
                <a:tab pos="1188720" algn="l"/>
                <a:tab pos="2207895" algn="l"/>
                <a:tab pos="2525395" algn="l"/>
                <a:tab pos="3992879" algn="l"/>
                <a:tab pos="4459605" algn="l"/>
                <a:tab pos="4863465" algn="l"/>
                <a:tab pos="5386070" algn="l"/>
                <a:tab pos="6390640" algn="l"/>
                <a:tab pos="7607300" algn="l"/>
              </a:tabLst>
            </a:pPr>
            <a:r>
              <a:rPr sz="2200" spc="-10" dirty="0">
                <a:latin typeface="Carlito"/>
                <a:cs typeface="Carlito"/>
              </a:rPr>
              <a:t>EDL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sch</a:t>
            </a:r>
            <a:r>
              <a:rPr sz="2200" dirty="0">
                <a:latin typeface="Carlito"/>
                <a:cs typeface="Carlito"/>
              </a:rPr>
              <a:t>em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mpulso</a:t>
            </a:r>
            <a:r>
              <a:rPr sz="2200" spc="5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y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or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all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e</a:t>
            </a:r>
            <a:r>
              <a:rPr sz="2200" spc="-10" dirty="0">
                <a:latin typeface="Carlito"/>
                <a:cs typeface="Carlito"/>
              </a:rPr>
              <a:t>xi</a:t>
            </a:r>
            <a:r>
              <a:rPr sz="2200" spc="-30" dirty="0">
                <a:latin typeface="Carlito"/>
                <a:cs typeface="Carlito"/>
              </a:rPr>
              <a:t>s</a:t>
            </a:r>
            <a:r>
              <a:rPr sz="2200" spc="-5" dirty="0">
                <a:latin typeface="Carlito"/>
                <a:cs typeface="Carlito"/>
              </a:rPr>
              <a:t>ting</a:t>
            </a:r>
            <a:r>
              <a:rPr sz="2200" dirty="0">
                <a:latin typeface="Carlito"/>
                <a:cs typeface="Carlito"/>
              </a:rPr>
              <a:t>	me</a:t>
            </a:r>
            <a:r>
              <a:rPr sz="2200" spc="-5" dirty="0">
                <a:latin typeface="Carlito"/>
                <a:cs typeface="Carlito"/>
              </a:rPr>
              <a:t>mbe</a:t>
            </a:r>
            <a:r>
              <a:rPr sz="2200" spc="-45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who  </a:t>
            </a:r>
            <a:r>
              <a:rPr sz="2200" spc="-10" dirty="0">
                <a:latin typeface="Carlito"/>
                <a:cs typeface="Carlito"/>
              </a:rPr>
              <a:t>become </a:t>
            </a:r>
            <a:r>
              <a:rPr sz="2200" spc="-15" dirty="0">
                <a:latin typeface="Carlito"/>
                <a:cs typeface="Carlito"/>
              </a:rPr>
              <a:t>members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Scheme</a:t>
            </a:r>
            <a:endParaRPr sz="2200">
              <a:latin typeface="Carlito"/>
              <a:cs typeface="Carlito"/>
            </a:endParaRPr>
          </a:p>
          <a:p>
            <a:pPr marL="551815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  <a:tab pos="1136650" algn="l"/>
                <a:tab pos="2415540" algn="l"/>
                <a:tab pos="3415665" algn="l"/>
                <a:tab pos="4343400" algn="l"/>
                <a:tab pos="5631815" algn="l"/>
                <a:tab pos="6053455" algn="l"/>
                <a:tab pos="6620509" algn="l"/>
                <a:tab pos="7928609" algn="l"/>
              </a:tabLst>
            </a:pPr>
            <a:r>
              <a:rPr sz="2200" spc="-10" dirty="0">
                <a:latin typeface="Carlito"/>
                <a:cs typeface="Carlito"/>
              </a:rPr>
              <a:t>Li</a:t>
            </a:r>
            <a:r>
              <a:rPr sz="2200" spc="-6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insu</a:t>
            </a:r>
            <a:r>
              <a:rPr sz="2200" spc="-5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an</a:t>
            </a:r>
            <a:r>
              <a:rPr sz="2200" spc="-20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b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n</a:t>
            </a:r>
            <a:r>
              <a:rPr sz="2200" spc="-35" dirty="0">
                <a:latin typeface="Carlito"/>
                <a:cs typeface="Carlito"/>
              </a:rPr>
              <a:t>e</a:t>
            </a:r>
            <a:r>
              <a:rPr sz="2200" spc="-10" dirty="0">
                <a:latin typeface="Carlito"/>
                <a:cs typeface="Carlito"/>
              </a:rPr>
              <a:t>fi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(de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5" dirty="0">
                <a:latin typeface="Carlito"/>
                <a:cs typeface="Carlito"/>
              </a:rPr>
              <a:t>th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-10" dirty="0">
                <a:latin typeface="Carlito"/>
                <a:cs typeface="Carlito"/>
              </a:rPr>
              <a:t>o</a:t>
            </a:r>
            <a:r>
              <a:rPr sz="2200" spc="-35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spc="-55" dirty="0">
                <a:latin typeface="Carlito"/>
                <a:cs typeface="Carlito"/>
              </a:rPr>
              <a:t>r</a:t>
            </a:r>
            <a:r>
              <a:rPr sz="2200" spc="5" dirty="0">
                <a:latin typeface="Carlito"/>
                <a:cs typeface="Carlito"/>
              </a:rPr>
              <a:t>a</a:t>
            </a:r>
            <a:r>
              <a:rPr sz="2200" spc="-20" dirty="0">
                <a:latin typeface="Carlito"/>
                <a:cs typeface="Carlito"/>
              </a:rPr>
              <a:t>g</a:t>
            </a:r>
            <a:r>
              <a:rPr sz="2200" spc="-5" dirty="0">
                <a:latin typeface="Carlito"/>
                <a:cs typeface="Carlito"/>
              </a:rPr>
              <a:t>e)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	e</a:t>
            </a:r>
            <a:r>
              <a:rPr sz="2200" spc="-5" dirty="0">
                <a:latin typeface="Carlito"/>
                <a:cs typeface="Carlito"/>
              </a:rPr>
              <a:t>mpl</a:t>
            </a:r>
            <a:r>
              <a:rPr sz="2200" spc="-15" dirty="0">
                <a:latin typeface="Carlito"/>
                <a:cs typeface="Carlito"/>
              </a:rPr>
              <a:t>o</a:t>
            </a:r>
            <a:r>
              <a:rPr sz="2200" spc="-30" dirty="0">
                <a:latin typeface="Carlito"/>
                <a:cs typeface="Carlito"/>
              </a:rPr>
              <a:t>y</a:t>
            </a:r>
            <a:r>
              <a:rPr sz="2200" spc="-5" dirty="0">
                <a:latin typeface="Carlito"/>
                <a:cs typeface="Carlito"/>
              </a:rPr>
              <a:t>ee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  </a:t>
            </a:r>
            <a:r>
              <a:rPr sz="2200" spc="-10" dirty="0">
                <a:latin typeface="Carlito"/>
                <a:cs typeface="Carlito"/>
              </a:rPr>
              <a:t>available under </a:t>
            </a:r>
            <a:r>
              <a:rPr sz="2200" spc="-5" dirty="0">
                <a:latin typeface="Carlito"/>
                <a:cs typeface="Carlito"/>
              </a:rPr>
              <a:t>this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5" dirty="0">
                <a:latin typeface="Carlito"/>
                <a:cs typeface="Carlito"/>
              </a:rPr>
              <a:t>while in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service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00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</a:pPr>
            <a:r>
              <a:rPr sz="2200" b="1" spc="-10" dirty="0">
                <a:latin typeface="Carlito"/>
                <a:cs typeface="Carlito"/>
              </a:rPr>
              <a:t>Calculation</a:t>
            </a:r>
            <a:endParaRPr sz="2200">
              <a:latin typeface="Carlito"/>
              <a:cs typeface="Carlito"/>
            </a:endParaRPr>
          </a:p>
          <a:p>
            <a:pPr marL="551815" indent="-34417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slab </a:t>
            </a:r>
            <a:r>
              <a:rPr sz="2200" spc="-130" dirty="0">
                <a:latin typeface="Arial"/>
                <a:cs typeface="Arial"/>
              </a:rPr>
              <a:t>– </a:t>
            </a:r>
            <a:r>
              <a:rPr sz="2200" spc="-5" dirty="0">
                <a:latin typeface="Carlito"/>
                <a:cs typeface="Carlito"/>
              </a:rPr>
              <a:t>Rs.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6500/-</a:t>
            </a:r>
            <a:endParaRPr sz="2200">
              <a:latin typeface="Carlito"/>
              <a:cs typeface="Carlito"/>
            </a:endParaRPr>
          </a:p>
          <a:p>
            <a:pPr marL="551815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5" dirty="0">
                <a:latin typeface="Carlito"/>
                <a:cs typeface="Carlito"/>
              </a:rPr>
              <a:t>0.50% </a:t>
            </a:r>
            <a:r>
              <a:rPr sz="2200" spc="-10" dirty="0">
                <a:latin typeface="Carlito"/>
                <a:cs typeface="Carlito"/>
              </a:rPr>
              <a:t>EDLI 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dirty="0">
                <a:latin typeface="Carlito"/>
                <a:cs typeface="Carlito"/>
              </a:rPr>
              <a:t>slab </a:t>
            </a:r>
            <a:r>
              <a:rPr sz="2200" spc="-10" dirty="0">
                <a:latin typeface="Carlito"/>
                <a:cs typeface="Carlito"/>
              </a:rPr>
              <a:t>(Rs. </a:t>
            </a:r>
            <a:r>
              <a:rPr sz="2200" spc="-5" dirty="0">
                <a:latin typeface="Carlito"/>
                <a:cs typeface="Carlito"/>
              </a:rPr>
              <a:t>6500) </a:t>
            </a:r>
            <a:r>
              <a:rPr sz="2200" spc="-10" dirty="0">
                <a:latin typeface="Carlito"/>
                <a:cs typeface="Carlito"/>
              </a:rPr>
              <a:t>wages </a:t>
            </a:r>
            <a:r>
              <a:rPr sz="2200" spc="-5" dirty="0">
                <a:latin typeface="Carlito"/>
                <a:cs typeface="Carlito"/>
              </a:rPr>
              <a:t>and  </a:t>
            </a:r>
            <a:r>
              <a:rPr sz="2200" spc="-20" dirty="0">
                <a:latin typeface="Carlito"/>
                <a:cs typeface="Carlito"/>
              </a:rPr>
              <a:t>transferred to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</a:t>
            </a:r>
            <a:endParaRPr sz="2200">
              <a:latin typeface="Carlito"/>
              <a:cs typeface="Carlito"/>
            </a:endParaRPr>
          </a:p>
          <a:p>
            <a:pPr marL="551815" indent="-34417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5" dirty="0">
                <a:latin typeface="Carlito"/>
                <a:cs typeface="Carlito"/>
              </a:rPr>
              <a:t>0.01% </a:t>
            </a:r>
            <a:r>
              <a:rPr sz="2200" spc="-10" dirty="0">
                <a:latin typeface="Carlito"/>
                <a:cs typeface="Carlito"/>
              </a:rPr>
              <a:t>Administration charges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wages</a:t>
            </a:r>
            <a:endParaRPr sz="2200">
              <a:latin typeface="Carlito"/>
              <a:cs typeface="Carlito"/>
            </a:endParaRPr>
          </a:p>
          <a:p>
            <a:pPr marL="551815" indent="-344170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administration charges are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8553" y="201244"/>
            <a:ext cx="8117205" cy="4556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The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Employees Deposit-Linked Insurance </a:t>
            </a:r>
            <a:r>
              <a:rPr sz="2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Scheme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1976</a:t>
            </a:r>
            <a:r>
              <a:rPr sz="22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(EDLI)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5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</a:pPr>
            <a:r>
              <a:rPr sz="2200" b="1" spc="-5" dirty="0">
                <a:latin typeface="Carlito"/>
                <a:cs typeface="Carlito"/>
              </a:rPr>
              <a:t>Eligible</a:t>
            </a:r>
            <a:endParaRPr sz="2200">
              <a:latin typeface="Carlito"/>
              <a:cs typeface="Carlito"/>
            </a:endParaRPr>
          </a:p>
          <a:p>
            <a:pPr marL="551815" marR="5715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20" dirty="0">
                <a:latin typeface="Carlito"/>
                <a:cs typeface="Carlito"/>
              </a:rPr>
              <a:t>Person </a:t>
            </a:r>
            <a:r>
              <a:rPr sz="2200" spc="-5" dirty="0">
                <a:latin typeface="Carlito"/>
                <a:cs typeface="Carlito"/>
              </a:rPr>
              <a:t>who is </a:t>
            </a:r>
            <a:r>
              <a:rPr sz="2200" spc="-10" dirty="0">
                <a:latin typeface="Carlito"/>
                <a:cs typeface="Carlito"/>
              </a:rPr>
              <a:t>eligible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5" dirty="0">
                <a:latin typeface="Carlito"/>
                <a:cs typeface="Carlito"/>
              </a:rPr>
              <a:t>receive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dues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deceased </a:t>
            </a:r>
            <a:r>
              <a:rPr sz="2200" dirty="0">
                <a:latin typeface="Carlito"/>
                <a:cs typeface="Carlito"/>
              </a:rPr>
              <a:t>member  </a:t>
            </a:r>
            <a:r>
              <a:rPr sz="2200" spc="-5" dirty="0">
                <a:latin typeface="Carlito"/>
                <a:cs typeface="Carlito"/>
              </a:rPr>
              <a:t>who </a:t>
            </a:r>
            <a:r>
              <a:rPr sz="2200" spc="-10" dirty="0">
                <a:latin typeface="Carlito"/>
                <a:cs typeface="Carlito"/>
              </a:rPr>
              <a:t>died </a:t>
            </a:r>
            <a:r>
              <a:rPr sz="2200" spc="-5" dirty="0">
                <a:latin typeface="Carlito"/>
                <a:cs typeface="Carlito"/>
              </a:rPr>
              <a:t>while in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5" dirty="0">
                <a:latin typeface="Carlito"/>
                <a:cs typeface="Carlito"/>
              </a:rPr>
              <a:t>is only </a:t>
            </a:r>
            <a:r>
              <a:rPr sz="2200" spc="-10" dirty="0">
                <a:latin typeface="Carlito"/>
                <a:cs typeface="Carlito"/>
              </a:rPr>
              <a:t>eligible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5" dirty="0">
                <a:latin typeface="Carlito"/>
                <a:cs typeface="Carlito"/>
              </a:rPr>
              <a:t>receive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1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00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</a:pPr>
            <a:r>
              <a:rPr sz="2200" b="1" spc="-15" dirty="0">
                <a:latin typeface="Carlito"/>
                <a:cs typeface="Carlito"/>
              </a:rPr>
              <a:t>Exemption</a:t>
            </a:r>
            <a:endParaRPr sz="2200">
              <a:latin typeface="Carlito"/>
              <a:cs typeface="Carlito"/>
            </a:endParaRPr>
          </a:p>
          <a:p>
            <a:pPr marL="551815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2450" algn="l"/>
              </a:tabLst>
            </a:pP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seek </a:t>
            </a:r>
            <a:r>
              <a:rPr sz="2200" spc="-15" dirty="0">
                <a:latin typeface="Carlito"/>
                <a:cs typeface="Carlito"/>
              </a:rPr>
              <a:t>exemption 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5" dirty="0">
                <a:latin typeface="Carlito"/>
                <a:cs typeface="Carlito"/>
              </a:rPr>
              <a:t>if </a:t>
            </a:r>
            <a:r>
              <a:rPr sz="2200" spc="-10" dirty="0">
                <a:latin typeface="Carlito"/>
                <a:cs typeface="Carlito"/>
              </a:rPr>
              <a:t>similar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better  </a:t>
            </a:r>
            <a:r>
              <a:rPr sz="2200" spc="-10" dirty="0">
                <a:latin typeface="Carlito"/>
                <a:cs typeface="Carlito"/>
              </a:rPr>
              <a:t>benefits are provided </a:t>
            </a:r>
            <a:r>
              <a:rPr sz="2200" spc="-5" dirty="0">
                <a:latin typeface="Carlito"/>
                <a:cs typeface="Carlito"/>
              </a:rPr>
              <a:t>other than the Scheme with the </a:t>
            </a:r>
            <a:r>
              <a:rPr sz="2200" spc="-10" dirty="0">
                <a:latin typeface="Carlito"/>
                <a:cs typeface="Carlito"/>
              </a:rPr>
              <a:t>consent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5" dirty="0">
                <a:latin typeface="Carlito"/>
                <a:cs typeface="Carlito"/>
              </a:rPr>
              <a:t>majority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employees</a:t>
            </a:r>
            <a:endParaRPr sz="2200">
              <a:latin typeface="Carlito"/>
              <a:cs typeface="Carlito"/>
            </a:endParaRPr>
          </a:p>
          <a:p>
            <a:pPr marL="551815" algn="just">
              <a:lnSpc>
                <a:spcPct val="100000"/>
              </a:lnSpc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(Ex: </a:t>
            </a:r>
            <a:r>
              <a:rPr sz="2200" spc="-5" dirty="0">
                <a:latin typeface="Carlito"/>
                <a:cs typeface="Carlito"/>
              </a:rPr>
              <a:t>IJM </a:t>
            </a:r>
            <a:r>
              <a:rPr sz="2200" spc="-10" dirty="0">
                <a:latin typeface="Carlito"/>
                <a:cs typeface="Carlito"/>
              </a:rPr>
              <a:t>opted </a:t>
            </a:r>
            <a:r>
              <a:rPr sz="2200" spc="-5" dirty="0">
                <a:latin typeface="Carlito"/>
                <a:cs typeface="Carlito"/>
              </a:rPr>
              <a:t>LIC as it is giving </a:t>
            </a:r>
            <a:r>
              <a:rPr sz="2200" spc="-10" dirty="0">
                <a:latin typeface="Carlito"/>
                <a:cs typeface="Carlito"/>
              </a:rPr>
              <a:t>death </a:t>
            </a:r>
            <a:r>
              <a:rPr sz="2200" spc="-20" dirty="0">
                <a:latin typeface="Carlito"/>
                <a:cs typeface="Carlito"/>
              </a:rPr>
              <a:t>coverage </a:t>
            </a:r>
            <a:r>
              <a:rPr sz="2200" spc="5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Rs.</a:t>
            </a:r>
            <a:r>
              <a:rPr sz="2200" spc="15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1,60,000/-</a:t>
            </a:r>
            <a:endParaRPr sz="2200">
              <a:latin typeface="Carlito"/>
              <a:cs typeface="Carlito"/>
            </a:endParaRPr>
          </a:p>
          <a:p>
            <a:pPr marL="551815" algn="just">
              <a:lnSpc>
                <a:spcPct val="100000"/>
              </a:lnSpc>
            </a:pPr>
            <a:r>
              <a:rPr sz="2200" spc="-10" dirty="0">
                <a:latin typeface="Carlito"/>
                <a:cs typeface="Carlito"/>
              </a:rPr>
              <a:t>under EDLI instead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Rs. 60,000/- </a:t>
            </a:r>
            <a:r>
              <a:rPr sz="2200" spc="-10" dirty="0">
                <a:latin typeface="Carlito"/>
                <a:cs typeface="Carlito"/>
              </a:rPr>
              <a:t>given by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EPFO)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49802" y="260096"/>
            <a:ext cx="1494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List </a:t>
            </a:r>
            <a:r>
              <a:rPr sz="2200" b="1" spc="-5" dirty="0">
                <a:latin typeface="Carlito"/>
                <a:cs typeface="Carlito"/>
              </a:rPr>
              <a:t>of</a:t>
            </a:r>
            <a:r>
              <a:rPr sz="2200" b="1" spc="-6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Forms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577590" y="2978023"/>
            <a:ext cx="229616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b="1" spc="-10" dirty="0">
                <a:latin typeface="Carlito"/>
                <a:cs typeface="Carlito"/>
              </a:rPr>
              <a:t>List </a:t>
            </a:r>
            <a:r>
              <a:rPr sz="3400" b="1" spc="-5" dirty="0">
                <a:latin typeface="Carlito"/>
                <a:cs typeface="Carlito"/>
              </a:rPr>
              <a:t>of</a:t>
            </a:r>
            <a:r>
              <a:rPr sz="3400" b="1" spc="-100" dirty="0">
                <a:latin typeface="Carlito"/>
                <a:cs typeface="Carlito"/>
              </a:rPr>
              <a:t> </a:t>
            </a:r>
            <a:r>
              <a:rPr sz="3400" b="1" spc="-10" dirty="0">
                <a:latin typeface="Carlito"/>
                <a:cs typeface="Carlito"/>
              </a:rPr>
              <a:t>Forms</a:t>
            </a:r>
            <a:endParaRPr sz="3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3602" y="260096"/>
            <a:ext cx="1494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List </a:t>
            </a:r>
            <a:r>
              <a:rPr sz="2200" spc="-5" dirty="0"/>
              <a:t>of</a:t>
            </a:r>
            <a:r>
              <a:rPr sz="2200" spc="-65" dirty="0"/>
              <a:t> </a:t>
            </a:r>
            <a:r>
              <a:rPr sz="2200" spc="-10" dirty="0"/>
              <a:t>Forms</a:t>
            </a:r>
            <a:endParaRPr sz="22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854709"/>
            <a:ext cx="4866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rlito"/>
                <a:cs typeface="Carlito"/>
              </a:rPr>
              <a:t>Forms For Claiming Benefits </a:t>
            </a:r>
            <a:r>
              <a:rPr sz="2000" b="1" dirty="0">
                <a:latin typeface="Carlito"/>
                <a:cs typeface="Carlito"/>
              </a:rPr>
              <a:t>Under </a:t>
            </a:r>
            <a:r>
              <a:rPr sz="2000" b="1" spc="-5" dirty="0">
                <a:latin typeface="Carlito"/>
                <a:cs typeface="Carlito"/>
              </a:rPr>
              <a:t>PF</a:t>
            </a:r>
            <a:r>
              <a:rPr sz="2000" b="1" spc="-90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Scheme</a:t>
            </a:r>
            <a:endParaRPr sz="20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1517650"/>
          <a:ext cx="8382000" cy="5029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651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Form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Purpose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04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4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13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(revised)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8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0960">
                        <a:lnSpc>
                          <a:spcPct val="114999"/>
                        </a:lnSpc>
                        <a:spcBef>
                          <a:spcPts val="1285"/>
                        </a:spcBef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For transferring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PF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A/c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member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from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one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establishment 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to 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another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establishment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covered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under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Act /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Scheme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15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14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Application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financing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life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insurance policy out of PF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A/c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15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19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submitted</a:t>
                      </a:r>
                      <a:r>
                        <a:rPr sz="2000" spc="1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by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member</a:t>
                      </a:r>
                      <a:r>
                        <a:rPr sz="2000" spc="1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2000" spc="1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withdraw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his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PF</a:t>
                      </a:r>
                      <a:r>
                        <a:rPr sz="2000" spc="1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dues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on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leaving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service /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retirement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termination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80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20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0960">
                        <a:lnSpc>
                          <a:spcPct val="114999"/>
                        </a:lnSpc>
                        <a:spcBef>
                          <a:spcPts val="1285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In the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event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death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member,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this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form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is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used by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nominee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family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member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claim the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member's PF</a:t>
                      </a:r>
                      <a:r>
                        <a:rPr sz="2000" spc="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accumulation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10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31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57150">
                        <a:lnSpc>
                          <a:spcPts val="2760"/>
                        </a:lnSpc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2000" spc="2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used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by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PF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members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 avail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advances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withdrawals </a:t>
                      </a:r>
                      <a:r>
                        <a:rPr sz="2000" spc="20" dirty="0">
                          <a:latin typeface="Carlito"/>
                          <a:cs typeface="Carlito"/>
                        </a:rPr>
                        <a:t>as 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provided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in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 scheme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6002" y="336296"/>
            <a:ext cx="1494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List </a:t>
            </a:r>
            <a:r>
              <a:rPr sz="2200" spc="-5" dirty="0"/>
              <a:t>of</a:t>
            </a:r>
            <a:r>
              <a:rPr sz="2200" spc="-65" dirty="0"/>
              <a:t> </a:t>
            </a:r>
            <a:r>
              <a:rPr sz="2200" spc="-10" dirty="0"/>
              <a:t>Forms</a:t>
            </a:r>
            <a:endParaRPr sz="22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854709"/>
            <a:ext cx="5448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rlito"/>
                <a:cs typeface="Carlito"/>
              </a:rPr>
              <a:t>Forms For Claiming Benefits </a:t>
            </a:r>
            <a:r>
              <a:rPr sz="2000" b="1" dirty="0">
                <a:latin typeface="Carlito"/>
                <a:cs typeface="Carlito"/>
              </a:rPr>
              <a:t>Under </a:t>
            </a:r>
            <a:r>
              <a:rPr sz="2000" b="1" spc="-5" dirty="0">
                <a:latin typeface="Carlito"/>
                <a:cs typeface="Carlito"/>
              </a:rPr>
              <a:t>Pension</a:t>
            </a:r>
            <a:r>
              <a:rPr sz="2000" b="1" spc="-8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Scheme</a:t>
            </a:r>
            <a:endParaRPr sz="20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1517650"/>
          <a:ext cx="8401050" cy="4432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872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Form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Purpose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72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10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C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claiming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: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5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Refund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Employer</a:t>
                      </a:r>
                      <a:r>
                        <a:rPr sz="20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share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59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Withdrawal</a:t>
                      </a:r>
                      <a:r>
                        <a:rPr sz="200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benefit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59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Scheme certificate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retention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membership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10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D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submitted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by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first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claimant</a:t>
                      </a:r>
                      <a:r>
                        <a:rPr sz="2000" spc="1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i.e.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member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widow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widower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nominee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454349"/>
            <a:ext cx="5076825" cy="7315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226435">
              <a:lnSpc>
                <a:spcPct val="100000"/>
              </a:lnSpc>
              <a:spcBef>
                <a:spcPts val="365"/>
              </a:spcBef>
            </a:pPr>
            <a:r>
              <a:rPr sz="2200" spc="-10" dirty="0"/>
              <a:t>List </a:t>
            </a:r>
            <a:r>
              <a:rPr sz="2200" spc="-5" dirty="0"/>
              <a:t>of</a:t>
            </a:r>
            <a:r>
              <a:rPr sz="2200" spc="-15" dirty="0"/>
              <a:t> </a:t>
            </a:r>
            <a:r>
              <a:rPr sz="2200" spc="-10" dirty="0"/>
              <a:t>Forms</a:t>
            </a:r>
            <a:endParaRPr sz="2200"/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2000" spc="-5" dirty="0"/>
              <a:t>Forms For Claiming Benefits </a:t>
            </a:r>
            <a:r>
              <a:rPr sz="2000" dirty="0"/>
              <a:t>Under </a:t>
            </a:r>
            <a:r>
              <a:rPr sz="2000" spc="-5" dirty="0"/>
              <a:t>EDLI</a:t>
            </a:r>
            <a:r>
              <a:rPr sz="2000" spc="-80" dirty="0"/>
              <a:t> </a:t>
            </a:r>
            <a:r>
              <a:rPr sz="2000" dirty="0"/>
              <a:t>Scheme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17650"/>
          <a:ext cx="8382000" cy="2285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8721"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Form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Purpose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72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3528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5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35" dirty="0">
                          <a:latin typeface="Carlito"/>
                          <a:cs typeface="Carlito"/>
                        </a:rPr>
                        <a:t>(I.F.)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submitted by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person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eligible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to receive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PF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A/c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dues</a:t>
                      </a:r>
                      <a:r>
                        <a:rPr sz="2000" spc="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deceased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member who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died while in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services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0889" y="697433"/>
            <a:ext cx="26492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u="heavy" spc="2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Introduction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5839" y="1790700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5839" y="2595372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5839" y="3735323"/>
            <a:ext cx="190500" cy="1950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36294" y="1692910"/>
            <a:ext cx="6814184" cy="2640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Salary </a:t>
            </a:r>
            <a:r>
              <a:rPr sz="2200" spc="-10" dirty="0">
                <a:latin typeface="Carlito"/>
                <a:cs typeface="Carlito"/>
              </a:rPr>
              <a:t>consists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two </a:t>
            </a:r>
            <a:r>
              <a:rPr sz="2200" spc="-10" dirty="0">
                <a:latin typeface="Carlito"/>
                <a:cs typeface="Carlito"/>
              </a:rPr>
              <a:t>parts </a:t>
            </a:r>
            <a:r>
              <a:rPr sz="2200" spc="-5" dirty="0">
                <a:latin typeface="Carlito"/>
                <a:cs typeface="Carlito"/>
              </a:rPr>
              <a:t>i.e. earnings &amp;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deductions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marR="6350">
              <a:lnSpc>
                <a:spcPct val="100000"/>
              </a:lnSpc>
            </a:pP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5" dirty="0">
                <a:latin typeface="Carlito"/>
                <a:cs typeface="Carlito"/>
              </a:rPr>
              <a:t>Fund is one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statutory </a:t>
            </a:r>
            <a:r>
              <a:rPr sz="2200" spc="-5" dirty="0">
                <a:latin typeface="Carlito"/>
                <a:cs typeface="Carlito"/>
              </a:rPr>
              <a:t>deduction done </a:t>
            </a:r>
            <a:r>
              <a:rPr sz="2200" spc="-10" dirty="0">
                <a:latin typeface="Carlito"/>
                <a:cs typeface="Carlito"/>
              </a:rPr>
              <a:t>by 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time </a:t>
            </a:r>
            <a:r>
              <a:rPr sz="2200" dirty="0">
                <a:latin typeface="Carlito"/>
                <a:cs typeface="Carlito"/>
              </a:rPr>
              <a:t>of salary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payment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5" dirty="0">
                <a:latin typeface="Carlito"/>
                <a:cs typeface="Carlito"/>
              </a:rPr>
              <a:t>Fund is </a:t>
            </a:r>
            <a:r>
              <a:rPr sz="2200" spc="-10" dirty="0">
                <a:latin typeface="Carlito"/>
                <a:cs typeface="Carlito"/>
              </a:rPr>
              <a:t>governed 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30" dirty="0">
                <a:latin typeface="Arial"/>
                <a:cs typeface="Arial"/>
              </a:rPr>
              <a:t>Employee’s </a:t>
            </a:r>
            <a:r>
              <a:rPr sz="2200" spc="-15" dirty="0">
                <a:latin typeface="Carlito"/>
                <a:cs typeface="Carlito"/>
              </a:rPr>
              <a:t>Provident 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5" dirty="0">
                <a:latin typeface="Carlito"/>
                <a:cs typeface="Carlito"/>
              </a:rPr>
              <a:t>Act</a:t>
            </a:r>
            <a:r>
              <a:rPr sz="2200" spc="-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1952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29400" y="6287731"/>
            <a:ext cx="641680" cy="570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7391400" y="6248400"/>
            <a:ext cx="1515110" cy="609600"/>
            <a:chOff x="7391400" y="6248400"/>
            <a:chExt cx="1515110" cy="609600"/>
          </a:xfrm>
        </p:grpSpPr>
        <p:sp>
          <p:nvSpPr>
            <p:cNvPr id="9" name="object 9"/>
            <p:cNvSpPr/>
            <p:nvPr/>
          </p:nvSpPr>
          <p:spPr>
            <a:xfrm>
              <a:off x="7391400" y="6248400"/>
              <a:ext cx="812800" cy="6095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53400" y="6293523"/>
              <a:ext cx="752640" cy="56447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479281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3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298196"/>
            <a:ext cx="7996555" cy="1685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23010">
              <a:lnSpc>
                <a:spcPts val="231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265430">
              <a:lnSpc>
                <a:spcPts val="2310"/>
              </a:lnSpc>
            </a:pPr>
            <a:r>
              <a:rPr sz="2200" b="1" spc="-15" dirty="0">
                <a:latin typeface="Carlito"/>
                <a:cs typeface="Carlito"/>
              </a:rPr>
              <a:t>Introduction</a:t>
            </a:r>
            <a:endParaRPr sz="22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5" dirty="0">
                <a:latin typeface="Carlito"/>
                <a:cs typeface="Carlito"/>
              </a:rPr>
              <a:t>Fund </a:t>
            </a:r>
            <a:r>
              <a:rPr sz="2200" spc="-10" dirty="0">
                <a:latin typeface="Carlito"/>
                <a:cs typeface="Carlito"/>
              </a:rPr>
              <a:t>has come </a:t>
            </a:r>
            <a:r>
              <a:rPr sz="2200" spc="-20" dirty="0">
                <a:latin typeface="Carlito"/>
                <a:cs typeface="Carlito"/>
              </a:rPr>
              <a:t>into force to </a:t>
            </a:r>
            <a:r>
              <a:rPr sz="2200" spc="-10" dirty="0">
                <a:latin typeface="Carlito"/>
                <a:cs typeface="Carlito"/>
              </a:rPr>
              <a:t>give </a:t>
            </a:r>
            <a:r>
              <a:rPr sz="2200" spc="-15" dirty="0">
                <a:latin typeface="Carlito"/>
                <a:cs typeface="Carlito"/>
              </a:rPr>
              <a:t>better </a:t>
            </a:r>
            <a:r>
              <a:rPr sz="2200" spc="-10" dirty="0">
                <a:latin typeface="Carlito"/>
                <a:cs typeface="Carlito"/>
              </a:rPr>
              <a:t>future </a:t>
            </a:r>
            <a:r>
              <a:rPr sz="2200" spc="-25" dirty="0">
                <a:latin typeface="Carlito"/>
                <a:cs typeface="Carlito"/>
              </a:rPr>
              <a:t>to  </a:t>
            </a:r>
            <a:r>
              <a:rPr sz="2200" spc="-10" dirty="0">
                <a:latin typeface="Carlito"/>
                <a:cs typeface="Carlito"/>
              </a:rPr>
              <a:t>employees </a:t>
            </a:r>
            <a:r>
              <a:rPr sz="2200" spc="5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their </a:t>
            </a:r>
            <a:r>
              <a:rPr sz="2200" spc="-15" dirty="0">
                <a:latin typeface="Carlito"/>
                <a:cs typeface="Carlito"/>
              </a:rPr>
              <a:t>retirement </a:t>
            </a:r>
            <a:r>
              <a:rPr sz="2200" spc="-5" dirty="0">
                <a:latin typeface="Carlito"/>
                <a:cs typeface="Carlito"/>
              </a:rPr>
              <a:t>&amp; his </a:t>
            </a:r>
            <a:r>
              <a:rPr sz="2200" spc="-10" dirty="0">
                <a:latin typeface="Carlito"/>
                <a:cs typeface="Carlito"/>
              </a:rPr>
              <a:t>dependants </a:t>
            </a:r>
            <a:r>
              <a:rPr sz="2200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his  death during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employment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2025142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1239" y="2025142"/>
            <a:ext cx="76530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86435" algn="l"/>
                <a:tab pos="2167890" algn="l"/>
                <a:tab pos="3516629" algn="l"/>
                <a:tab pos="4446270" algn="l"/>
                <a:tab pos="5071110" algn="l"/>
                <a:tab pos="5889625" algn="l"/>
                <a:tab pos="6315075" algn="l"/>
              </a:tabLst>
            </a:pPr>
            <a:r>
              <a:rPr sz="2200" spc="-10" dirty="0">
                <a:latin typeface="Carlito"/>
                <a:cs typeface="Carlito"/>
              </a:rPr>
              <a:t>Th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E</a:t>
            </a:r>
            <a:r>
              <a:rPr sz="2200" spc="-5" dirty="0">
                <a:latin typeface="Carlito"/>
                <a:cs typeface="Carlito"/>
              </a:rPr>
              <a:t>mpl</a:t>
            </a:r>
            <a:r>
              <a:rPr sz="2200" spc="-15" dirty="0">
                <a:latin typeface="Carlito"/>
                <a:cs typeface="Carlito"/>
              </a:rPr>
              <a:t>o</a:t>
            </a:r>
            <a:r>
              <a:rPr sz="2200" spc="-20" dirty="0">
                <a:latin typeface="Carlito"/>
                <a:cs typeface="Carlito"/>
              </a:rPr>
              <a:t>y</a:t>
            </a:r>
            <a:r>
              <a:rPr sz="2200" spc="-5" dirty="0">
                <a:latin typeface="Carlito"/>
                <a:cs typeface="Carlito"/>
              </a:rPr>
              <a:t>ees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P</a:t>
            </a:r>
            <a:r>
              <a:rPr sz="2200" spc="-35" dirty="0">
                <a:latin typeface="Carlito"/>
                <a:cs typeface="Carlito"/>
              </a:rPr>
              <a:t>r</a:t>
            </a:r>
            <a:r>
              <a:rPr sz="2200" spc="-10" dirty="0">
                <a:latin typeface="Carlito"/>
                <a:cs typeface="Carlito"/>
              </a:rPr>
              <a:t>ovide</a:t>
            </a:r>
            <a:r>
              <a:rPr sz="2200" spc="-4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Fund</a:t>
            </a:r>
            <a:r>
              <a:rPr sz="2200" spc="-5" dirty="0">
                <a:latin typeface="Carlito"/>
                <a:cs typeface="Carlito"/>
              </a:rPr>
              <a:t>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Act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1952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mpulsory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2360802"/>
            <a:ext cx="7995920" cy="389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62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rlito"/>
                <a:cs typeface="Carlito"/>
              </a:rPr>
              <a:t>contributory fund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future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an </a:t>
            </a:r>
            <a:r>
              <a:rPr sz="2200" spc="-10" dirty="0">
                <a:latin typeface="Carlito"/>
                <a:cs typeface="Carlito"/>
              </a:rPr>
              <a:t>employee after </a:t>
            </a:r>
            <a:r>
              <a:rPr sz="2200" spc="-15" dirty="0">
                <a:latin typeface="Carlito"/>
                <a:cs typeface="Carlito"/>
              </a:rPr>
              <a:t>retirement 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his </a:t>
            </a:r>
            <a:r>
              <a:rPr sz="2200" spc="-10" dirty="0">
                <a:latin typeface="Carlito"/>
                <a:cs typeface="Carlito"/>
              </a:rPr>
              <a:t>dependents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his early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death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Act is applicable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all </a:t>
            </a:r>
            <a:r>
              <a:rPr sz="2200" spc="-20" dirty="0">
                <a:latin typeface="Carlito"/>
                <a:cs typeface="Carlito"/>
              </a:rPr>
              <a:t>states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India </a:t>
            </a:r>
            <a:r>
              <a:rPr sz="2200" spc="-25" dirty="0">
                <a:latin typeface="Carlito"/>
                <a:cs typeface="Carlito"/>
              </a:rPr>
              <a:t>except </a:t>
            </a:r>
            <a:r>
              <a:rPr sz="2200" spc="-5" dirty="0">
                <a:latin typeface="Carlito"/>
                <a:cs typeface="Carlito"/>
              </a:rPr>
              <a:t>Jammu and</a:t>
            </a:r>
            <a:r>
              <a:rPr sz="2200" spc="1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Kashmir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970"/>
              </a:spcBef>
            </a:pPr>
            <a:r>
              <a:rPr sz="2200" b="1" spc="-10" dirty="0">
                <a:latin typeface="Carlito"/>
                <a:cs typeface="Carlito"/>
              </a:rPr>
              <a:t>Application</a:t>
            </a:r>
            <a:endParaRPr sz="2200">
              <a:latin typeface="Carlito"/>
              <a:cs typeface="Carlito"/>
            </a:endParaRPr>
          </a:p>
          <a:p>
            <a:pPr marL="355600" marR="635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Every </a:t>
            </a:r>
            <a:r>
              <a:rPr sz="2200" spc="-5" dirty="0">
                <a:latin typeface="Carlito"/>
                <a:cs typeface="Carlito"/>
              </a:rPr>
              <a:t>industry employing 10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10" dirty="0">
                <a:latin typeface="Carlito"/>
                <a:cs typeface="Carlito"/>
              </a:rPr>
              <a:t>more persons </a:t>
            </a:r>
            <a:r>
              <a:rPr sz="2200" spc="-5" dirty="0">
                <a:latin typeface="Carlito"/>
                <a:cs typeface="Carlito"/>
              </a:rPr>
              <a:t>(180 industries </a:t>
            </a:r>
            <a:r>
              <a:rPr sz="2200" spc="-15" dirty="0">
                <a:latin typeface="Carlito"/>
                <a:cs typeface="Carlito"/>
              </a:rPr>
              <a:t>are  </a:t>
            </a:r>
            <a:r>
              <a:rPr sz="2200" spc="-10" dirty="0">
                <a:latin typeface="Carlito"/>
                <a:cs typeface="Carlito"/>
              </a:rPr>
              <a:t>specified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Schedule </a:t>
            </a:r>
            <a:r>
              <a:rPr sz="2200" spc="-5" dirty="0">
                <a:latin typeface="Carlito"/>
                <a:cs typeface="Carlito"/>
              </a:rPr>
              <a:t>1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Act)</a:t>
            </a:r>
            <a:endParaRPr sz="2200">
              <a:latin typeface="Carlito"/>
              <a:cs typeface="Carlito"/>
            </a:endParaRPr>
          </a:p>
          <a:p>
            <a:pPr marL="355600" marR="5715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Every </a:t>
            </a:r>
            <a:r>
              <a:rPr sz="2200" spc="-5" dirty="0">
                <a:latin typeface="Carlito"/>
                <a:cs typeface="Carlito"/>
              </a:rPr>
              <a:t>industry employing 10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10" dirty="0">
                <a:latin typeface="Carlito"/>
                <a:cs typeface="Carlito"/>
              </a:rPr>
              <a:t>more persons </a:t>
            </a:r>
            <a:r>
              <a:rPr sz="2200" spc="-5" dirty="0">
                <a:latin typeface="Carlito"/>
                <a:cs typeface="Carlito"/>
              </a:rPr>
              <a:t>which the </a:t>
            </a:r>
            <a:r>
              <a:rPr sz="2200" spc="-15" dirty="0">
                <a:latin typeface="Carlito"/>
                <a:cs typeface="Carlito"/>
              </a:rPr>
              <a:t>Central  </a:t>
            </a:r>
            <a:r>
              <a:rPr sz="2200" spc="-5" dirty="0">
                <a:latin typeface="Carlito"/>
                <a:cs typeface="Carlito"/>
              </a:rPr>
              <a:t>Govt. </a:t>
            </a:r>
            <a:r>
              <a:rPr sz="2200" spc="-15" dirty="0">
                <a:latin typeface="Carlito"/>
                <a:cs typeface="Carlito"/>
              </a:rPr>
              <a:t>may</a:t>
            </a:r>
            <a:r>
              <a:rPr sz="2200" spc="-5" dirty="0">
                <a:latin typeface="Carlito"/>
                <a:cs typeface="Carlito"/>
              </a:rPr>
              <a:t> notify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Any </a:t>
            </a:r>
            <a:r>
              <a:rPr sz="2200" spc="-5" dirty="0">
                <a:latin typeface="Carlito"/>
                <a:cs typeface="Carlito"/>
              </a:rPr>
              <a:t>other </a:t>
            </a:r>
            <a:r>
              <a:rPr sz="2200" spc="-10" dirty="0">
                <a:latin typeface="Carlito"/>
                <a:cs typeface="Carlito"/>
              </a:rPr>
              <a:t>establishment </a:t>
            </a:r>
            <a:r>
              <a:rPr sz="2200" spc="-5" dirty="0">
                <a:latin typeface="Carlito"/>
                <a:cs typeface="Carlito"/>
              </a:rPr>
              <a:t>notified by the </a:t>
            </a:r>
            <a:r>
              <a:rPr sz="2200" spc="-15" dirty="0">
                <a:latin typeface="Carlito"/>
                <a:cs typeface="Carlito"/>
              </a:rPr>
              <a:t>Central </a:t>
            </a:r>
            <a:r>
              <a:rPr sz="2200" spc="-10" dirty="0">
                <a:latin typeface="Carlito"/>
                <a:cs typeface="Carlito"/>
              </a:rPr>
              <a:t>Government even  </a:t>
            </a:r>
            <a:r>
              <a:rPr sz="2200" spc="-5" dirty="0">
                <a:latin typeface="Carlito"/>
                <a:cs typeface="Carlito"/>
              </a:rPr>
              <a:t>if employing less than 10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persons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7" name="object 7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336296"/>
            <a:ext cx="8074025" cy="5984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9210">
              <a:lnSpc>
                <a:spcPct val="10000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2039"/>
              </a:spcBef>
            </a:pPr>
            <a:r>
              <a:rPr sz="2200" b="1" spc="-5" dirty="0">
                <a:latin typeface="Carlito"/>
                <a:cs typeface="Carlito"/>
              </a:rPr>
              <a:t>Eligibility &amp;</a:t>
            </a:r>
            <a:r>
              <a:rPr sz="2200" b="1" spc="-2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Entitlement</a:t>
            </a:r>
            <a:endParaRPr sz="22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Every </a:t>
            </a:r>
            <a:r>
              <a:rPr sz="2200" spc="-10" dirty="0">
                <a:latin typeface="Carlito"/>
                <a:cs typeface="Carlito"/>
              </a:rPr>
              <a:t>employee employed directly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through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5" dirty="0">
                <a:latin typeface="Carlito"/>
                <a:cs typeface="Carlito"/>
              </a:rPr>
              <a:t>contractor </a:t>
            </a:r>
            <a:r>
              <a:rPr sz="2200" spc="-5" dirty="0">
                <a:latin typeface="Carlito"/>
                <a:cs typeface="Carlito"/>
              </a:rPr>
              <a:t>who is </a:t>
            </a:r>
            <a:r>
              <a:rPr sz="2200" spc="5" dirty="0">
                <a:latin typeface="Carlito"/>
                <a:cs typeface="Carlito"/>
              </a:rPr>
              <a:t>in  </a:t>
            </a:r>
            <a:r>
              <a:rPr sz="2200" spc="-10" dirty="0">
                <a:latin typeface="Carlito"/>
                <a:cs typeface="Carlito"/>
              </a:rPr>
              <a:t>receipt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wages are </a:t>
            </a:r>
            <a:r>
              <a:rPr sz="2200" spc="-5" dirty="0">
                <a:latin typeface="Carlito"/>
                <a:cs typeface="Carlito"/>
              </a:rPr>
              <a:t>eligible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become a member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fund  </a:t>
            </a:r>
            <a:r>
              <a:rPr sz="2200" spc="-15" dirty="0">
                <a:latin typeface="Carlito"/>
                <a:cs typeface="Carlito"/>
              </a:rPr>
              <a:t>(exception </a:t>
            </a:r>
            <a:r>
              <a:rPr sz="2200" spc="-5" dirty="0">
                <a:latin typeface="Carlito"/>
                <a:cs typeface="Carlito"/>
              </a:rPr>
              <a:t>- </a:t>
            </a:r>
            <a:r>
              <a:rPr sz="2200" spc="-10" dirty="0">
                <a:latin typeface="Carlito"/>
                <a:cs typeface="Carlito"/>
              </a:rPr>
              <a:t>Apprentice under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Apprentices </a:t>
            </a:r>
            <a:r>
              <a:rPr sz="2200" spc="-5" dirty="0">
                <a:latin typeface="Carlito"/>
                <a:cs typeface="Carlito"/>
              </a:rPr>
              <a:t>Act and </a:t>
            </a:r>
            <a:r>
              <a:rPr sz="2200" spc="-10" dirty="0">
                <a:latin typeface="Carlito"/>
                <a:cs typeface="Carlito"/>
              </a:rPr>
              <a:t>casual  laborers)</a:t>
            </a:r>
            <a:endParaRPr sz="2200">
              <a:latin typeface="Carlito"/>
              <a:cs typeface="Carlito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Irrespective </a:t>
            </a:r>
            <a:r>
              <a:rPr sz="2200" spc="5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permanent / </a:t>
            </a:r>
            <a:r>
              <a:rPr sz="2200" spc="-10" dirty="0">
                <a:latin typeface="Carlito"/>
                <a:cs typeface="Carlito"/>
              </a:rPr>
              <a:t>probationary </a:t>
            </a:r>
            <a:r>
              <a:rPr sz="2200" spc="-5" dirty="0">
                <a:latin typeface="Carlito"/>
                <a:cs typeface="Carlito"/>
              </a:rPr>
              <a:t>employees, all employees  </a:t>
            </a:r>
            <a:r>
              <a:rPr sz="2200" spc="-10" dirty="0">
                <a:latin typeface="Carlito"/>
                <a:cs typeface="Carlito"/>
              </a:rPr>
              <a:t>are eligible </a:t>
            </a:r>
            <a:r>
              <a:rPr sz="2200" spc="-15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joining the </a:t>
            </a:r>
            <a:r>
              <a:rPr sz="2200" spc="5" dirty="0">
                <a:latin typeface="Carlito"/>
                <a:cs typeface="Carlito"/>
              </a:rPr>
              <a:t>PF </a:t>
            </a:r>
            <a:r>
              <a:rPr sz="2200" spc="-5" dirty="0">
                <a:latin typeface="Carlito"/>
                <a:cs typeface="Carlito"/>
              </a:rPr>
              <a:t>scheme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20" dirty="0">
                <a:latin typeface="Carlito"/>
                <a:cs typeface="Carlito"/>
              </a:rPr>
              <a:t>date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joining the  </a:t>
            </a:r>
            <a:r>
              <a:rPr sz="2200" dirty="0">
                <a:latin typeface="Carlito"/>
                <a:cs typeface="Carlito"/>
              </a:rPr>
              <a:t>service</a:t>
            </a:r>
            <a:endParaRPr sz="22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Minimum 10% of the basic </a:t>
            </a:r>
            <a:r>
              <a:rPr sz="2200" spc="-20" dirty="0">
                <a:latin typeface="Carlito"/>
                <a:cs typeface="Carlito"/>
              </a:rPr>
              <a:t>pay for </a:t>
            </a:r>
            <a:r>
              <a:rPr sz="2200" spc="-10" dirty="0">
                <a:latin typeface="Carlito"/>
                <a:cs typeface="Carlito"/>
              </a:rPr>
              <a:t>establishments employed </a:t>
            </a:r>
            <a:r>
              <a:rPr sz="2200" dirty="0">
                <a:latin typeface="Carlito"/>
                <a:cs typeface="Carlito"/>
              </a:rPr>
              <a:t>less  </a:t>
            </a:r>
            <a:r>
              <a:rPr sz="2200" spc="-5" dirty="0">
                <a:latin typeface="Carlito"/>
                <a:cs typeface="Carlito"/>
              </a:rPr>
              <a:t>than 10 </a:t>
            </a:r>
            <a:r>
              <a:rPr sz="2200" spc="-10" dirty="0">
                <a:latin typeface="Carlito"/>
                <a:cs typeface="Carlito"/>
              </a:rPr>
              <a:t>persons; sick </a:t>
            </a:r>
            <a:r>
              <a:rPr sz="2200" spc="-5" dirty="0">
                <a:latin typeface="Carlito"/>
                <a:cs typeface="Carlito"/>
              </a:rPr>
              <a:t>industries </a:t>
            </a:r>
            <a:r>
              <a:rPr sz="2200" spc="-10" dirty="0">
                <a:latin typeface="Carlito"/>
                <a:cs typeface="Carlito"/>
              </a:rPr>
              <a:t>declared by </a:t>
            </a:r>
            <a:r>
              <a:rPr sz="2200" spc="-5" dirty="0">
                <a:latin typeface="Carlito"/>
                <a:cs typeface="Carlito"/>
              </a:rPr>
              <a:t>necessary authority;  </a:t>
            </a:r>
            <a:r>
              <a:rPr sz="2200" spc="-10" dirty="0">
                <a:latin typeface="Carlito"/>
                <a:cs typeface="Carlito"/>
              </a:rPr>
              <a:t>Jute, </a:t>
            </a:r>
            <a:r>
              <a:rPr sz="2200" spc="-5" dirty="0">
                <a:latin typeface="Carlito"/>
                <a:cs typeface="Carlito"/>
              </a:rPr>
              <a:t>Beedi , Brick, Coir &amp; Guar Gum Industries /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Factories</a:t>
            </a:r>
            <a:endParaRPr sz="220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Other </a:t>
            </a:r>
            <a:r>
              <a:rPr sz="2200" spc="-5" dirty="0">
                <a:latin typeface="Carlito"/>
                <a:cs typeface="Carlito"/>
              </a:rPr>
              <a:t>industries </a:t>
            </a:r>
            <a:r>
              <a:rPr sz="2200" spc="-15" dirty="0">
                <a:latin typeface="Carlito"/>
                <a:cs typeface="Carlito"/>
              </a:rPr>
              <a:t>maximum </a:t>
            </a:r>
            <a:r>
              <a:rPr sz="2200" spc="-5" dirty="0">
                <a:latin typeface="Carlito"/>
                <a:cs typeface="Carlito"/>
              </a:rPr>
              <a:t>12% of the basic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pay</a:t>
            </a:r>
            <a:endParaRPr sz="2200">
              <a:latin typeface="Carlito"/>
              <a:cs typeface="Carlito"/>
            </a:endParaRPr>
          </a:p>
          <a:p>
            <a:pPr marL="355600" marR="2032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member </a:t>
            </a:r>
            <a:r>
              <a:rPr sz="2200" spc="-15" dirty="0">
                <a:latin typeface="Carlito"/>
                <a:cs typeface="Carlito"/>
              </a:rPr>
              <a:t>can contribute </a:t>
            </a:r>
            <a:r>
              <a:rPr sz="2200" spc="-10" dirty="0">
                <a:latin typeface="Carlito"/>
                <a:cs typeface="Carlito"/>
              </a:rPr>
              <a:t>voluntarily more </a:t>
            </a:r>
            <a:r>
              <a:rPr sz="2200" spc="-5" dirty="0">
                <a:latin typeface="Carlito"/>
                <a:cs typeface="Carlito"/>
              </a:rPr>
              <a:t>than </a:t>
            </a:r>
            <a:r>
              <a:rPr sz="2200" spc="-15" dirty="0">
                <a:latin typeface="Carlito"/>
                <a:cs typeface="Carlito"/>
              </a:rPr>
              <a:t>statutorily  </a:t>
            </a:r>
            <a:r>
              <a:rPr sz="2200" spc="-5" dirty="0">
                <a:latin typeface="Carlito"/>
                <a:cs typeface="Carlito"/>
              </a:rPr>
              <a:t>prescribed </a:t>
            </a:r>
            <a:r>
              <a:rPr sz="2200" spc="-30" dirty="0">
                <a:latin typeface="Carlito"/>
                <a:cs typeface="Carlito"/>
              </a:rPr>
              <a:t>rate </a:t>
            </a:r>
            <a:r>
              <a:rPr sz="2200" spc="-15" dirty="0">
                <a:latin typeface="Carlito"/>
                <a:cs typeface="Carlito"/>
              </a:rPr>
              <a:t>(upto </a:t>
            </a:r>
            <a:r>
              <a:rPr sz="2200" spc="-5" dirty="0">
                <a:latin typeface="Carlito"/>
                <a:cs typeface="Carlito"/>
              </a:rPr>
              <a:t>100% of basic </a:t>
            </a:r>
            <a:r>
              <a:rPr sz="2200" dirty="0">
                <a:latin typeface="Carlito"/>
                <a:cs typeface="Carlito"/>
              </a:rPr>
              <a:t>salary) </a:t>
            </a:r>
            <a:r>
              <a:rPr sz="2200" spc="-5" dirty="0">
                <a:latin typeface="Carlito"/>
                <a:cs typeface="Carlito"/>
              </a:rPr>
              <a:t>which will be </a:t>
            </a:r>
            <a:r>
              <a:rPr sz="2200" spc="-20" dirty="0">
                <a:latin typeface="Carlito"/>
                <a:cs typeface="Carlito"/>
              </a:rPr>
              <a:t>transferred  to </a:t>
            </a:r>
            <a:r>
              <a:rPr sz="2200" spc="-5" dirty="0">
                <a:latin typeface="Carlito"/>
                <a:cs typeface="Carlito"/>
              </a:rPr>
              <a:t>his PF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A/c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98196"/>
            <a:ext cx="8073390" cy="5017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0610">
              <a:lnSpc>
                <a:spcPct val="10000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latin typeface="Carlito"/>
                <a:cs typeface="Carlito"/>
              </a:rPr>
              <a:t>Calculation</a:t>
            </a:r>
            <a:endParaRPr sz="2200">
              <a:latin typeface="Carlito"/>
              <a:cs typeface="Carlito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12% </a:t>
            </a:r>
            <a:r>
              <a:rPr sz="2200" spc="-10" dirty="0">
                <a:latin typeface="Carlito"/>
                <a:cs typeface="Carlito"/>
              </a:rPr>
              <a:t>contribution 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directly </a:t>
            </a:r>
            <a:r>
              <a:rPr sz="2200" spc="-20" dirty="0">
                <a:latin typeface="Carlito"/>
                <a:cs typeface="Carlito"/>
              </a:rPr>
              <a:t>transferred to </a:t>
            </a:r>
            <a:r>
              <a:rPr sz="2200" spc="-10" dirty="0">
                <a:latin typeface="Carlito"/>
                <a:cs typeface="Carlito"/>
              </a:rPr>
              <a:t>his  </a:t>
            </a: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15" dirty="0">
                <a:latin typeface="Carlito"/>
                <a:cs typeface="Carlito"/>
              </a:rPr>
              <a:t>A/c</a:t>
            </a:r>
            <a:endParaRPr sz="2200">
              <a:latin typeface="Carlito"/>
              <a:cs typeface="Carlito"/>
            </a:endParaRPr>
          </a:p>
          <a:p>
            <a:pPr marL="355600" marR="6985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12% is </a:t>
            </a:r>
            <a:r>
              <a:rPr sz="2200" spc="-10" dirty="0">
                <a:latin typeface="Carlito"/>
                <a:cs typeface="Carlito"/>
              </a:rPr>
              <a:t>contributed 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5" dirty="0">
                <a:latin typeface="Carlito"/>
                <a:cs typeface="Carlito"/>
              </a:rPr>
              <a:t>out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which 8.33% is </a:t>
            </a:r>
            <a:r>
              <a:rPr sz="2200" spc="-10" dirty="0">
                <a:latin typeface="Carlito"/>
                <a:cs typeface="Carlito"/>
              </a:rPr>
              <a:t>credited 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Employee Pension Fund </a:t>
            </a:r>
            <a:r>
              <a:rPr sz="2200" spc="-5" dirty="0">
                <a:latin typeface="Carlito"/>
                <a:cs typeface="Carlito"/>
              </a:rPr>
              <a:t>and the </a:t>
            </a:r>
            <a:r>
              <a:rPr sz="2200" spc="-10" dirty="0">
                <a:latin typeface="Carlito"/>
                <a:cs typeface="Carlito"/>
              </a:rPr>
              <a:t>balance </a:t>
            </a:r>
            <a:r>
              <a:rPr sz="2200" spc="-5" dirty="0">
                <a:latin typeface="Carlito"/>
                <a:cs typeface="Carlito"/>
              </a:rPr>
              <a:t>3.67% is </a:t>
            </a:r>
            <a:r>
              <a:rPr sz="2200" spc="-20" dirty="0">
                <a:latin typeface="Carlito"/>
                <a:cs typeface="Carlito"/>
              </a:rPr>
              <a:t>transferred </a:t>
            </a:r>
            <a:r>
              <a:rPr sz="2200" spc="-25" dirty="0">
                <a:latin typeface="Carlito"/>
                <a:cs typeface="Carlito"/>
              </a:rPr>
              <a:t>to 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employee</a:t>
            </a:r>
            <a:endParaRPr sz="2200">
              <a:latin typeface="Carlito"/>
              <a:cs typeface="Carlito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1.10% </a:t>
            </a:r>
            <a:r>
              <a:rPr sz="2200" spc="-10" dirty="0">
                <a:latin typeface="Carlito"/>
                <a:cs typeface="Carlito"/>
              </a:rPr>
              <a:t>Administration </a:t>
            </a:r>
            <a:r>
              <a:rPr sz="2200" spc="-15" dirty="0">
                <a:latin typeface="Carlito"/>
                <a:cs typeface="Carlito"/>
              </a:rPr>
              <a:t>charges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wages </a:t>
            </a:r>
            <a:r>
              <a:rPr sz="2200" spc="-10" dirty="0">
                <a:latin typeface="Carlito"/>
                <a:cs typeface="Carlito"/>
              </a:rPr>
              <a:t>are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0.50%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spc="5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slab (Rs. 6500) </a:t>
            </a:r>
            <a:r>
              <a:rPr sz="2200" spc="-15" dirty="0">
                <a:latin typeface="Carlito"/>
                <a:cs typeface="Carlito"/>
              </a:rPr>
              <a:t>wages </a:t>
            </a:r>
            <a:r>
              <a:rPr sz="2200" spc="-5" dirty="0">
                <a:latin typeface="Carlito"/>
                <a:cs typeface="Carlito"/>
              </a:rPr>
              <a:t>and 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15" dirty="0">
                <a:latin typeface="Carlito"/>
                <a:cs typeface="Carlito"/>
              </a:rPr>
              <a:t>towards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0.01% </a:t>
            </a:r>
            <a:r>
              <a:rPr sz="2200" spc="-10" dirty="0">
                <a:latin typeface="Carlito"/>
                <a:cs typeface="Carlito"/>
              </a:rPr>
              <a:t>EDLI Administration charges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 slab  </a:t>
            </a:r>
            <a:r>
              <a:rPr sz="2200" spc="-15" dirty="0">
                <a:latin typeface="Carlito"/>
                <a:cs typeface="Carlito"/>
              </a:rPr>
              <a:t>wages </a:t>
            </a:r>
            <a:r>
              <a:rPr sz="2200" spc="-10" dirty="0">
                <a:latin typeface="Carlito"/>
                <a:cs typeface="Carlito"/>
              </a:rPr>
              <a:t>are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5230" y="2600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u="heavy" spc="2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545877"/>
            <a:ext cx="8073390" cy="576326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2200" b="1" spc="-10" dirty="0">
                <a:latin typeface="Carlito"/>
                <a:cs typeface="Carlito"/>
              </a:rPr>
              <a:t>Benefits</a:t>
            </a:r>
            <a:endParaRPr sz="220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Employees can </a:t>
            </a:r>
            <a:r>
              <a:rPr sz="2200" spc="-30" dirty="0">
                <a:latin typeface="Carlito"/>
                <a:cs typeface="Carlito"/>
              </a:rPr>
              <a:t>take </a:t>
            </a:r>
            <a:r>
              <a:rPr sz="2200" spc="-10" dirty="0">
                <a:latin typeface="Carlito"/>
                <a:cs typeface="Carlito"/>
              </a:rPr>
              <a:t>advances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withdraw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10" dirty="0">
                <a:latin typeface="Carlito"/>
                <a:cs typeface="Carlito"/>
              </a:rPr>
              <a:t>retirement, medical </a:t>
            </a:r>
            <a:r>
              <a:rPr sz="2200" spc="-15" dirty="0">
                <a:latin typeface="Carlito"/>
                <a:cs typeface="Carlito"/>
              </a:rPr>
              <a:t>care, </a:t>
            </a:r>
            <a:r>
              <a:rPr sz="2200" spc="-5" dirty="0">
                <a:latin typeface="Carlito"/>
                <a:cs typeface="Carlito"/>
              </a:rPr>
              <a:t>housing, </a:t>
            </a:r>
            <a:r>
              <a:rPr sz="2200" spc="-10" dirty="0">
                <a:latin typeface="Carlito"/>
                <a:cs typeface="Carlito"/>
              </a:rPr>
              <a:t>family obligation, education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10" dirty="0">
                <a:latin typeface="Carlito"/>
                <a:cs typeface="Carlito"/>
              </a:rPr>
              <a:t>children </a:t>
            </a:r>
            <a:r>
              <a:rPr sz="2200" spc="-5" dirty="0">
                <a:latin typeface="Carlito"/>
                <a:cs typeface="Carlito"/>
              </a:rPr>
              <a:t>&amp; </a:t>
            </a:r>
            <a:r>
              <a:rPr sz="2200" spc="-10" dirty="0">
                <a:latin typeface="Carlito"/>
                <a:cs typeface="Carlito"/>
              </a:rPr>
              <a:t>financing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20" dirty="0">
                <a:latin typeface="Carlito"/>
                <a:cs typeface="Carlito"/>
              </a:rPr>
              <a:t>life </a:t>
            </a:r>
            <a:r>
              <a:rPr sz="2200" spc="-10" dirty="0">
                <a:latin typeface="Carlito"/>
                <a:cs typeface="Carlito"/>
              </a:rPr>
              <a:t>Insurance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Polices</a:t>
            </a:r>
            <a:endParaRPr sz="220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Upto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90%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of</a:t>
            </a:r>
            <a:r>
              <a:rPr sz="2200" spc="38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39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PF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amount</a:t>
            </a:r>
            <a:r>
              <a:rPr sz="2200" spc="38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can</a:t>
            </a:r>
            <a:r>
              <a:rPr sz="2200" spc="3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be</a:t>
            </a:r>
            <a:r>
              <a:rPr sz="2200" spc="4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withdrawn</a:t>
            </a:r>
            <a:r>
              <a:rPr sz="2200" spc="37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at</a:t>
            </a:r>
            <a:r>
              <a:rPr sz="2200" spc="37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age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of</a:t>
            </a:r>
            <a:r>
              <a:rPr sz="2200" spc="4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54</a:t>
            </a:r>
            <a:endParaRPr sz="2200">
              <a:latin typeface="Carlito"/>
              <a:cs typeface="Carlito"/>
            </a:endParaRPr>
          </a:p>
          <a:p>
            <a:pPr marL="355600" algn="just">
              <a:lnSpc>
                <a:spcPct val="100000"/>
              </a:lnSpc>
            </a:pPr>
            <a:r>
              <a:rPr sz="2200" spc="-15" dirty="0">
                <a:latin typeface="Carlito"/>
                <a:cs typeface="Carlito"/>
              </a:rPr>
              <a:t>years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25" dirty="0">
                <a:latin typeface="Carlito"/>
                <a:cs typeface="Carlito"/>
              </a:rPr>
              <a:t>before </a:t>
            </a:r>
            <a:r>
              <a:rPr sz="2200" spc="-5" dirty="0">
                <a:latin typeface="Carlito"/>
                <a:cs typeface="Carlito"/>
              </a:rPr>
              <a:t>one </a:t>
            </a:r>
            <a:r>
              <a:rPr sz="2200" spc="-10" dirty="0">
                <a:latin typeface="Carlito"/>
                <a:cs typeface="Carlito"/>
              </a:rPr>
              <a:t>year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actual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retirement</a:t>
            </a:r>
            <a:endParaRPr sz="2200">
              <a:latin typeface="Carlito"/>
              <a:cs typeface="Carlito"/>
            </a:endParaRPr>
          </a:p>
          <a:p>
            <a:pPr marL="355600" marR="5715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amount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deceased member is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nominees / </a:t>
            </a:r>
            <a:r>
              <a:rPr sz="2200" spc="-10" dirty="0">
                <a:latin typeface="Carlito"/>
                <a:cs typeface="Carlito"/>
              </a:rPr>
              <a:t>legal  </a:t>
            </a:r>
            <a:r>
              <a:rPr sz="2200" spc="-15" dirty="0">
                <a:latin typeface="Carlito"/>
                <a:cs typeface="Carlito"/>
              </a:rPr>
              <a:t>heirs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Immediate income </a:t>
            </a:r>
            <a:r>
              <a:rPr sz="2200" spc="-20" dirty="0">
                <a:latin typeface="Carlito"/>
                <a:cs typeface="Carlito"/>
              </a:rPr>
              <a:t>tax exemption </a:t>
            </a:r>
            <a:r>
              <a:rPr sz="2200" spc="-10" dirty="0">
                <a:latin typeface="Carlito"/>
                <a:cs typeface="Carlito"/>
              </a:rPr>
              <a:t>under Sec </a:t>
            </a:r>
            <a:r>
              <a:rPr sz="2200" spc="-5" dirty="0">
                <a:latin typeface="Carlito"/>
                <a:cs typeface="Carlito"/>
              </a:rPr>
              <a:t>80C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IT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Act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Equal </a:t>
            </a:r>
            <a:r>
              <a:rPr sz="2200" spc="-10" dirty="0">
                <a:latin typeface="Carlito"/>
                <a:cs typeface="Carlito"/>
              </a:rPr>
              <a:t>contribution 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  <a:p>
            <a:pPr marL="355600" marR="762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1390015" algn="l"/>
                <a:tab pos="2001520" algn="l"/>
                <a:tab pos="2333625" algn="l"/>
                <a:tab pos="3283585" algn="l"/>
                <a:tab pos="4165600" algn="l"/>
                <a:tab pos="4844415" algn="l"/>
                <a:tab pos="5382260" algn="l"/>
                <a:tab pos="6644640" algn="l"/>
                <a:tab pos="7606030" algn="l"/>
              </a:tabLst>
            </a:pP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35" dirty="0">
                <a:latin typeface="Carlito"/>
                <a:cs typeface="Carlito"/>
              </a:rPr>
              <a:t>nt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spc="-3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spc="-25" dirty="0">
                <a:latin typeface="Carlito"/>
                <a:cs typeface="Carlito"/>
              </a:rPr>
              <a:t>s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r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usu</a:t>
            </a:r>
            <a:r>
              <a:rPr sz="2200" spc="-5" dirty="0">
                <a:latin typeface="Carlito"/>
                <a:cs typeface="Carlito"/>
              </a:rPr>
              <a:t>ally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high</a:t>
            </a:r>
            <a:r>
              <a:rPr sz="2200" spc="-15" dirty="0">
                <a:latin typeface="Carlito"/>
                <a:cs typeface="Carlito"/>
              </a:rPr>
              <a:t>e</a:t>
            </a:r>
            <a:r>
              <a:rPr sz="2200" spc="-5" dirty="0">
                <a:latin typeface="Carlito"/>
                <a:cs typeface="Carlito"/>
              </a:rPr>
              <a:t>r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than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p</a:t>
            </a:r>
            <a:r>
              <a:rPr sz="2200" spc="-30" dirty="0">
                <a:latin typeface="Carlito"/>
                <a:cs typeface="Carlito"/>
              </a:rPr>
              <a:t>r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40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ail</a:t>
            </a:r>
            <a:r>
              <a:rPr sz="2200" spc="-20" dirty="0">
                <a:latin typeface="Carlito"/>
                <a:cs typeface="Carlito"/>
              </a:rPr>
              <a:t>i</a:t>
            </a:r>
            <a:r>
              <a:rPr sz="2200" spc="-1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g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mar</a:t>
            </a:r>
            <a:r>
              <a:rPr sz="2200" spc="-80" dirty="0">
                <a:latin typeface="Carlito"/>
                <a:cs typeface="Carlito"/>
              </a:rPr>
              <a:t>k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r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e  </a:t>
            </a:r>
            <a:r>
              <a:rPr sz="2200" spc="-10" dirty="0">
                <a:latin typeface="Carlito"/>
                <a:cs typeface="Carlito"/>
              </a:rPr>
              <a:t>(present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30" dirty="0">
                <a:latin typeface="Carlito"/>
                <a:cs typeface="Carlito"/>
              </a:rPr>
              <a:t>rate </a:t>
            </a:r>
            <a:r>
              <a:rPr sz="2200" spc="-5" dirty="0">
                <a:latin typeface="Carlito"/>
                <a:cs typeface="Carlito"/>
              </a:rPr>
              <a:t>@</a:t>
            </a:r>
            <a:r>
              <a:rPr sz="2200" spc="6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8.5%)</a:t>
            </a:r>
            <a:endParaRPr sz="2200">
              <a:latin typeface="Carlito"/>
              <a:cs typeface="Carlito"/>
            </a:endParaRPr>
          </a:p>
          <a:p>
            <a:pPr marL="355600" marR="635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794385" algn="l"/>
                <a:tab pos="1346200" algn="l"/>
                <a:tab pos="1908175" algn="l"/>
                <a:tab pos="2360930" algn="l"/>
                <a:tab pos="3794125" algn="l"/>
                <a:tab pos="4109720" algn="l"/>
                <a:tab pos="4681220" algn="l"/>
                <a:tab pos="5817870" algn="l"/>
                <a:tab pos="6908165" algn="l"/>
                <a:tab pos="7624445" algn="l"/>
              </a:tabLst>
            </a:pPr>
            <a:r>
              <a:rPr sz="220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-35" dirty="0">
                <a:latin typeface="Carlito"/>
                <a:cs typeface="Carlito"/>
              </a:rPr>
              <a:t>/</a:t>
            </a:r>
            <a:r>
              <a:rPr sz="2200" spc="-5" dirty="0">
                <a:latin typeface="Carlito"/>
                <a:cs typeface="Carlito"/>
              </a:rPr>
              <a:t>c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an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b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spc="-6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an</a:t>
            </a:r>
            <a:r>
              <a:rPr sz="2200" spc="-25" dirty="0">
                <a:latin typeface="Carlito"/>
                <a:cs typeface="Carlito"/>
              </a:rPr>
              <a:t>s</a:t>
            </a:r>
            <a:r>
              <a:rPr sz="2200" spc="-5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er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ed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-4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y</a:t>
            </a:r>
            <a:r>
              <a:rPr sz="2200" dirty="0">
                <a:latin typeface="Carlito"/>
                <a:cs typeface="Carlito"/>
              </a:rPr>
              <a:t>	m</a:t>
            </a:r>
            <a:r>
              <a:rPr sz="2200" spc="-5" dirty="0">
                <a:latin typeface="Carlito"/>
                <a:cs typeface="Carlito"/>
              </a:rPr>
              <a:t>em</a:t>
            </a:r>
            <a:r>
              <a:rPr sz="2200" dirty="0">
                <a:latin typeface="Carlito"/>
                <a:cs typeface="Carlito"/>
              </a:rPr>
              <a:t>b</a:t>
            </a:r>
            <a:r>
              <a:rPr sz="2200" spc="-5" dirty="0">
                <a:latin typeface="Carlito"/>
                <a:cs typeface="Carlito"/>
              </a:rPr>
              <a:t>er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chan</a:t>
            </a:r>
            <a:r>
              <a:rPr sz="2200" spc="-35" dirty="0">
                <a:latin typeface="Carlito"/>
                <a:cs typeface="Carlito"/>
              </a:rPr>
              <a:t>g</a:t>
            </a:r>
            <a:r>
              <a:rPr sz="2200" spc="-5" dirty="0">
                <a:latin typeface="Carlito"/>
                <a:cs typeface="Carlito"/>
              </a:rPr>
              <a:t>es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f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om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10" dirty="0">
                <a:latin typeface="Carlito"/>
                <a:cs typeface="Carlito"/>
              </a:rPr>
              <a:t>ne  establishment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other </a:t>
            </a:r>
            <a:r>
              <a:rPr sz="2200" spc="-10" dirty="0">
                <a:latin typeface="Carlito"/>
                <a:cs typeface="Carlito"/>
              </a:rPr>
              <a:t>where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1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applicable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35" dirty="0">
                <a:latin typeface="Carlito"/>
                <a:cs typeface="Carlito"/>
              </a:rPr>
              <a:t>Totally </a:t>
            </a:r>
            <a:r>
              <a:rPr sz="2200" spc="-20" dirty="0">
                <a:latin typeface="Carlito"/>
                <a:cs typeface="Carlito"/>
              </a:rPr>
              <a:t>tax </a:t>
            </a:r>
            <a:r>
              <a:rPr sz="2200" spc="-10" dirty="0">
                <a:latin typeface="Carlito"/>
                <a:cs typeface="Carlito"/>
              </a:rPr>
              <a:t>free</a:t>
            </a:r>
            <a:r>
              <a:rPr sz="2200" spc="4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returns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5" name="object 5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9030" y="2981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u="heavy" spc="2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863244"/>
            <a:ext cx="7996555" cy="525716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b="1" spc="-20" dirty="0">
                <a:latin typeface="Carlito"/>
                <a:cs typeface="Carlito"/>
              </a:rPr>
              <a:t>Interest</a:t>
            </a:r>
            <a:endParaRPr sz="2200">
              <a:latin typeface="Carlito"/>
              <a:cs typeface="Carlito"/>
            </a:endParaRPr>
          </a:p>
          <a:p>
            <a:pPr marL="355600" marR="635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credited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members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monthly running  </a:t>
            </a:r>
            <a:r>
              <a:rPr sz="2200" spc="-10" dirty="0">
                <a:latin typeface="Carlito"/>
                <a:cs typeface="Carlito"/>
              </a:rPr>
              <a:t>balance</a:t>
            </a:r>
            <a:endParaRPr sz="2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25" dirty="0">
                <a:latin typeface="Carlito"/>
                <a:cs typeface="Carlito"/>
              </a:rPr>
              <a:t>rate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20" dirty="0">
                <a:latin typeface="Carlito"/>
                <a:cs typeface="Carlito"/>
              </a:rPr>
              <a:t>fixed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Central </a:t>
            </a:r>
            <a:r>
              <a:rPr sz="2200" spc="-10" dirty="0">
                <a:latin typeface="Carlito"/>
                <a:cs typeface="Carlito"/>
              </a:rPr>
              <a:t>Government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5" dirty="0">
                <a:latin typeface="Carlito"/>
                <a:cs typeface="Carlito"/>
              </a:rPr>
              <a:t>consultation  </a:t>
            </a:r>
            <a:r>
              <a:rPr sz="2200" spc="-5" dirty="0">
                <a:latin typeface="Carlito"/>
                <a:cs typeface="Carlito"/>
              </a:rPr>
              <a:t>with the </a:t>
            </a:r>
            <a:r>
              <a:rPr sz="2200" spc="-15" dirty="0">
                <a:latin typeface="Carlito"/>
                <a:cs typeface="Carlito"/>
              </a:rPr>
              <a:t>Central </a:t>
            </a:r>
            <a:r>
              <a:rPr sz="2200" spc="-10" dirty="0">
                <a:latin typeface="Carlito"/>
                <a:cs typeface="Carlito"/>
              </a:rPr>
              <a:t>Board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trustees </a:t>
            </a:r>
            <a:r>
              <a:rPr sz="2200" dirty="0">
                <a:latin typeface="Carlito"/>
                <a:cs typeface="Carlito"/>
              </a:rPr>
              <a:t>of EEPF </a:t>
            </a:r>
            <a:r>
              <a:rPr sz="2200" spc="-10" dirty="0">
                <a:latin typeface="Carlito"/>
                <a:cs typeface="Carlito"/>
              </a:rPr>
              <a:t>every year during</a:t>
            </a:r>
            <a:r>
              <a:rPr sz="2200" spc="-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March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April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present </a:t>
            </a:r>
            <a:r>
              <a:rPr sz="2200" spc="-30" dirty="0">
                <a:latin typeface="Carlito"/>
                <a:cs typeface="Carlito"/>
              </a:rPr>
              <a:t>rate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8.5%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latin typeface="Carlito"/>
                <a:cs typeface="Carlito"/>
              </a:rPr>
              <a:t>Nomination</a:t>
            </a:r>
            <a:endParaRPr sz="2200">
              <a:latin typeface="Carlito"/>
              <a:cs typeface="Carlito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member </a:t>
            </a:r>
            <a:r>
              <a:rPr sz="2200" spc="-15" dirty="0">
                <a:latin typeface="Carlito"/>
                <a:cs typeface="Carlito"/>
              </a:rPr>
              <a:t>can nominate </a:t>
            </a:r>
            <a:r>
              <a:rPr sz="2200" spc="-5" dirty="0">
                <a:latin typeface="Carlito"/>
                <a:cs typeface="Carlito"/>
              </a:rPr>
              <a:t>other </a:t>
            </a:r>
            <a:r>
              <a:rPr sz="2200" spc="-10" dirty="0">
                <a:latin typeface="Carlito"/>
                <a:cs typeface="Carlito"/>
              </a:rPr>
              <a:t>person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persons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5" dirty="0">
                <a:latin typeface="Carlito"/>
                <a:cs typeface="Carlito"/>
              </a:rPr>
              <a:t>receive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Fund amount </a:t>
            </a:r>
            <a:r>
              <a:rPr sz="2200" spc="-5" dirty="0">
                <a:latin typeface="Carlito"/>
                <a:cs typeface="Carlito"/>
              </a:rPr>
              <a:t>in the </a:t>
            </a:r>
            <a:r>
              <a:rPr sz="2200" spc="-15" dirty="0">
                <a:latin typeface="Carlito"/>
                <a:cs typeface="Carlito"/>
              </a:rPr>
              <a:t>event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his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death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nomination </a:t>
            </a:r>
            <a:r>
              <a:rPr sz="2200" spc="-10" dirty="0">
                <a:latin typeface="Carlito"/>
                <a:cs typeface="Carlito"/>
              </a:rPr>
              <a:t>details </a:t>
            </a:r>
            <a:r>
              <a:rPr sz="2200" spc="-15" dirty="0">
                <a:latin typeface="Carlito"/>
                <a:cs typeface="Carlito"/>
              </a:rPr>
              <a:t>provided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members are maintained 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Regional </a:t>
            </a: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10" dirty="0">
                <a:latin typeface="Carlito"/>
                <a:cs typeface="Carlito"/>
              </a:rPr>
              <a:t>Fund Office </a:t>
            </a:r>
            <a:r>
              <a:rPr sz="2200" spc="-15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use </a:t>
            </a:r>
            <a:r>
              <a:rPr sz="2200" spc="-5" dirty="0">
                <a:latin typeface="Carlito"/>
                <a:cs typeface="Carlito"/>
              </a:rPr>
              <a:t>in the </a:t>
            </a:r>
            <a:r>
              <a:rPr sz="2200" spc="-15" dirty="0">
                <a:latin typeface="Carlito"/>
                <a:cs typeface="Carlito"/>
              </a:rPr>
              <a:t>event </a:t>
            </a:r>
            <a:r>
              <a:rPr sz="2200" spc="5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death 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-10" dirty="0">
                <a:latin typeface="Carlito"/>
                <a:cs typeface="Carlito"/>
              </a:rPr>
              <a:t> member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5" name="object 5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304952"/>
            <a:ext cx="7921625" cy="490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54860" indent="1134110">
              <a:lnSpc>
                <a:spcPct val="143300"/>
              </a:lnSpc>
              <a:spcBef>
                <a:spcPts val="100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 </a:t>
            </a:r>
            <a:r>
              <a:rPr sz="2200" b="1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Annual </a:t>
            </a:r>
            <a:r>
              <a:rPr sz="2200" b="1" spc="-20" dirty="0">
                <a:latin typeface="Carlito"/>
                <a:cs typeface="Carlito"/>
              </a:rPr>
              <a:t>Statement </a:t>
            </a:r>
            <a:r>
              <a:rPr sz="2200" b="1" spc="-5" dirty="0">
                <a:latin typeface="Carlito"/>
                <a:cs typeface="Carlito"/>
              </a:rPr>
              <a:t>of</a:t>
            </a:r>
            <a:r>
              <a:rPr sz="2200" b="1" spc="5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Account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After the close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each </a:t>
            </a:r>
            <a:r>
              <a:rPr sz="2200" spc="-10" dirty="0">
                <a:latin typeface="Carlito"/>
                <a:cs typeface="Carlito"/>
              </a:rPr>
              <a:t>year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contribution, </a:t>
            </a:r>
            <a:r>
              <a:rPr sz="2200" spc="-5" dirty="0">
                <a:latin typeface="Carlito"/>
                <a:cs typeface="Carlito"/>
              </a:rPr>
              <a:t>annual </a:t>
            </a:r>
            <a:r>
              <a:rPr sz="2200" spc="-20" dirty="0">
                <a:latin typeface="Carlito"/>
                <a:cs typeface="Carlito"/>
              </a:rPr>
              <a:t>statement </a:t>
            </a:r>
            <a:r>
              <a:rPr sz="2200" spc="10" dirty="0">
                <a:latin typeface="Carlito"/>
                <a:cs typeface="Carlito"/>
              </a:rPr>
              <a:t>of  </a:t>
            </a:r>
            <a:r>
              <a:rPr sz="2200" spc="-15" dirty="0">
                <a:latin typeface="Carlito"/>
                <a:cs typeface="Carlito"/>
              </a:rPr>
              <a:t>account </a:t>
            </a:r>
            <a:r>
              <a:rPr sz="2200" spc="-5" dirty="0">
                <a:latin typeface="Carlito"/>
                <a:cs typeface="Carlito"/>
              </a:rPr>
              <a:t>will be sent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each member </a:t>
            </a:r>
            <a:r>
              <a:rPr sz="2200" spc="-10" dirty="0">
                <a:latin typeface="Carlito"/>
                <a:cs typeface="Carlito"/>
              </a:rPr>
              <a:t>through establishment  where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member </a:t>
            </a:r>
            <a:r>
              <a:rPr sz="2200" spc="-15" dirty="0">
                <a:latin typeface="Carlito"/>
                <a:cs typeface="Carlito"/>
              </a:rPr>
              <a:t>was </a:t>
            </a:r>
            <a:r>
              <a:rPr sz="2200" spc="-10" dirty="0">
                <a:latin typeface="Carlito"/>
                <a:cs typeface="Carlito"/>
              </a:rPr>
              <a:t>last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employed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197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annual </a:t>
            </a:r>
            <a:r>
              <a:rPr sz="2200" spc="-20" dirty="0">
                <a:latin typeface="Carlito"/>
                <a:cs typeface="Carlito"/>
              </a:rPr>
              <a:t>statement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15" dirty="0">
                <a:latin typeface="Carlito"/>
                <a:cs typeface="Carlito"/>
              </a:rPr>
              <a:t>account </a:t>
            </a:r>
            <a:r>
              <a:rPr sz="2200" spc="-5" dirty="0">
                <a:latin typeface="Carlito"/>
                <a:cs typeface="Carlito"/>
              </a:rPr>
              <a:t>will </a:t>
            </a:r>
            <a:r>
              <a:rPr sz="2200" spc="-10" dirty="0">
                <a:latin typeface="Carlito"/>
                <a:cs typeface="Carlito"/>
              </a:rPr>
              <a:t>show </a:t>
            </a:r>
            <a:r>
              <a:rPr sz="2200" spc="-5" dirty="0">
                <a:latin typeface="Carlito"/>
                <a:cs typeface="Carlito"/>
              </a:rPr>
              <a:t>the opening  balance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beginning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45" dirty="0">
                <a:latin typeface="Carlito"/>
                <a:cs typeface="Carlito"/>
              </a:rPr>
              <a:t>year, </a:t>
            </a:r>
            <a:r>
              <a:rPr sz="2200" spc="-10" dirty="0">
                <a:latin typeface="Carlito"/>
                <a:cs typeface="Carlito"/>
              </a:rPr>
              <a:t>contributions during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45" dirty="0">
                <a:latin typeface="Carlito"/>
                <a:cs typeface="Carlito"/>
              </a:rPr>
              <a:t>year,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amount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10" dirty="0">
                <a:latin typeface="Carlito"/>
                <a:cs typeface="Carlito"/>
              </a:rPr>
              <a:t>credited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end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period and  the closing </a:t>
            </a:r>
            <a:r>
              <a:rPr sz="2200" spc="-10" dirty="0">
                <a:latin typeface="Carlito"/>
                <a:cs typeface="Carlito"/>
              </a:rPr>
              <a:t>balance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end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year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97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If </a:t>
            </a:r>
            <a:r>
              <a:rPr sz="2200" spc="-15" dirty="0">
                <a:latin typeface="Carlito"/>
                <a:cs typeface="Carlito"/>
              </a:rPr>
              <a:t>any </a:t>
            </a:r>
            <a:r>
              <a:rPr sz="2200" spc="-10" dirty="0">
                <a:latin typeface="Carlito"/>
                <a:cs typeface="Carlito"/>
              </a:rPr>
              <a:t>error </a:t>
            </a:r>
            <a:r>
              <a:rPr sz="2200" dirty="0">
                <a:latin typeface="Carlito"/>
                <a:cs typeface="Carlito"/>
              </a:rPr>
              <a:t>is </a:t>
            </a:r>
            <a:r>
              <a:rPr sz="2200" spc="-5" dirty="0">
                <a:latin typeface="Carlito"/>
                <a:cs typeface="Carlito"/>
              </a:rPr>
              <a:t>noticed in the annual </a:t>
            </a:r>
            <a:r>
              <a:rPr sz="2200" spc="-20" dirty="0">
                <a:latin typeface="Carlito"/>
                <a:cs typeface="Carlito"/>
              </a:rPr>
              <a:t>statement, </a:t>
            </a:r>
            <a:r>
              <a:rPr sz="2200" spc="-5" dirty="0">
                <a:latin typeface="Carlito"/>
                <a:cs typeface="Carlito"/>
              </a:rPr>
              <a:t>the member shall  </a:t>
            </a:r>
            <a:r>
              <a:rPr sz="2200" spc="-10" dirty="0">
                <a:latin typeface="Carlito"/>
                <a:cs typeface="Carlito"/>
              </a:rPr>
              <a:t>bring </a:t>
            </a:r>
            <a:r>
              <a:rPr sz="2200" spc="-5" dirty="0">
                <a:latin typeface="Carlito"/>
                <a:cs typeface="Carlito"/>
              </a:rPr>
              <a:t>the same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notice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Office through employer  </a:t>
            </a:r>
            <a:r>
              <a:rPr sz="2200" spc="-5" dirty="0">
                <a:latin typeface="Carlito"/>
                <a:cs typeface="Carlito"/>
              </a:rPr>
              <a:t>within 6 </a:t>
            </a:r>
            <a:r>
              <a:rPr sz="2200" spc="-10" dirty="0">
                <a:latin typeface="Carlito"/>
                <a:cs typeface="Carlito"/>
              </a:rPr>
              <a:t>months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20" dirty="0">
                <a:latin typeface="Carlito"/>
                <a:cs typeface="Carlito"/>
              </a:rPr>
              <a:t>date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receipt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10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statement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1985</Words>
  <Application>Microsoft Office PowerPoint</Application>
  <PresentationFormat>On-screen Show (4:3)</PresentationFormat>
  <Paragraphs>237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Carlito</vt:lpstr>
      <vt:lpstr>Times New Roman</vt:lpstr>
      <vt:lpstr>Office Theme</vt:lpstr>
      <vt:lpstr>The Employee’s Provident Fund Act 1952</vt:lpstr>
      <vt:lpstr> The Employee’s Provident Fund Act 1952</vt:lpstr>
      <vt:lpstr>Introduction</vt:lpstr>
      <vt:lpstr>PowerPoint Presentation</vt:lpstr>
      <vt:lpstr>PowerPoint Presentation</vt:lpstr>
      <vt:lpstr>PowerPoint Presentation</vt:lpstr>
      <vt:lpstr> The Employee’s Provident Fund Act 1952</vt:lpstr>
      <vt:lpstr> The Employee’s Provident Fund Act 1952</vt:lpstr>
      <vt:lpstr>PowerPoint Presentation</vt:lpstr>
      <vt:lpstr>PowerPoint Presentation</vt:lpstr>
      <vt:lpstr>PowerPoint Presentation</vt:lpstr>
      <vt:lpstr>PowerPoint Presentation</vt:lpstr>
      <vt:lpstr> The Employee’s Provident Fund Act 1952  Monthly Returns</vt:lpstr>
      <vt:lpstr> The Employee’s Provident Fund Act 1952  Annual Returns</vt:lpstr>
      <vt:lpstr>PowerPoint Presentation</vt:lpstr>
      <vt:lpstr>PowerPoint Presentation</vt:lpstr>
      <vt:lpstr>PowerPoint Presentation</vt:lpstr>
      <vt:lpstr>The Employees Pension Scheme 1995</vt:lpstr>
      <vt:lpstr>PowerPoint Presentation</vt:lpstr>
      <vt:lpstr>PowerPoint Presentation</vt:lpstr>
      <vt:lpstr>PowerPoint Presentation</vt:lpstr>
      <vt:lpstr>PowerPoint Presentation</vt:lpstr>
      <vt:lpstr>List of Forms</vt:lpstr>
      <vt:lpstr>List of Forms</vt:lpstr>
      <vt:lpstr>List of Forms Forms For Claiming Benefits Under EDLI Scheme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Employee’s Provident Fund Act 1952</dc:title>
  <cp:lastModifiedBy>Shweta Lalwani</cp:lastModifiedBy>
  <cp:revision>1</cp:revision>
  <dcterms:created xsi:type="dcterms:W3CDTF">2021-05-20T05:51:03Z</dcterms:created>
  <dcterms:modified xsi:type="dcterms:W3CDTF">2021-05-20T05:53:58Z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2013-11-29T00:00:00Z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2021-05-20T00:00:00Z</vt:filetime>
  </property>
</Properties>
</file>