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19065" y="22986"/>
            <a:ext cx="276161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39" y="2272994"/>
            <a:ext cx="12034520" cy="4602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hyperlink" Target="http://www.labouratoryequipment.com/article/2007/09/14-" TargetMode="Externa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png"/><Relationship Id="rId3" Type="http://schemas.openxmlformats.org/officeDocument/2006/relationships/hyperlink" Target="http://www.linkedin.com/in/dr-parveen-kaur-nagpal-82965b15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Relationship Id="rId11" Type="http://schemas.openxmlformats.org/officeDocument/2006/relationships/image" Target="../media/image18.png"/><Relationship Id="rId12" Type="http://schemas.openxmlformats.org/officeDocument/2006/relationships/image" Target="../media/image19.png"/><Relationship Id="rId13" Type="http://schemas.openxmlformats.org/officeDocument/2006/relationships/image" Target="../media/image20.png"/><Relationship Id="rId14" Type="http://schemas.openxmlformats.org/officeDocument/2006/relationships/image" Target="../media/image21.png"/><Relationship Id="rId15" Type="http://schemas.openxmlformats.org/officeDocument/2006/relationships/image" Target="../media/image2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6210" y="3334969"/>
            <a:ext cx="8119109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>
                <a:latin typeface="Comic Sans MS"/>
                <a:cs typeface="Comic Sans MS"/>
              </a:rPr>
              <a:t>Employee</a:t>
            </a:r>
            <a:r>
              <a:rPr dirty="0" sz="4800" spc="-60">
                <a:latin typeface="Comic Sans MS"/>
                <a:cs typeface="Comic Sans MS"/>
              </a:rPr>
              <a:t> </a:t>
            </a:r>
            <a:r>
              <a:rPr dirty="0" sz="4800" spc="-5">
                <a:latin typeface="Comic Sans MS"/>
                <a:cs typeface="Comic Sans MS"/>
              </a:rPr>
              <a:t>Health</a:t>
            </a:r>
            <a:r>
              <a:rPr dirty="0" sz="4800" spc="-20">
                <a:latin typeface="Comic Sans MS"/>
                <a:cs typeface="Comic Sans MS"/>
              </a:rPr>
              <a:t> </a:t>
            </a:r>
            <a:r>
              <a:rPr dirty="0" sz="4800">
                <a:latin typeface="Comic Sans MS"/>
                <a:cs typeface="Comic Sans MS"/>
              </a:rPr>
              <a:t>and</a:t>
            </a:r>
            <a:r>
              <a:rPr dirty="0" sz="4800" spc="-20">
                <a:latin typeface="Comic Sans MS"/>
                <a:cs typeface="Comic Sans MS"/>
              </a:rPr>
              <a:t> </a:t>
            </a:r>
            <a:r>
              <a:rPr dirty="0" sz="4800" spc="-5">
                <a:latin typeface="Comic Sans MS"/>
                <a:cs typeface="Comic Sans MS"/>
              </a:rPr>
              <a:t>Safety</a:t>
            </a:r>
            <a:endParaRPr sz="4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8739" y="0"/>
            <a:ext cx="12038330" cy="6798945"/>
          </a:xfrm>
          <a:prstGeom prst="rect">
            <a:avLst/>
          </a:prstGeom>
        </p:spPr>
        <p:txBody>
          <a:bodyPr wrap="square" lIns="0" tIns="154305" rIns="0" bIns="0" rtlCol="0" vert="horz">
            <a:spAutoFit/>
          </a:bodyPr>
          <a:lstStyle/>
          <a:p>
            <a:pPr marL="520700">
              <a:lnSpc>
                <a:spcPct val="100000"/>
              </a:lnSpc>
              <a:spcBef>
                <a:spcPts val="1215"/>
              </a:spcBef>
            </a:pPr>
            <a:r>
              <a:rPr dirty="0" sz="3000" spc="-25">
                <a:latin typeface="Calibri Light"/>
                <a:cs typeface="Calibri Light"/>
              </a:rPr>
              <a:t>Role</a:t>
            </a:r>
            <a:r>
              <a:rPr dirty="0" sz="3000" spc="-85">
                <a:latin typeface="Calibri Light"/>
                <a:cs typeface="Calibri Light"/>
              </a:rPr>
              <a:t> </a:t>
            </a:r>
            <a:r>
              <a:rPr dirty="0" sz="3000" spc="-10">
                <a:latin typeface="Calibri Light"/>
                <a:cs typeface="Calibri Light"/>
              </a:rPr>
              <a:t>of</a:t>
            </a:r>
            <a:r>
              <a:rPr dirty="0" sz="3000" spc="-50">
                <a:latin typeface="Calibri Light"/>
                <a:cs typeface="Calibri Light"/>
              </a:rPr>
              <a:t> </a:t>
            </a:r>
            <a:r>
              <a:rPr dirty="0" sz="3000" spc="-40">
                <a:latin typeface="Calibri Light"/>
                <a:cs typeface="Calibri Light"/>
              </a:rPr>
              <a:t>Organization</a:t>
            </a:r>
            <a:r>
              <a:rPr dirty="0" sz="3000" spc="-85">
                <a:latin typeface="Calibri Light"/>
                <a:cs typeface="Calibri Light"/>
              </a:rPr>
              <a:t> </a:t>
            </a:r>
            <a:r>
              <a:rPr dirty="0" sz="3000">
                <a:latin typeface="Calibri Light"/>
                <a:cs typeface="Calibri Light"/>
              </a:rPr>
              <a:t>in</a:t>
            </a:r>
            <a:r>
              <a:rPr dirty="0" sz="3000" spc="-65">
                <a:latin typeface="Calibri Light"/>
                <a:cs typeface="Calibri Light"/>
              </a:rPr>
              <a:t> </a:t>
            </a:r>
            <a:r>
              <a:rPr dirty="0" sz="3000" spc="-20">
                <a:latin typeface="Calibri Light"/>
                <a:cs typeface="Calibri Light"/>
              </a:rPr>
              <a:t>Ensuring</a:t>
            </a:r>
            <a:r>
              <a:rPr dirty="0" sz="3000" spc="-75">
                <a:latin typeface="Calibri Light"/>
                <a:cs typeface="Calibri Light"/>
              </a:rPr>
              <a:t> </a:t>
            </a:r>
            <a:r>
              <a:rPr dirty="0" sz="3000" spc="-35">
                <a:latin typeface="Calibri Light"/>
                <a:cs typeface="Calibri Light"/>
              </a:rPr>
              <a:t>Mental</a:t>
            </a:r>
            <a:r>
              <a:rPr dirty="0" sz="3000" spc="-65">
                <a:latin typeface="Calibri Light"/>
                <a:cs typeface="Calibri Light"/>
              </a:rPr>
              <a:t> </a:t>
            </a:r>
            <a:r>
              <a:rPr dirty="0" sz="3000" spc="-10">
                <a:latin typeface="Calibri Light"/>
                <a:cs typeface="Calibri Light"/>
              </a:rPr>
              <a:t>and</a:t>
            </a:r>
            <a:r>
              <a:rPr dirty="0" sz="3000" spc="-70">
                <a:latin typeface="Calibri Light"/>
                <a:cs typeface="Calibri Light"/>
              </a:rPr>
              <a:t> </a:t>
            </a:r>
            <a:r>
              <a:rPr dirty="0" sz="3000" spc="-35">
                <a:latin typeface="Calibri Light"/>
                <a:cs typeface="Calibri Light"/>
              </a:rPr>
              <a:t>Physical</a:t>
            </a:r>
            <a:r>
              <a:rPr dirty="0" sz="3000" spc="-65">
                <a:latin typeface="Calibri Light"/>
                <a:cs typeface="Calibri Light"/>
              </a:rPr>
              <a:t> </a:t>
            </a:r>
            <a:r>
              <a:rPr dirty="0" sz="3000" spc="-20">
                <a:latin typeface="Calibri Light"/>
                <a:cs typeface="Calibri Light"/>
              </a:rPr>
              <a:t>Health</a:t>
            </a:r>
            <a:r>
              <a:rPr dirty="0" sz="3000" spc="-85">
                <a:latin typeface="Calibri Light"/>
                <a:cs typeface="Calibri Light"/>
              </a:rPr>
              <a:t> </a:t>
            </a:r>
            <a:r>
              <a:rPr dirty="0" sz="3000" spc="-10">
                <a:latin typeface="Calibri Light"/>
                <a:cs typeface="Calibri Light"/>
              </a:rPr>
              <a:t>of</a:t>
            </a:r>
            <a:r>
              <a:rPr dirty="0" sz="3000" spc="-35">
                <a:latin typeface="Calibri Light"/>
                <a:cs typeface="Calibri Light"/>
              </a:rPr>
              <a:t> </a:t>
            </a:r>
            <a:r>
              <a:rPr dirty="0" sz="3000" spc="-30">
                <a:latin typeface="Calibri Light"/>
                <a:cs typeface="Calibri Light"/>
              </a:rPr>
              <a:t>Employees</a:t>
            </a:r>
            <a:endParaRPr sz="3000">
              <a:latin typeface="Calibri Light"/>
              <a:cs typeface="Calibri Light"/>
            </a:endParaRPr>
          </a:p>
          <a:p>
            <a:pPr marL="241300" marR="5715" indent="-228600">
              <a:lnSpc>
                <a:spcPts val="3240"/>
              </a:lnSpc>
              <a:spcBef>
                <a:spcPts val="1530"/>
              </a:spcBef>
              <a:buFont typeface="Arial MT"/>
              <a:buChar char="•"/>
              <a:tabLst>
                <a:tab pos="241300" algn="l"/>
                <a:tab pos="1746885" algn="l"/>
                <a:tab pos="2698115" algn="l"/>
                <a:tab pos="3856354" algn="l"/>
                <a:tab pos="4609465" algn="l"/>
                <a:tab pos="5703570" algn="l"/>
                <a:tab pos="6189980" algn="l"/>
                <a:tab pos="7592059" algn="l"/>
                <a:tab pos="8799195" algn="l"/>
                <a:tab pos="9360535" algn="l"/>
                <a:tab pos="9713595" algn="l"/>
                <a:tab pos="11026140" algn="l"/>
                <a:tab pos="11640185" algn="l"/>
              </a:tabLst>
            </a:pPr>
            <a:r>
              <a:rPr dirty="0" sz="3000" spc="-5">
                <a:latin typeface="Calibri"/>
                <a:cs typeface="Calibri"/>
              </a:rPr>
              <a:t>Ensu</a:t>
            </a:r>
            <a:r>
              <a:rPr dirty="0" sz="3000" spc="-15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i</a:t>
            </a:r>
            <a:r>
              <a:rPr dirty="0" sz="3000" spc="-15">
                <a:latin typeface="Calibri"/>
                <a:cs typeface="Calibri"/>
              </a:rPr>
              <a:t>n</a:t>
            </a:r>
            <a:r>
              <a:rPr dirty="0" sz="3000">
                <a:latin typeface="Calibri"/>
                <a:cs typeface="Calibri"/>
              </a:rPr>
              <a:t>g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25">
                <a:latin typeface="Calibri"/>
                <a:cs typeface="Calibri"/>
              </a:rPr>
              <a:t>g</a:t>
            </a:r>
            <a:r>
              <a:rPr dirty="0" sz="3000" spc="-5">
                <a:latin typeface="Calibri"/>
                <a:cs typeface="Calibri"/>
              </a:rPr>
              <a:t>oo</a:t>
            </a:r>
            <a:r>
              <a:rPr dirty="0" sz="3000">
                <a:latin typeface="Calibri"/>
                <a:cs typeface="Calibri"/>
              </a:rPr>
              <a:t>d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5">
                <a:latin typeface="Calibri"/>
                <a:cs typeface="Calibri"/>
              </a:rPr>
              <a:t>h</a:t>
            </a:r>
            <a:r>
              <a:rPr dirty="0" sz="3000" spc="-15">
                <a:latin typeface="Calibri"/>
                <a:cs typeface="Calibri"/>
              </a:rPr>
              <a:t>e</a:t>
            </a:r>
            <a:r>
              <a:rPr dirty="0" sz="3000">
                <a:latin typeface="Calibri"/>
                <a:cs typeface="Calibri"/>
              </a:rPr>
              <a:t>alth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10">
                <a:latin typeface="Calibri"/>
                <a:cs typeface="Calibri"/>
              </a:rPr>
              <a:t>sa</a:t>
            </a:r>
            <a:r>
              <a:rPr dirty="0" sz="3000" spc="-80">
                <a:latin typeface="Calibri"/>
                <a:cs typeface="Calibri"/>
              </a:rPr>
              <a:t>f</a:t>
            </a:r>
            <a:r>
              <a:rPr dirty="0" sz="3000" spc="-30">
                <a:latin typeface="Calibri"/>
                <a:cs typeface="Calibri"/>
              </a:rPr>
              <a:t>e</a:t>
            </a:r>
            <a:r>
              <a:rPr dirty="0" sz="3000">
                <a:latin typeface="Calibri"/>
                <a:cs typeface="Calibri"/>
              </a:rPr>
              <a:t>ty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25">
                <a:latin typeface="Calibri"/>
                <a:cs typeface="Calibri"/>
              </a:rPr>
              <a:t>w</a:t>
            </a:r>
            <a:r>
              <a:rPr dirty="0" sz="3000" spc="-5">
                <a:latin typeface="Calibri"/>
                <a:cs typeface="Calibri"/>
              </a:rPr>
              <a:t>or</a:t>
            </a:r>
            <a:r>
              <a:rPr dirty="0" sz="3000" spc="-100">
                <a:latin typeface="Calibri"/>
                <a:cs typeface="Calibri"/>
              </a:rPr>
              <a:t>k</a:t>
            </a:r>
            <a:r>
              <a:rPr dirty="0" sz="3000">
                <a:latin typeface="Calibri"/>
                <a:cs typeface="Calibri"/>
              </a:rPr>
              <a:t>e</a:t>
            </a:r>
            <a:r>
              <a:rPr dirty="0" sz="3000" spc="-60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s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10">
                <a:latin typeface="Calibri"/>
                <a:cs typeface="Calibri"/>
              </a:rPr>
              <a:t>s</a:t>
            </a:r>
            <a:r>
              <a:rPr dirty="0" sz="3000" spc="-5">
                <a:latin typeface="Calibri"/>
                <a:cs typeface="Calibri"/>
              </a:rPr>
              <a:t>hou</a:t>
            </a:r>
            <a:r>
              <a:rPr dirty="0" sz="3000" spc="-15">
                <a:latin typeface="Calibri"/>
                <a:cs typeface="Calibri"/>
              </a:rPr>
              <a:t>l</a:t>
            </a:r>
            <a:r>
              <a:rPr dirty="0" sz="3000">
                <a:latin typeface="Calibri"/>
                <a:cs typeface="Calibri"/>
              </a:rPr>
              <a:t>d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10">
                <a:latin typeface="Calibri"/>
                <a:cs typeface="Calibri"/>
              </a:rPr>
              <a:t>b</a:t>
            </a:r>
            <a:r>
              <a:rPr dirty="0" sz="3000">
                <a:latin typeface="Calibri"/>
                <a:cs typeface="Calibri"/>
              </a:rPr>
              <a:t>e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>
                <a:latin typeface="Calibri"/>
                <a:cs typeface="Calibri"/>
              </a:rPr>
              <a:t>a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5">
                <a:latin typeface="Calibri"/>
                <a:cs typeface="Calibri"/>
              </a:rPr>
              <a:t>pr</a:t>
            </a:r>
            <a:r>
              <a:rPr dirty="0" sz="3000" spc="-20">
                <a:latin typeface="Calibri"/>
                <a:cs typeface="Calibri"/>
              </a:rPr>
              <a:t>i</a:t>
            </a:r>
            <a:r>
              <a:rPr dirty="0" sz="3000" spc="-5">
                <a:latin typeface="Calibri"/>
                <a:cs typeface="Calibri"/>
              </a:rPr>
              <a:t>orit</a:t>
            </a:r>
            <a:r>
              <a:rPr dirty="0" sz="3000">
                <a:latin typeface="Calibri"/>
                <a:cs typeface="Calibri"/>
              </a:rPr>
              <a:t>y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65">
                <a:latin typeface="Calibri"/>
                <a:cs typeface="Calibri"/>
              </a:rPr>
              <a:t>f</a:t>
            </a:r>
            <a:r>
              <a:rPr dirty="0" sz="3000" spc="-5">
                <a:latin typeface="Calibri"/>
                <a:cs typeface="Calibri"/>
              </a:rPr>
              <a:t>o</a:t>
            </a:r>
            <a:r>
              <a:rPr dirty="0" sz="3000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>
                <a:latin typeface="Calibri"/>
                <a:cs typeface="Calibri"/>
              </a:rPr>
              <a:t>an  </a:t>
            </a:r>
            <a:r>
              <a:rPr dirty="0" sz="3000" spc="-15">
                <a:latin typeface="Calibri"/>
                <a:cs typeface="Calibri"/>
              </a:rPr>
              <a:t>organization.</a:t>
            </a:r>
            <a:endParaRPr sz="3000">
              <a:latin typeface="Calibri"/>
              <a:cs typeface="Calibri"/>
            </a:endParaRPr>
          </a:p>
          <a:p>
            <a:pPr marL="241300" marR="9525" indent="-228600">
              <a:lnSpc>
                <a:spcPts val="324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>
                <a:latin typeface="Calibri"/>
                <a:cs typeface="Calibri"/>
              </a:rPr>
              <a:t>The</a:t>
            </a:r>
            <a:r>
              <a:rPr dirty="0" sz="3000" spc="15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organization</a:t>
            </a:r>
            <a:r>
              <a:rPr dirty="0" sz="3000" spc="14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should</a:t>
            </a:r>
            <a:r>
              <a:rPr dirty="0" sz="3000" spc="16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play</a:t>
            </a:r>
            <a:r>
              <a:rPr dirty="0" sz="3000" spc="15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</a:t>
            </a:r>
            <a:r>
              <a:rPr dirty="0" sz="3000" spc="15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proactive</a:t>
            </a:r>
            <a:r>
              <a:rPr dirty="0" sz="3000" spc="15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role</a:t>
            </a:r>
            <a:r>
              <a:rPr dirty="0" sz="3000" spc="15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in</a:t>
            </a:r>
            <a:r>
              <a:rPr dirty="0" sz="3000" spc="15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providing</a:t>
            </a:r>
            <a:r>
              <a:rPr dirty="0" sz="3000" spc="16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health</a:t>
            </a:r>
            <a:r>
              <a:rPr dirty="0" sz="3000" spc="14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145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safety </a:t>
            </a:r>
            <a:r>
              <a:rPr dirty="0" sz="3000" spc="-66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measures</a:t>
            </a:r>
            <a:r>
              <a:rPr dirty="0" sz="3000" spc="-15">
                <a:latin typeface="Calibri"/>
                <a:cs typeface="Calibri"/>
              </a:rPr>
              <a:t> to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promote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well-being</a:t>
            </a:r>
            <a:r>
              <a:rPr dirty="0" sz="3000">
                <a:latin typeface="Calibri"/>
                <a:cs typeface="Calibri"/>
              </a:rPr>
              <a:t> of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its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employees.</a:t>
            </a:r>
            <a:endParaRPr sz="3000">
              <a:latin typeface="Calibri"/>
              <a:cs typeface="Calibri"/>
            </a:endParaRPr>
          </a:p>
          <a:p>
            <a:pPr marL="241300" marR="5715" indent="-228600">
              <a:lnSpc>
                <a:spcPts val="324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>
                <a:latin typeface="Calibri"/>
                <a:cs typeface="Calibri"/>
              </a:rPr>
              <a:t>The</a:t>
            </a:r>
            <a:r>
              <a:rPr dirty="0" sz="3000" spc="13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well-being</a:t>
            </a:r>
            <a:r>
              <a:rPr dirty="0" sz="3000" spc="14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1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employees</a:t>
            </a:r>
            <a:r>
              <a:rPr dirty="0" sz="3000" spc="14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in</a:t>
            </a:r>
            <a:r>
              <a:rPr dirty="0" sz="3000" spc="12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</a:t>
            </a:r>
            <a:r>
              <a:rPr dirty="0" sz="3000" spc="12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organization</a:t>
            </a:r>
            <a:r>
              <a:rPr dirty="0" sz="3000" spc="12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is</a:t>
            </a:r>
            <a:r>
              <a:rPr dirty="0" sz="3000" spc="125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affected</a:t>
            </a:r>
            <a:r>
              <a:rPr dirty="0" sz="3000" spc="1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by</a:t>
            </a:r>
            <a:r>
              <a:rPr dirty="0" sz="3000" spc="1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accidents</a:t>
            </a:r>
            <a:r>
              <a:rPr dirty="0" sz="3000" spc="13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and </a:t>
            </a:r>
            <a:r>
              <a:rPr dirty="0" sz="3000" spc="-66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by</a:t>
            </a:r>
            <a:r>
              <a:rPr dirty="0" sz="3000" spc="-5">
                <a:latin typeface="Calibri"/>
                <a:cs typeface="Calibri"/>
              </a:rPr>
              <a:t> ill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health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–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physical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as</a:t>
            </a:r>
            <a:r>
              <a:rPr dirty="0" sz="3000" spc="-10">
                <a:latin typeface="Calibri"/>
                <a:cs typeface="Calibri"/>
              </a:rPr>
              <a:t> well</a:t>
            </a:r>
            <a:r>
              <a:rPr dirty="0" sz="3000">
                <a:latin typeface="Calibri"/>
                <a:cs typeface="Calibri"/>
              </a:rPr>
              <a:t> as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mental.</a:t>
            </a:r>
            <a:endParaRPr sz="3000">
              <a:latin typeface="Calibri"/>
              <a:cs typeface="Calibri"/>
            </a:endParaRPr>
          </a:p>
          <a:p>
            <a:pPr algn="just" marL="584200" marR="10795" indent="-571500">
              <a:lnSpc>
                <a:spcPts val="3240"/>
              </a:lnSpc>
              <a:spcBef>
                <a:spcPts val="994"/>
              </a:spcBef>
              <a:buAutoNum type="romanUcPeriod"/>
              <a:tabLst>
                <a:tab pos="584200" algn="l"/>
              </a:tabLst>
            </a:pPr>
            <a:r>
              <a:rPr dirty="0" sz="3000" spc="-15" b="1">
                <a:latin typeface="Calibri"/>
                <a:cs typeface="Calibri"/>
              </a:rPr>
              <a:t>Physical </a:t>
            </a:r>
            <a:r>
              <a:rPr dirty="0" sz="3000" b="1">
                <a:latin typeface="Calibri"/>
                <a:cs typeface="Calibri"/>
              </a:rPr>
              <a:t>Health </a:t>
            </a:r>
            <a:r>
              <a:rPr dirty="0" sz="3000">
                <a:latin typeface="Calibri"/>
                <a:cs typeface="Calibri"/>
              </a:rPr>
              <a:t>– Ill </a:t>
            </a:r>
            <a:r>
              <a:rPr dirty="0" sz="3000" spc="-5">
                <a:latin typeface="Calibri"/>
                <a:cs typeface="Calibri"/>
              </a:rPr>
              <a:t>health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0">
                <a:latin typeface="Calibri"/>
                <a:cs typeface="Calibri"/>
              </a:rPr>
              <a:t>employees result </a:t>
            </a:r>
            <a:r>
              <a:rPr dirty="0" sz="3000" spc="-5">
                <a:latin typeface="Calibri"/>
                <a:cs typeface="Calibri"/>
              </a:rPr>
              <a:t>in </a:t>
            </a:r>
            <a:r>
              <a:rPr dirty="0" sz="3000" spc="-10">
                <a:latin typeface="Calibri"/>
                <a:cs typeface="Calibri"/>
              </a:rPr>
              <a:t>reduced </a:t>
            </a:r>
            <a:r>
              <a:rPr dirty="0" sz="3000" spc="-30">
                <a:latin typeface="Calibri"/>
                <a:cs typeface="Calibri"/>
              </a:rPr>
              <a:t>productivity, 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unsafe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acts,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increased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absenteeism </a:t>
            </a:r>
            <a:r>
              <a:rPr dirty="0" sz="3000" spc="-15">
                <a:latin typeface="Calibri"/>
                <a:cs typeface="Calibri"/>
              </a:rPr>
              <a:t>etc.</a:t>
            </a:r>
            <a:endParaRPr sz="3000">
              <a:latin typeface="Calibri"/>
              <a:cs typeface="Calibri"/>
            </a:endParaRPr>
          </a:p>
          <a:p>
            <a:pPr algn="just" marL="584200" marR="5080" indent="-571500">
              <a:lnSpc>
                <a:spcPts val="3240"/>
              </a:lnSpc>
              <a:spcBef>
                <a:spcPts val="1000"/>
              </a:spcBef>
              <a:buAutoNum type="romanUcPeriod"/>
              <a:tabLst>
                <a:tab pos="584200" algn="l"/>
              </a:tabLst>
            </a:pPr>
            <a:r>
              <a:rPr dirty="0" sz="3000" spc="-10" b="1">
                <a:latin typeface="Calibri"/>
                <a:cs typeface="Calibri"/>
              </a:rPr>
              <a:t>Mental </a:t>
            </a:r>
            <a:r>
              <a:rPr dirty="0" sz="3000" spc="-5" b="1">
                <a:latin typeface="Calibri"/>
                <a:cs typeface="Calibri"/>
              </a:rPr>
              <a:t>Health </a:t>
            </a:r>
            <a:r>
              <a:rPr dirty="0" sz="3000">
                <a:latin typeface="Calibri"/>
                <a:cs typeface="Calibri"/>
              </a:rPr>
              <a:t>– </a:t>
            </a:r>
            <a:r>
              <a:rPr dirty="0" sz="3000" spc="-35">
                <a:latin typeface="Calibri"/>
                <a:cs typeface="Calibri"/>
              </a:rPr>
              <a:t>Tensions, </a:t>
            </a:r>
            <a:r>
              <a:rPr dirty="0" sz="3000" spc="-10">
                <a:latin typeface="Calibri"/>
                <a:cs typeface="Calibri"/>
              </a:rPr>
              <a:t>work </a:t>
            </a:r>
            <a:r>
              <a:rPr dirty="0" sz="3000" spc="-15">
                <a:latin typeface="Calibri"/>
                <a:cs typeface="Calibri"/>
              </a:rPr>
              <a:t>pressure, mental </a:t>
            </a:r>
            <a:r>
              <a:rPr dirty="0" sz="3000" spc="-10">
                <a:latin typeface="Calibri"/>
                <a:cs typeface="Calibri"/>
              </a:rPr>
              <a:t>disturbances, </a:t>
            </a:r>
            <a:r>
              <a:rPr dirty="0" sz="3000" spc="-15">
                <a:latin typeface="Calibri"/>
                <a:cs typeface="Calibri"/>
              </a:rPr>
              <a:t>mental 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illness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leads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lower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30">
                <a:latin typeface="Calibri"/>
                <a:cs typeface="Calibri"/>
              </a:rPr>
              <a:t>productivity,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poor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human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relationships,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mental 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breakdown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etc.</a:t>
            </a:r>
            <a:endParaRPr sz="3000">
              <a:latin typeface="Calibri"/>
              <a:cs typeface="Calibri"/>
            </a:endParaRPr>
          </a:p>
          <a:p>
            <a:pPr algn="just" marL="12700" marR="6350">
              <a:lnSpc>
                <a:spcPts val="3240"/>
              </a:lnSpc>
              <a:spcBef>
                <a:spcPts val="1010"/>
              </a:spcBef>
            </a:pPr>
            <a:r>
              <a:rPr dirty="0" sz="3000" spc="-25">
                <a:latin typeface="Calibri"/>
                <a:cs typeface="Calibri"/>
              </a:rPr>
              <a:t>Therefore </a:t>
            </a:r>
            <a:r>
              <a:rPr dirty="0" sz="3000" spc="-5">
                <a:latin typeface="Calibri"/>
                <a:cs typeface="Calibri"/>
              </a:rPr>
              <a:t>it </a:t>
            </a:r>
            <a:r>
              <a:rPr dirty="0" sz="3000" spc="-15">
                <a:latin typeface="Calibri"/>
                <a:cs typeface="Calibri"/>
              </a:rPr>
              <a:t>becomes </a:t>
            </a:r>
            <a:r>
              <a:rPr dirty="0" sz="3000" spc="-10">
                <a:latin typeface="Calibri"/>
                <a:cs typeface="Calibri"/>
              </a:rPr>
              <a:t>very important </a:t>
            </a:r>
            <a:r>
              <a:rPr dirty="0" sz="3000" spc="-25">
                <a:latin typeface="Calibri"/>
                <a:cs typeface="Calibri"/>
              </a:rPr>
              <a:t>for </a:t>
            </a:r>
            <a:r>
              <a:rPr dirty="0" sz="3000">
                <a:latin typeface="Calibri"/>
                <a:cs typeface="Calibri"/>
              </a:rPr>
              <a:t>the HR </a:t>
            </a:r>
            <a:r>
              <a:rPr dirty="0" sz="3000" spc="-10">
                <a:latin typeface="Calibri"/>
                <a:cs typeface="Calibri"/>
              </a:rPr>
              <a:t>department/ </a:t>
            </a:r>
            <a:r>
              <a:rPr dirty="0" sz="3000" spc="-20">
                <a:latin typeface="Calibri"/>
                <a:cs typeface="Calibri"/>
              </a:rPr>
              <a:t>organization </a:t>
            </a:r>
            <a:r>
              <a:rPr dirty="0" sz="3000" spc="-5">
                <a:latin typeface="Calibri"/>
                <a:cs typeface="Calibri"/>
              </a:rPr>
              <a:t>in 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ensuring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mental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physical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health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0">
                <a:latin typeface="Calibri"/>
                <a:cs typeface="Calibri"/>
              </a:rPr>
              <a:t>employees.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4757" y="77851"/>
            <a:ext cx="92246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30"/>
              <a:t>Role</a:t>
            </a:r>
            <a:r>
              <a:rPr dirty="0" sz="3000" spc="-85"/>
              <a:t> </a:t>
            </a:r>
            <a:r>
              <a:rPr dirty="0" sz="3000" spc="-10"/>
              <a:t>of</a:t>
            </a:r>
            <a:r>
              <a:rPr dirty="0" sz="3000" spc="-55"/>
              <a:t> </a:t>
            </a:r>
            <a:r>
              <a:rPr dirty="0" sz="3000" spc="-40"/>
              <a:t>Organization</a:t>
            </a:r>
            <a:r>
              <a:rPr dirty="0" sz="3000" spc="-90"/>
              <a:t> </a:t>
            </a:r>
            <a:r>
              <a:rPr dirty="0" sz="3000"/>
              <a:t>in</a:t>
            </a:r>
            <a:r>
              <a:rPr dirty="0" sz="3000" spc="-70"/>
              <a:t> </a:t>
            </a:r>
            <a:r>
              <a:rPr dirty="0" sz="3000" spc="-20"/>
              <a:t>Ensuring</a:t>
            </a:r>
            <a:r>
              <a:rPr dirty="0" sz="3000" spc="-80"/>
              <a:t> </a:t>
            </a:r>
            <a:r>
              <a:rPr dirty="0" sz="3000" spc="-40"/>
              <a:t>Physical</a:t>
            </a:r>
            <a:r>
              <a:rPr dirty="0" sz="3000" spc="-60"/>
              <a:t> </a:t>
            </a:r>
            <a:r>
              <a:rPr dirty="0" sz="3000" spc="-20"/>
              <a:t>Health</a:t>
            </a:r>
            <a:r>
              <a:rPr dirty="0" sz="3000" spc="-90"/>
              <a:t> </a:t>
            </a:r>
            <a:r>
              <a:rPr dirty="0" sz="3000" spc="-10"/>
              <a:t>of</a:t>
            </a:r>
            <a:r>
              <a:rPr dirty="0" sz="3000" spc="-55"/>
              <a:t> </a:t>
            </a:r>
            <a:r>
              <a:rPr dirty="0" sz="3000" spc="-30"/>
              <a:t>Employees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78739" y="597911"/>
            <a:ext cx="10586720" cy="161925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 spc="-10">
                <a:latin typeface="Calibri"/>
                <a:cs typeface="Calibri"/>
              </a:rPr>
              <a:t>Implementation</a:t>
            </a:r>
            <a:r>
              <a:rPr dirty="0" sz="2950" spc="-20">
                <a:latin typeface="Calibri"/>
                <a:cs typeface="Calibri"/>
              </a:rPr>
              <a:t> </a:t>
            </a:r>
            <a:r>
              <a:rPr dirty="0" sz="2950">
                <a:latin typeface="Calibri"/>
                <a:cs typeface="Calibri"/>
              </a:rPr>
              <a:t>of</a:t>
            </a:r>
            <a:r>
              <a:rPr dirty="0" sz="2950" spc="-20">
                <a:latin typeface="Calibri"/>
                <a:cs typeface="Calibri"/>
              </a:rPr>
              <a:t> Safety</a:t>
            </a:r>
            <a:r>
              <a:rPr dirty="0" sz="2950" spc="-10">
                <a:latin typeface="Calibri"/>
                <a:cs typeface="Calibri"/>
              </a:rPr>
              <a:t> </a:t>
            </a:r>
            <a:r>
              <a:rPr dirty="0" sz="2950">
                <a:latin typeface="Calibri"/>
                <a:cs typeface="Calibri"/>
              </a:rPr>
              <a:t>and</a:t>
            </a:r>
            <a:r>
              <a:rPr dirty="0" sz="2950" spc="-10">
                <a:latin typeface="Calibri"/>
                <a:cs typeface="Calibri"/>
              </a:rPr>
              <a:t> </a:t>
            </a:r>
            <a:r>
              <a:rPr dirty="0" sz="2950" spc="-5">
                <a:latin typeface="Calibri"/>
                <a:cs typeface="Calibri"/>
              </a:rPr>
              <a:t>Health</a:t>
            </a:r>
            <a:r>
              <a:rPr dirty="0" sz="2950" spc="-10">
                <a:latin typeface="Calibri"/>
                <a:cs typeface="Calibri"/>
              </a:rPr>
              <a:t> Management </a:t>
            </a:r>
            <a:r>
              <a:rPr dirty="0" sz="2950" spc="-25">
                <a:latin typeface="Calibri"/>
                <a:cs typeface="Calibri"/>
              </a:rPr>
              <a:t>System</a:t>
            </a:r>
            <a:endParaRPr sz="29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 spc="-10">
                <a:latin typeface="Calibri"/>
                <a:cs typeface="Calibri"/>
              </a:rPr>
              <a:t>Provide</a:t>
            </a:r>
            <a:r>
              <a:rPr dirty="0" sz="2950" spc="-25">
                <a:latin typeface="Calibri"/>
                <a:cs typeface="Calibri"/>
              </a:rPr>
              <a:t> </a:t>
            </a:r>
            <a:r>
              <a:rPr dirty="0" sz="2950" spc="-15">
                <a:latin typeface="Calibri"/>
                <a:cs typeface="Calibri"/>
              </a:rPr>
              <a:t>Appropriate</a:t>
            </a:r>
            <a:r>
              <a:rPr dirty="0" sz="2950" spc="-20">
                <a:latin typeface="Calibri"/>
                <a:cs typeface="Calibri"/>
              </a:rPr>
              <a:t> </a:t>
            </a:r>
            <a:r>
              <a:rPr dirty="0" sz="2950" spc="-5">
                <a:latin typeface="Calibri"/>
                <a:cs typeface="Calibri"/>
              </a:rPr>
              <a:t>Financial, Human </a:t>
            </a:r>
            <a:r>
              <a:rPr dirty="0" sz="2950">
                <a:latin typeface="Calibri"/>
                <a:cs typeface="Calibri"/>
              </a:rPr>
              <a:t>and </a:t>
            </a:r>
            <a:r>
              <a:rPr dirty="0" sz="2950" spc="-15">
                <a:latin typeface="Calibri"/>
                <a:cs typeface="Calibri"/>
              </a:rPr>
              <a:t>Organizational</a:t>
            </a:r>
            <a:r>
              <a:rPr dirty="0" sz="2950" spc="-25">
                <a:latin typeface="Calibri"/>
                <a:cs typeface="Calibri"/>
              </a:rPr>
              <a:t> </a:t>
            </a:r>
            <a:r>
              <a:rPr dirty="0" sz="2950" spc="-15">
                <a:latin typeface="Calibri"/>
                <a:cs typeface="Calibri"/>
              </a:rPr>
              <a:t>Resources</a:t>
            </a:r>
            <a:endParaRPr sz="29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>
                <a:latin typeface="Calibri"/>
                <a:cs typeface="Calibri"/>
              </a:rPr>
              <a:t>Good</a:t>
            </a:r>
            <a:r>
              <a:rPr dirty="0" sz="2950" spc="-45">
                <a:latin typeface="Calibri"/>
                <a:cs typeface="Calibri"/>
              </a:rPr>
              <a:t> </a:t>
            </a:r>
            <a:r>
              <a:rPr dirty="0" sz="2950" spc="-20">
                <a:latin typeface="Calibri"/>
                <a:cs typeface="Calibri"/>
              </a:rPr>
              <a:t>Working</a:t>
            </a:r>
            <a:r>
              <a:rPr dirty="0" sz="2950" spc="-50">
                <a:latin typeface="Calibri"/>
                <a:cs typeface="Calibri"/>
              </a:rPr>
              <a:t> </a:t>
            </a:r>
            <a:r>
              <a:rPr dirty="0" sz="2950" spc="-5">
                <a:latin typeface="Calibri"/>
                <a:cs typeface="Calibri"/>
              </a:rPr>
              <a:t>Conditions</a:t>
            </a:r>
            <a:endParaRPr sz="29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02090" y="2272994"/>
            <a:ext cx="3013710" cy="4762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26335" algn="l"/>
              </a:tabLst>
            </a:pPr>
            <a:r>
              <a:rPr dirty="0" sz="2950">
                <a:latin typeface="Calibri"/>
                <a:cs typeface="Calibri"/>
              </a:rPr>
              <a:t>Ac</a:t>
            </a:r>
            <a:r>
              <a:rPr dirty="0" sz="2950" spc="-35">
                <a:latin typeface="Calibri"/>
                <a:cs typeface="Calibri"/>
              </a:rPr>
              <a:t>c</a:t>
            </a:r>
            <a:r>
              <a:rPr dirty="0" sz="2950" spc="-5">
                <a:latin typeface="Calibri"/>
                <a:cs typeface="Calibri"/>
              </a:rPr>
              <a:t>ou</a:t>
            </a:r>
            <a:r>
              <a:rPr dirty="0" sz="2950" spc="-30">
                <a:latin typeface="Calibri"/>
                <a:cs typeface="Calibri"/>
              </a:rPr>
              <a:t>n</a:t>
            </a:r>
            <a:r>
              <a:rPr dirty="0" sz="2950" spc="-45">
                <a:latin typeface="Calibri"/>
                <a:cs typeface="Calibri"/>
              </a:rPr>
              <a:t>t</a:t>
            </a:r>
            <a:r>
              <a:rPr dirty="0" sz="2950">
                <a:latin typeface="Calibri"/>
                <a:cs typeface="Calibri"/>
              </a:rPr>
              <a:t>ab</a:t>
            </a:r>
            <a:r>
              <a:rPr dirty="0" sz="2950" spc="-10">
                <a:latin typeface="Calibri"/>
                <a:cs typeface="Calibri"/>
              </a:rPr>
              <a:t>i</a:t>
            </a:r>
            <a:r>
              <a:rPr dirty="0" sz="2950">
                <a:latin typeface="Calibri"/>
                <a:cs typeface="Calibri"/>
              </a:rPr>
              <a:t>l</a:t>
            </a:r>
            <a:r>
              <a:rPr dirty="0" sz="2950" spc="-15">
                <a:latin typeface="Calibri"/>
                <a:cs typeface="Calibri"/>
              </a:rPr>
              <a:t>i</a:t>
            </a:r>
            <a:r>
              <a:rPr dirty="0" sz="2950">
                <a:latin typeface="Calibri"/>
                <a:cs typeface="Calibri"/>
              </a:rPr>
              <a:t>ty</a:t>
            </a:r>
            <a:r>
              <a:rPr dirty="0" sz="2950">
                <a:latin typeface="Calibri"/>
                <a:cs typeface="Calibri"/>
              </a:rPr>
              <a:t>	</a:t>
            </a:r>
            <a:r>
              <a:rPr dirty="0" sz="2950">
                <a:latin typeface="Calibri"/>
                <a:cs typeface="Calibri"/>
              </a:rPr>
              <a:t>and</a:t>
            </a:r>
            <a:endParaRPr sz="29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272994"/>
            <a:ext cx="8976995" cy="460248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241300" marR="180340" indent="-228600">
              <a:lnSpc>
                <a:spcPts val="3190"/>
              </a:lnSpc>
              <a:spcBef>
                <a:spcPts val="500"/>
              </a:spcBef>
              <a:buFont typeface="Arial MT"/>
              <a:buChar char="•"/>
              <a:tabLst>
                <a:tab pos="241300" algn="l"/>
                <a:tab pos="1483360" algn="l"/>
                <a:tab pos="2633980" algn="l"/>
                <a:tab pos="4305935" algn="l"/>
                <a:tab pos="6994525" algn="l"/>
              </a:tabLst>
            </a:pPr>
            <a:r>
              <a:rPr dirty="0" sz="2950" spc="-5">
                <a:latin typeface="Calibri"/>
                <a:cs typeface="Calibri"/>
              </a:rPr>
              <a:t>D</a:t>
            </a:r>
            <a:r>
              <a:rPr dirty="0" sz="2950" spc="-40">
                <a:latin typeface="Calibri"/>
                <a:cs typeface="Calibri"/>
              </a:rPr>
              <a:t>e</a:t>
            </a:r>
            <a:r>
              <a:rPr dirty="0" sz="2950" spc="-5">
                <a:latin typeface="Calibri"/>
                <a:cs typeface="Calibri"/>
              </a:rPr>
              <a:t>fi</a:t>
            </a:r>
            <a:r>
              <a:rPr dirty="0" sz="2950" spc="-15">
                <a:latin typeface="Calibri"/>
                <a:cs typeface="Calibri"/>
              </a:rPr>
              <a:t>n</a:t>
            </a:r>
            <a:r>
              <a:rPr dirty="0" sz="2950">
                <a:latin typeface="Calibri"/>
                <a:cs typeface="Calibri"/>
              </a:rPr>
              <a:t>e</a:t>
            </a:r>
            <a:r>
              <a:rPr dirty="0" sz="2950">
                <a:latin typeface="Calibri"/>
                <a:cs typeface="Calibri"/>
              </a:rPr>
              <a:t>	</a:t>
            </a:r>
            <a:r>
              <a:rPr dirty="0" sz="2950" spc="-70">
                <a:latin typeface="Calibri"/>
                <a:cs typeface="Calibri"/>
              </a:rPr>
              <a:t>R</a:t>
            </a:r>
            <a:r>
              <a:rPr dirty="0" sz="2950" spc="-5">
                <a:latin typeface="Calibri"/>
                <a:cs typeface="Calibri"/>
              </a:rPr>
              <a:t>ol</a:t>
            </a:r>
            <a:r>
              <a:rPr dirty="0" sz="2950" spc="-15">
                <a:latin typeface="Calibri"/>
                <a:cs typeface="Calibri"/>
              </a:rPr>
              <a:t>e</a:t>
            </a:r>
            <a:r>
              <a:rPr dirty="0" sz="2950" spc="-5">
                <a:latin typeface="Calibri"/>
                <a:cs typeface="Calibri"/>
              </a:rPr>
              <a:t>s</a:t>
            </a:r>
            <a:r>
              <a:rPr dirty="0" sz="2950">
                <a:latin typeface="Calibri"/>
                <a:cs typeface="Calibri"/>
              </a:rPr>
              <a:t>,</a:t>
            </a:r>
            <a:r>
              <a:rPr dirty="0" sz="2950">
                <a:latin typeface="Calibri"/>
                <a:cs typeface="Calibri"/>
              </a:rPr>
              <a:t>	</a:t>
            </a:r>
            <a:r>
              <a:rPr dirty="0" sz="2950">
                <a:latin typeface="Calibri"/>
                <a:cs typeface="Calibri"/>
              </a:rPr>
              <a:t>A</a:t>
            </a:r>
            <a:r>
              <a:rPr dirty="0" sz="2950" spc="-10">
                <a:latin typeface="Calibri"/>
                <a:cs typeface="Calibri"/>
              </a:rPr>
              <a:t>s</a:t>
            </a:r>
            <a:r>
              <a:rPr dirty="0" sz="2950" spc="-5">
                <a:latin typeface="Calibri"/>
                <a:cs typeface="Calibri"/>
              </a:rPr>
              <a:t>s</a:t>
            </a:r>
            <a:r>
              <a:rPr dirty="0" sz="2950" spc="-15">
                <a:latin typeface="Calibri"/>
                <a:cs typeface="Calibri"/>
              </a:rPr>
              <a:t>i</a:t>
            </a:r>
            <a:r>
              <a:rPr dirty="0" sz="2950">
                <a:latin typeface="Calibri"/>
                <a:cs typeface="Calibri"/>
              </a:rPr>
              <a:t>gn</a:t>
            </a:r>
            <a:r>
              <a:rPr dirty="0" sz="2950" spc="-10">
                <a:latin typeface="Calibri"/>
                <a:cs typeface="Calibri"/>
              </a:rPr>
              <a:t>i</a:t>
            </a:r>
            <a:r>
              <a:rPr dirty="0" sz="2950" spc="-5">
                <a:latin typeface="Calibri"/>
                <a:cs typeface="Calibri"/>
              </a:rPr>
              <a:t>n</a:t>
            </a:r>
            <a:r>
              <a:rPr dirty="0" sz="2950">
                <a:latin typeface="Calibri"/>
                <a:cs typeface="Calibri"/>
              </a:rPr>
              <a:t>g</a:t>
            </a:r>
            <a:r>
              <a:rPr dirty="0" sz="2950">
                <a:latin typeface="Calibri"/>
                <a:cs typeface="Calibri"/>
              </a:rPr>
              <a:t>	</a:t>
            </a:r>
            <a:r>
              <a:rPr dirty="0" sz="2950" spc="-45">
                <a:latin typeface="Calibri"/>
                <a:cs typeface="Calibri"/>
              </a:rPr>
              <a:t>R</a:t>
            </a:r>
            <a:r>
              <a:rPr dirty="0" sz="2950" spc="-20">
                <a:latin typeface="Calibri"/>
                <a:cs typeface="Calibri"/>
              </a:rPr>
              <a:t>e</a:t>
            </a:r>
            <a:r>
              <a:rPr dirty="0" sz="2950" spc="-5">
                <a:latin typeface="Calibri"/>
                <a:cs typeface="Calibri"/>
              </a:rPr>
              <a:t>spon</a:t>
            </a:r>
            <a:r>
              <a:rPr dirty="0" sz="2950" spc="-10">
                <a:latin typeface="Calibri"/>
                <a:cs typeface="Calibri"/>
              </a:rPr>
              <a:t>s</a:t>
            </a:r>
            <a:r>
              <a:rPr dirty="0" sz="2950">
                <a:latin typeface="Calibri"/>
                <a:cs typeface="Calibri"/>
              </a:rPr>
              <a:t>i</a:t>
            </a:r>
            <a:r>
              <a:rPr dirty="0" sz="2950" spc="-15">
                <a:latin typeface="Calibri"/>
                <a:cs typeface="Calibri"/>
              </a:rPr>
              <a:t>b</a:t>
            </a:r>
            <a:r>
              <a:rPr dirty="0" sz="2950">
                <a:latin typeface="Calibri"/>
                <a:cs typeface="Calibri"/>
              </a:rPr>
              <a:t>i</a:t>
            </a:r>
            <a:r>
              <a:rPr dirty="0" sz="2950" spc="-15">
                <a:latin typeface="Calibri"/>
                <a:cs typeface="Calibri"/>
              </a:rPr>
              <a:t>l</a:t>
            </a:r>
            <a:r>
              <a:rPr dirty="0" sz="2950">
                <a:latin typeface="Calibri"/>
                <a:cs typeface="Calibri"/>
              </a:rPr>
              <a:t>iti</a:t>
            </a:r>
            <a:r>
              <a:rPr dirty="0" sz="2950" spc="-15">
                <a:latin typeface="Calibri"/>
                <a:cs typeface="Calibri"/>
              </a:rPr>
              <a:t>e</a:t>
            </a:r>
            <a:r>
              <a:rPr dirty="0" sz="2950" spc="-5">
                <a:latin typeface="Calibri"/>
                <a:cs typeface="Calibri"/>
              </a:rPr>
              <a:t>s</a:t>
            </a:r>
            <a:r>
              <a:rPr dirty="0" sz="2950">
                <a:latin typeface="Calibri"/>
                <a:cs typeface="Calibri"/>
              </a:rPr>
              <a:t>,</a:t>
            </a:r>
            <a:r>
              <a:rPr dirty="0" sz="2950">
                <a:latin typeface="Calibri"/>
                <a:cs typeface="Calibri"/>
              </a:rPr>
              <a:t>	</a:t>
            </a:r>
            <a:r>
              <a:rPr dirty="0" sz="2950" spc="-5">
                <a:latin typeface="Calibri"/>
                <a:cs typeface="Calibri"/>
              </a:rPr>
              <a:t>E</a:t>
            </a:r>
            <a:r>
              <a:rPr dirty="0" sz="2950" spc="-45">
                <a:latin typeface="Calibri"/>
                <a:cs typeface="Calibri"/>
              </a:rPr>
              <a:t>st</a:t>
            </a:r>
            <a:r>
              <a:rPr dirty="0" sz="2950">
                <a:latin typeface="Calibri"/>
                <a:cs typeface="Calibri"/>
              </a:rPr>
              <a:t>ab</a:t>
            </a:r>
            <a:r>
              <a:rPr dirty="0" sz="2950" spc="-10">
                <a:latin typeface="Calibri"/>
                <a:cs typeface="Calibri"/>
              </a:rPr>
              <a:t>l</a:t>
            </a:r>
            <a:r>
              <a:rPr dirty="0" sz="2950">
                <a:latin typeface="Calibri"/>
                <a:cs typeface="Calibri"/>
              </a:rPr>
              <a:t>i</a:t>
            </a:r>
            <a:r>
              <a:rPr dirty="0" sz="2950" spc="-15">
                <a:latin typeface="Calibri"/>
                <a:cs typeface="Calibri"/>
              </a:rPr>
              <a:t>s</a:t>
            </a:r>
            <a:r>
              <a:rPr dirty="0" sz="2950" spc="-5">
                <a:latin typeface="Calibri"/>
                <a:cs typeface="Calibri"/>
              </a:rPr>
              <a:t>h</a:t>
            </a:r>
            <a:r>
              <a:rPr dirty="0" sz="2950" spc="-15">
                <a:latin typeface="Calibri"/>
                <a:cs typeface="Calibri"/>
              </a:rPr>
              <a:t>i</a:t>
            </a:r>
            <a:r>
              <a:rPr dirty="0" sz="2950" spc="-5">
                <a:latin typeface="Calibri"/>
                <a:cs typeface="Calibri"/>
              </a:rPr>
              <a:t>ng  </a:t>
            </a:r>
            <a:r>
              <a:rPr dirty="0" sz="2950" spc="-15">
                <a:latin typeface="Calibri"/>
                <a:cs typeface="Calibri"/>
              </a:rPr>
              <a:t>Delegating</a:t>
            </a:r>
            <a:r>
              <a:rPr dirty="0" sz="2950" spc="-10">
                <a:latin typeface="Calibri"/>
                <a:cs typeface="Calibri"/>
              </a:rPr>
              <a:t> </a:t>
            </a:r>
            <a:r>
              <a:rPr dirty="0" sz="2950" spc="-5">
                <a:latin typeface="Calibri"/>
                <a:cs typeface="Calibri"/>
              </a:rPr>
              <a:t>Authority</a:t>
            </a:r>
            <a:endParaRPr sz="29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9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 spc="-10">
                <a:latin typeface="Calibri"/>
                <a:cs typeface="Calibri"/>
              </a:rPr>
              <a:t>Employee</a:t>
            </a:r>
            <a:r>
              <a:rPr dirty="0" sz="2950" spc="-60">
                <a:latin typeface="Calibri"/>
                <a:cs typeface="Calibri"/>
              </a:rPr>
              <a:t> </a:t>
            </a:r>
            <a:r>
              <a:rPr dirty="0" sz="2950" spc="-15">
                <a:latin typeface="Calibri"/>
                <a:cs typeface="Calibri"/>
              </a:rPr>
              <a:t>Involvement</a:t>
            </a:r>
            <a:endParaRPr sz="29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 spc="-20">
                <a:latin typeface="Calibri"/>
                <a:cs typeface="Calibri"/>
              </a:rPr>
              <a:t>Safety</a:t>
            </a:r>
            <a:r>
              <a:rPr dirty="0" sz="2950" spc="-45">
                <a:latin typeface="Calibri"/>
                <a:cs typeface="Calibri"/>
              </a:rPr>
              <a:t> </a:t>
            </a:r>
            <a:r>
              <a:rPr dirty="0" sz="2950" spc="-15">
                <a:latin typeface="Calibri"/>
                <a:cs typeface="Calibri"/>
              </a:rPr>
              <a:t>Committee</a:t>
            </a:r>
            <a:endParaRPr sz="29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 spc="-5">
                <a:latin typeface="Calibri"/>
                <a:cs typeface="Calibri"/>
              </a:rPr>
              <a:t>Assess</a:t>
            </a:r>
            <a:r>
              <a:rPr dirty="0" sz="2950" spc="-30">
                <a:latin typeface="Calibri"/>
                <a:cs typeface="Calibri"/>
              </a:rPr>
              <a:t> </a:t>
            </a:r>
            <a:r>
              <a:rPr dirty="0" sz="2950">
                <a:latin typeface="Calibri"/>
                <a:cs typeface="Calibri"/>
              </a:rPr>
              <a:t>the</a:t>
            </a:r>
            <a:r>
              <a:rPr dirty="0" sz="2950" spc="-15">
                <a:latin typeface="Calibri"/>
                <a:cs typeface="Calibri"/>
              </a:rPr>
              <a:t> </a:t>
            </a:r>
            <a:r>
              <a:rPr dirty="0" sz="2950" spc="-5">
                <a:latin typeface="Calibri"/>
                <a:cs typeface="Calibri"/>
              </a:rPr>
              <a:t>Success</a:t>
            </a:r>
            <a:r>
              <a:rPr dirty="0" sz="2950" spc="-20">
                <a:latin typeface="Calibri"/>
                <a:cs typeface="Calibri"/>
              </a:rPr>
              <a:t> </a:t>
            </a:r>
            <a:r>
              <a:rPr dirty="0" sz="2950">
                <a:latin typeface="Calibri"/>
                <a:cs typeface="Calibri"/>
              </a:rPr>
              <a:t>of</a:t>
            </a:r>
            <a:r>
              <a:rPr dirty="0" sz="2950" spc="-10">
                <a:latin typeface="Calibri"/>
                <a:cs typeface="Calibri"/>
              </a:rPr>
              <a:t> </a:t>
            </a:r>
            <a:r>
              <a:rPr dirty="0" sz="2950" spc="-20">
                <a:latin typeface="Calibri"/>
                <a:cs typeface="Calibri"/>
              </a:rPr>
              <a:t>Safety</a:t>
            </a:r>
            <a:r>
              <a:rPr dirty="0" sz="2950" spc="-35">
                <a:latin typeface="Calibri"/>
                <a:cs typeface="Calibri"/>
              </a:rPr>
              <a:t> </a:t>
            </a:r>
            <a:r>
              <a:rPr dirty="0" sz="2950">
                <a:latin typeface="Calibri"/>
                <a:cs typeface="Calibri"/>
              </a:rPr>
              <a:t>and</a:t>
            </a:r>
            <a:r>
              <a:rPr dirty="0" sz="2950" spc="-20">
                <a:latin typeface="Calibri"/>
                <a:cs typeface="Calibri"/>
              </a:rPr>
              <a:t> </a:t>
            </a:r>
            <a:r>
              <a:rPr dirty="0" sz="2950" spc="-5">
                <a:latin typeface="Calibri"/>
                <a:cs typeface="Calibri"/>
              </a:rPr>
              <a:t>Health</a:t>
            </a:r>
            <a:r>
              <a:rPr dirty="0" sz="2950">
                <a:latin typeface="Calibri"/>
                <a:cs typeface="Calibri"/>
              </a:rPr>
              <a:t> </a:t>
            </a:r>
            <a:r>
              <a:rPr dirty="0" sz="2950" spc="-10">
                <a:latin typeface="Calibri"/>
                <a:cs typeface="Calibri"/>
              </a:rPr>
              <a:t>Processes</a:t>
            </a:r>
            <a:endParaRPr sz="29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 spc="-20">
                <a:latin typeface="Calibri"/>
                <a:cs typeface="Calibri"/>
              </a:rPr>
              <a:t>Safety</a:t>
            </a:r>
            <a:r>
              <a:rPr dirty="0" sz="2950" spc="-40">
                <a:latin typeface="Calibri"/>
                <a:cs typeface="Calibri"/>
              </a:rPr>
              <a:t> </a:t>
            </a:r>
            <a:r>
              <a:rPr dirty="0" sz="2950" spc="-15">
                <a:latin typeface="Calibri"/>
                <a:cs typeface="Calibri"/>
              </a:rPr>
              <a:t>Education</a:t>
            </a:r>
            <a:r>
              <a:rPr dirty="0" sz="2950" spc="-20">
                <a:latin typeface="Calibri"/>
                <a:cs typeface="Calibri"/>
              </a:rPr>
              <a:t> </a:t>
            </a:r>
            <a:r>
              <a:rPr dirty="0" sz="2950">
                <a:latin typeface="Calibri"/>
                <a:cs typeface="Calibri"/>
              </a:rPr>
              <a:t>and</a:t>
            </a:r>
            <a:r>
              <a:rPr dirty="0" sz="2950" spc="-15">
                <a:latin typeface="Calibri"/>
                <a:cs typeface="Calibri"/>
              </a:rPr>
              <a:t> </a:t>
            </a:r>
            <a:r>
              <a:rPr dirty="0" sz="2950" spc="-35">
                <a:latin typeface="Calibri"/>
                <a:cs typeface="Calibri"/>
              </a:rPr>
              <a:t>Training</a:t>
            </a:r>
            <a:endParaRPr sz="29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 spc="-30">
                <a:latin typeface="Calibri"/>
                <a:cs typeface="Calibri"/>
              </a:rPr>
              <a:t>Effective </a:t>
            </a:r>
            <a:r>
              <a:rPr dirty="0" sz="2950" spc="-10">
                <a:latin typeface="Calibri"/>
                <a:cs typeface="Calibri"/>
              </a:rPr>
              <a:t>Communication</a:t>
            </a:r>
            <a:endParaRPr sz="29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 spc="-135">
                <a:latin typeface="Calibri"/>
                <a:cs typeface="Calibri"/>
              </a:rPr>
              <a:t>To</a:t>
            </a:r>
            <a:r>
              <a:rPr dirty="0" sz="2950" spc="-25">
                <a:latin typeface="Calibri"/>
                <a:cs typeface="Calibri"/>
              </a:rPr>
              <a:t> </a:t>
            </a:r>
            <a:r>
              <a:rPr dirty="0" sz="2950" spc="-20">
                <a:latin typeface="Calibri"/>
                <a:cs typeface="Calibri"/>
              </a:rPr>
              <a:t>recognize </a:t>
            </a:r>
            <a:r>
              <a:rPr dirty="0" sz="2950" spc="-10">
                <a:latin typeface="Calibri"/>
                <a:cs typeface="Calibri"/>
              </a:rPr>
              <a:t>employees</a:t>
            </a:r>
            <a:r>
              <a:rPr dirty="0" sz="2950" spc="-20">
                <a:latin typeface="Calibri"/>
                <a:cs typeface="Calibri"/>
              </a:rPr>
              <a:t> </a:t>
            </a:r>
            <a:r>
              <a:rPr dirty="0" sz="2950" spc="-25">
                <a:latin typeface="Calibri"/>
                <a:cs typeface="Calibri"/>
              </a:rPr>
              <a:t>for</a:t>
            </a:r>
            <a:r>
              <a:rPr dirty="0" sz="2950" spc="-15">
                <a:latin typeface="Calibri"/>
                <a:cs typeface="Calibri"/>
              </a:rPr>
              <a:t> </a:t>
            </a:r>
            <a:r>
              <a:rPr dirty="0" sz="2950" spc="-5">
                <a:latin typeface="Calibri"/>
                <a:cs typeface="Calibri"/>
              </a:rPr>
              <a:t>their</a:t>
            </a:r>
            <a:r>
              <a:rPr dirty="0" sz="2950" spc="-15">
                <a:latin typeface="Calibri"/>
                <a:cs typeface="Calibri"/>
              </a:rPr>
              <a:t> </a:t>
            </a:r>
            <a:r>
              <a:rPr dirty="0" sz="2950" spc="-20">
                <a:latin typeface="Calibri"/>
                <a:cs typeface="Calibri"/>
              </a:rPr>
              <a:t>safety</a:t>
            </a:r>
            <a:r>
              <a:rPr dirty="0" sz="2950" spc="-15">
                <a:latin typeface="Calibri"/>
                <a:cs typeface="Calibri"/>
              </a:rPr>
              <a:t> </a:t>
            </a:r>
            <a:r>
              <a:rPr dirty="0" sz="2950">
                <a:latin typeface="Calibri"/>
                <a:cs typeface="Calibri"/>
              </a:rPr>
              <a:t>and</a:t>
            </a:r>
            <a:r>
              <a:rPr dirty="0" sz="2950" spc="-15">
                <a:latin typeface="Calibri"/>
                <a:cs typeface="Calibri"/>
              </a:rPr>
              <a:t> </a:t>
            </a:r>
            <a:r>
              <a:rPr dirty="0" sz="2950" spc="-5">
                <a:latin typeface="Calibri"/>
                <a:cs typeface="Calibri"/>
              </a:rPr>
              <a:t>health</a:t>
            </a:r>
            <a:r>
              <a:rPr dirty="0" sz="2950">
                <a:latin typeface="Calibri"/>
                <a:cs typeface="Calibri"/>
              </a:rPr>
              <a:t> </a:t>
            </a:r>
            <a:r>
              <a:rPr dirty="0" sz="2950" spc="-20">
                <a:latin typeface="Calibri"/>
                <a:cs typeface="Calibri"/>
              </a:rPr>
              <a:t>efforts</a:t>
            </a:r>
            <a:endParaRPr sz="29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950" spc="-10">
                <a:latin typeface="Calibri"/>
                <a:cs typeface="Calibri"/>
              </a:rPr>
              <a:t>Ergonomics</a:t>
            </a:r>
            <a:endParaRPr sz="2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90921" y="5918"/>
            <a:ext cx="2012314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References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44144"/>
            <a:ext cx="12037060" cy="279527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527685" marR="6985" indent="-515620">
              <a:lnSpc>
                <a:spcPts val="3240"/>
              </a:lnSpc>
              <a:spcBef>
                <a:spcPts val="505"/>
              </a:spcBef>
              <a:buAutoNum type="arabicPeriod"/>
              <a:tabLst>
                <a:tab pos="527685" algn="l"/>
                <a:tab pos="528320" algn="l"/>
                <a:tab pos="2699385" algn="l"/>
                <a:tab pos="3256915" algn="l"/>
                <a:tab pos="4552950" algn="l"/>
                <a:tab pos="6137910" algn="l"/>
                <a:tab pos="8482330" algn="l"/>
                <a:tab pos="9277985" algn="l"/>
                <a:tab pos="10029190" algn="l"/>
                <a:tab pos="11122025" algn="l"/>
              </a:tabLst>
            </a:pPr>
            <a:r>
              <a:rPr dirty="0" sz="3000">
                <a:latin typeface="Calibri"/>
                <a:cs typeface="Calibri"/>
              </a:rPr>
              <a:t>As</a:t>
            </a:r>
            <a:r>
              <a:rPr dirty="0" sz="3000" spc="-40">
                <a:latin typeface="Calibri"/>
                <a:cs typeface="Calibri"/>
              </a:rPr>
              <a:t>w</a:t>
            </a:r>
            <a:r>
              <a:rPr dirty="0" sz="3000" spc="-25">
                <a:latin typeface="Calibri"/>
                <a:cs typeface="Calibri"/>
              </a:rPr>
              <a:t>a</a:t>
            </a:r>
            <a:r>
              <a:rPr dirty="0" sz="3000">
                <a:latin typeface="Calibri"/>
                <a:cs typeface="Calibri"/>
              </a:rPr>
              <a:t>tha</a:t>
            </a:r>
            <a:r>
              <a:rPr dirty="0" sz="3000" spc="-15">
                <a:latin typeface="Calibri"/>
                <a:cs typeface="Calibri"/>
              </a:rPr>
              <a:t>p</a:t>
            </a:r>
            <a:r>
              <a:rPr dirty="0" sz="3000" spc="-5">
                <a:latin typeface="Calibri"/>
                <a:cs typeface="Calibri"/>
              </a:rPr>
              <a:t>pa</a:t>
            </a:r>
            <a:r>
              <a:rPr dirty="0" sz="3000">
                <a:latin typeface="Calibri"/>
                <a:cs typeface="Calibri"/>
              </a:rPr>
              <a:t>,	K</a:t>
            </a:r>
            <a:r>
              <a:rPr dirty="0" sz="3000" spc="-5">
                <a:latin typeface="Calibri"/>
                <a:cs typeface="Calibri"/>
              </a:rPr>
              <a:t>.</a:t>
            </a:r>
            <a:r>
              <a:rPr dirty="0" sz="3000">
                <a:latin typeface="Calibri"/>
                <a:cs typeface="Calibri"/>
              </a:rPr>
              <a:t>,	</a:t>
            </a:r>
            <a:r>
              <a:rPr dirty="0" sz="3000" spc="10">
                <a:latin typeface="Calibri"/>
                <a:cs typeface="Calibri"/>
              </a:rPr>
              <a:t>H</a:t>
            </a:r>
            <a:r>
              <a:rPr dirty="0" sz="3000" spc="-5">
                <a:latin typeface="Calibri"/>
                <a:cs typeface="Calibri"/>
              </a:rPr>
              <a:t>um</a:t>
            </a:r>
            <a:r>
              <a:rPr dirty="0" sz="3000">
                <a:latin typeface="Calibri"/>
                <a:cs typeface="Calibri"/>
              </a:rPr>
              <a:t>an	</a:t>
            </a:r>
            <a:r>
              <a:rPr dirty="0" sz="3000" spc="-45">
                <a:latin typeface="Calibri"/>
                <a:cs typeface="Calibri"/>
              </a:rPr>
              <a:t>R</a:t>
            </a:r>
            <a:r>
              <a:rPr dirty="0" sz="3000" spc="-20">
                <a:latin typeface="Calibri"/>
                <a:cs typeface="Calibri"/>
              </a:rPr>
              <a:t>e</a:t>
            </a:r>
            <a:r>
              <a:rPr dirty="0" sz="3000" spc="-5">
                <a:latin typeface="Calibri"/>
                <a:cs typeface="Calibri"/>
              </a:rPr>
              <a:t>sou</a:t>
            </a:r>
            <a:r>
              <a:rPr dirty="0" sz="3000" spc="-50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ce	Mana</a:t>
            </a:r>
            <a:r>
              <a:rPr dirty="0" sz="3000" spc="-15">
                <a:latin typeface="Calibri"/>
                <a:cs typeface="Calibri"/>
              </a:rPr>
              <a:t>g</a:t>
            </a:r>
            <a:r>
              <a:rPr dirty="0" sz="3000">
                <a:latin typeface="Calibri"/>
                <a:cs typeface="Calibri"/>
              </a:rPr>
              <a:t>em</a:t>
            </a:r>
            <a:r>
              <a:rPr dirty="0" sz="3000" spc="-20">
                <a:latin typeface="Calibri"/>
                <a:cs typeface="Calibri"/>
              </a:rPr>
              <a:t>e</a:t>
            </a:r>
            <a:r>
              <a:rPr dirty="0" sz="3000" spc="-30">
                <a:latin typeface="Calibri"/>
                <a:cs typeface="Calibri"/>
              </a:rPr>
              <a:t>n</a:t>
            </a:r>
            <a:r>
              <a:rPr dirty="0" sz="3000">
                <a:latin typeface="Calibri"/>
                <a:cs typeface="Calibri"/>
              </a:rPr>
              <a:t>t:	</a:t>
            </a:r>
            <a:r>
              <a:rPr dirty="0" sz="3000" spc="-265">
                <a:latin typeface="Calibri"/>
                <a:cs typeface="Calibri"/>
              </a:rPr>
              <a:t>T</a:t>
            </a:r>
            <a:r>
              <a:rPr dirty="0" sz="3000" spc="-55">
                <a:latin typeface="Calibri"/>
                <a:cs typeface="Calibri"/>
              </a:rPr>
              <a:t>e</a:t>
            </a:r>
            <a:r>
              <a:rPr dirty="0" sz="3000" spc="-5">
                <a:latin typeface="Calibri"/>
                <a:cs typeface="Calibri"/>
              </a:rPr>
              <a:t>x</a:t>
            </a:r>
            <a:r>
              <a:rPr dirty="0" sz="3000">
                <a:latin typeface="Calibri"/>
                <a:cs typeface="Calibri"/>
              </a:rPr>
              <a:t>t	and	</a:t>
            </a:r>
            <a:r>
              <a:rPr dirty="0" sz="3000" spc="-25">
                <a:latin typeface="Calibri"/>
                <a:cs typeface="Calibri"/>
              </a:rPr>
              <a:t>c</a:t>
            </a:r>
            <a:r>
              <a:rPr dirty="0" sz="3000">
                <a:latin typeface="Calibri"/>
                <a:cs typeface="Calibri"/>
              </a:rPr>
              <a:t>as</a:t>
            </a:r>
            <a:r>
              <a:rPr dirty="0" sz="3000" spc="-15">
                <a:latin typeface="Calibri"/>
                <a:cs typeface="Calibri"/>
              </a:rPr>
              <a:t>e</a:t>
            </a:r>
            <a:r>
              <a:rPr dirty="0" sz="3000" spc="5">
                <a:latin typeface="Calibri"/>
                <a:cs typeface="Calibri"/>
              </a:rPr>
              <a:t>s</a:t>
            </a:r>
            <a:r>
              <a:rPr dirty="0" sz="3000">
                <a:latin typeface="Calibri"/>
                <a:cs typeface="Calibri"/>
              </a:rPr>
              <a:t>.	</a:t>
            </a:r>
            <a:r>
              <a:rPr dirty="0" sz="3000" spc="-5">
                <a:latin typeface="Calibri"/>
                <a:cs typeface="Calibri"/>
              </a:rPr>
              <a:t>De</a:t>
            </a:r>
            <a:r>
              <a:rPr dirty="0" sz="3000" spc="-10">
                <a:latin typeface="Calibri"/>
                <a:cs typeface="Calibri"/>
              </a:rPr>
              <a:t>l</a:t>
            </a:r>
            <a:r>
              <a:rPr dirty="0" sz="3000" spc="-5">
                <a:latin typeface="Calibri"/>
                <a:cs typeface="Calibri"/>
              </a:rPr>
              <a:t>hi</a:t>
            </a:r>
            <a:r>
              <a:rPr dirty="0" sz="3000">
                <a:latin typeface="Calibri"/>
                <a:cs typeface="Calibri"/>
              </a:rPr>
              <a:t>:  </a:t>
            </a:r>
            <a:r>
              <a:rPr dirty="0" sz="3000" spc="-75">
                <a:latin typeface="Calibri"/>
                <a:cs typeface="Calibri"/>
              </a:rPr>
              <a:t>Tata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McGraw-.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Hill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Publishing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Company</a:t>
            </a:r>
            <a:r>
              <a:rPr dirty="0" sz="3000" spc="1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Limited,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2008</a:t>
            </a:r>
            <a:endParaRPr sz="3000">
              <a:latin typeface="Calibri"/>
              <a:cs typeface="Calibri"/>
            </a:endParaRPr>
          </a:p>
          <a:p>
            <a:pPr marL="527685" marR="7620" indent="-515620">
              <a:lnSpc>
                <a:spcPts val="3240"/>
              </a:lnSpc>
              <a:spcBef>
                <a:spcPts val="1000"/>
              </a:spcBef>
              <a:buAutoNum type="arabicPeriod"/>
              <a:tabLst>
                <a:tab pos="527685" algn="l"/>
                <a:tab pos="528320" algn="l"/>
                <a:tab pos="1871980" algn="l"/>
                <a:tab pos="3168650" algn="l"/>
                <a:tab pos="4757420" algn="l"/>
                <a:tab pos="7098030" algn="l"/>
                <a:tab pos="7691120" algn="l"/>
                <a:tab pos="8572500" algn="l"/>
                <a:tab pos="9375775" algn="l"/>
                <a:tab pos="9832975" algn="l"/>
                <a:tab pos="10672445" algn="l"/>
                <a:tab pos="11132820" algn="l"/>
              </a:tabLst>
            </a:pPr>
            <a:r>
              <a:rPr dirty="0" sz="3000">
                <a:latin typeface="Calibri"/>
                <a:cs typeface="Calibri"/>
              </a:rPr>
              <a:t>Nagpal,	</a:t>
            </a:r>
            <a:r>
              <a:rPr dirty="0" sz="3000" spc="-5">
                <a:latin typeface="Calibri"/>
                <a:cs typeface="Calibri"/>
              </a:rPr>
              <a:t>Huma</a:t>
            </a:r>
            <a:r>
              <a:rPr dirty="0" sz="3000">
                <a:latin typeface="Calibri"/>
                <a:cs typeface="Calibri"/>
              </a:rPr>
              <a:t>n	</a:t>
            </a:r>
            <a:r>
              <a:rPr dirty="0" sz="3000" spc="-60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esou</a:t>
            </a:r>
            <a:r>
              <a:rPr dirty="0" sz="3000" spc="-55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ce	Mana</a:t>
            </a:r>
            <a:r>
              <a:rPr dirty="0" sz="3000" spc="-15">
                <a:latin typeface="Calibri"/>
                <a:cs typeface="Calibri"/>
              </a:rPr>
              <a:t>g</a:t>
            </a:r>
            <a:r>
              <a:rPr dirty="0" sz="3000" spc="-20">
                <a:latin typeface="Calibri"/>
                <a:cs typeface="Calibri"/>
              </a:rPr>
              <a:t>e</a:t>
            </a:r>
            <a:r>
              <a:rPr dirty="0" sz="3000">
                <a:latin typeface="Calibri"/>
                <a:cs typeface="Calibri"/>
              </a:rPr>
              <a:t>me</a:t>
            </a:r>
            <a:r>
              <a:rPr dirty="0" sz="3000" spc="-30">
                <a:latin typeface="Calibri"/>
                <a:cs typeface="Calibri"/>
              </a:rPr>
              <a:t>n</a:t>
            </a:r>
            <a:r>
              <a:rPr dirty="0" sz="3000">
                <a:latin typeface="Calibri"/>
                <a:cs typeface="Calibri"/>
              </a:rPr>
              <a:t>t,	M.	</a:t>
            </a:r>
            <a:r>
              <a:rPr dirty="0" sz="3000" spc="-5">
                <a:latin typeface="Calibri"/>
                <a:cs typeface="Calibri"/>
              </a:rPr>
              <a:t>Co</a:t>
            </a:r>
            <a:r>
              <a:rPr dirty="0" sz="3000">
                <a:latin typeface="Calibri"/>
                <a:cs typeface="Calibri"/>
              </a:rPr>
              <a:t>m	</a:t>
            </a:r>
            <a:r>
              <a:rPr dirty="0" sz="3000" spc="-65">
                <a:latin typeface="Calibri"/>
                <a:cs typeface="Calibri"/>
              </a:rPr>
              <a:t>P</a:t>
            </a:r>
            <a:r>
              <a:rPr dirty="0" sz="3000">
                <a:latin typeface="Calibri"/>
                <a:cs typeface="Calibri"/>
              </a:rPr>
              <a:t>art	II,	</a:t>
            </a:r>
            <a:r>
              <a:rPr dirty="0" sz="3000" spc="-5">
                <a:latin typeface="Calibri"/>
                <a:cs typeface="Calibri"/>
              </a:rPr>
              <a:t>Se</a:t>
            </a:r>
            <a:r>
              <a:rPr dirty="0" sz="3000">
                <a:latin typeface="Calibri"/>
                <a:cs typeface="Calibri"/>
              </a:rPr>
              <a:t>m	3,	</a:t>
            </a:r>
            <a:r>
              <a:rPr dirty="0" sz="3000" spc="-5">
                <a:latin typeface="Calibri"/>
                <a:cs typeface="Calibri"/>
              </a:rPr>
              <a:t>Sh</a:t>
            </a:r>
            <a:r>
              <a:rPr dirty="0" sz="3000" spc="-35">
                <a:latin typeface="Calibri"/>
                <a:cs typeface="Calibri"/>
              </a:rPr>
              <a:t>e</a:t>
            </a:r>
            <a:r>
              <a:rPr dirty="0" sz="3000">
                <a:latin typeface="Calibri"/>
                <a:cs typeface="Calibri"/>
              </a:rPr>
              <a:t>th  </a:t>
            </a:r>
            <a:r>
              <a:rPr dirty="0" sz="3000" spc="-10">
                <a:latin typeface="Calibri"/>
                <a:cs typeface="Calibri"/>
              </a:rPr>
              <a:t>Publishers</a:t>
            </a:r>
            <a:endParaRPr sz="3000">
              <a:latin typeface="Calibri"/>
              <a:cs typeface="Calibri"/>
            </a:endParaRPr>
          </a:p>
          <a:p>
            <a:pPr marL="12700" marR="5080">
              <a:lnSpc>
                <a:spcPts val="3240"/>
              </a:lnSpc>
              <a:spcBef>
                <a:spcPts val="1010"/>
              </a:spcBef>
              <a:buAutoNum type="arabicPeriod"/>
              <a:tabLst>
                <a:tab pos="2463165" algn="l"/>
                <a:tab pos="2463800" algn="l"/>
              </a:tabLst>
            </a:pPr>
            <a:r>
              <a:rPr dirty="0" sz="3000" spc="-10">
                <a:latin typeface="Calibri"/>
                <a:cs typeface="Calibri"/>
              </a:rPr>
              <a:t>https:</a:t>
            </a:r>
            <a:r>
              <a:rPr dirty="0" sz="3000" spc="-10">
                <a:latin typeface="Calibri"/>
                <a:cs typeface="Calibri"/>
                <a:hlinkClick r:id="rId3"/>
              </a:rPr>
              <a:t>//w</a:t>
            </a:r>
            <a:r>
              <a:rPr dirty="0" sz="3000" spc="-10">
                <a:latin typeface="Calibri"/>
                <a:cs typeface="Calibri"/>
              </a:rPr>
              <a:t>ww</a:t>
            </a:r>
            <a:r>
              <a:rPr dirty="0" sz="3000" spc="-10">
                <a:latin typeface="Calibri"/>
                <a:cs typeface="Calibri"/>
                <a:hlinkClick r:id="rId3"/>
              </a:rPr>
              <a:t>.labouratoryequipment.com/article/2007/09/14- </a:t>
            </a:r>
            <a:r>
              <a:rPr dirty="0" sz="3000" spc="-66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essentialelements-successful-health-and-safety-program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547742" y="3246501"/>
            <a:ext cx="309880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>
                <a:latin typeface="Gabriola"/>
                <a:cs typeface="Gabriola"/>
              </a:rPr>
              <a:t>Thank</a:t>
            </a:r>
            <a:r>
              <a:rPr dirty="0" sz="7200" spc="-70">
                <a:latin typeface="Gabriola"/>
                <a:cs typeface="Gabriola"/>
              </a:rPr>
              <a:t> </a:t>
            </a:r>
            <a:r>
              <a:rPr dirty="0" sz="7200">
                <a:latin typeface="Gabriola"/>
                <a:cs typeface="Gabriola"/>
              </a:rPr>
              <a:t>You</a:t>
            </a:r>
            <a:endParaRPr sz="7200">
              <a:latin typeface="Gabriola"/>
              <a:cs typeface="Gabriol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10680" y="5938824"/>
            <a:ext cx="5902960" cy="882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390900">
              <a:lnSpc>
                <a:spcPct val="140500"/>
              </a:lnSpc>
              <a:spcBef>
                <a:spcPts val="100"/>
              </a:spcBef>
            </a:pPr>
            <a:r>
              <a:rPr dirty="0" sz="2000" spc="-70">
                <a:latin typeface="Calibri"/>
                <a:cs typeface="Calibri"/>
              </a:rPr>
              <a:t>Dr.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Parveen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Kaur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Nagpal </a:t>
            </a:r>
            <a:r>
              <a:rPr dirty="0" sz="2000" spc="-434">
                <a:latin typeface="Calibri"/>
                <a:cs typeface="Calibri"/>
              </a:rPr>
              <a:t> </a:t>
            </a:r>
            <a:r>
              <a:rPr dirty="0" u="heavy" sz="2000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www.linkedin.com/in/dr-parveen-kaur-nagpal-82965b15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46753" y="22986"/>
            <a:ext cx="47009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5"/>
              <a:t>Employee</a:t>
            </a:r>
            <a:r>
              <a:rPr dirty="0" spc="-110"/>
              <a:t> </a:t>
            </a:r>
            <a:r>
              <a:rPr dirty="0" spc="-20"/>
              <a:t>Health</a:t>
            </a:r>
            <a:r>
              <a:rPr dirty="0" spc="-110"/>
              <a:t> </a:t>
            </a:r>
            <a:r>
              <a:rPr dirty="0"/>
              <a:t>&amp;</a:t>
            </a:r>
            <a:r>
              <a:rPr dirty="0" spc="-85"/>
              <a:t> </a:t>
            </a:r>
            <a:r>
              <a:rPr dirty="0" spc="-45"/>
              <a:t>Safety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77113"/>
            <a:ext cx="12037060" cy="497967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algn="just" marL="241300" marR="5715" indent="-228600">
              <a:lnSpc>
                <a:spcPts val="3240"/>
              </a:lnSpc>
              <a:spcBef>
                <a:spcPts val="509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>
                <a:latin typeface="Calibri"/>
                <a:cs typeface="Calibri"/>
              </a:rPr>
              <a:t>Health is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30">
                <a:latin typeface="Calibri"/>
                <a:cs typeface="Calibri"/>
              </a:rPr>
              <a:t>state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5">
                <a:latin typeface="Calibri"/>
                <a:cs typeface="Calibri"/>
              </a:rPr>
              <a:t>physical, mental </a:t>
            </a:r>
            <a:r>
              <a:rPr dirty="0" sz="3000" spc="-5">
                <a:latin typeface="Calibri"/>
                <a:cs typeface="Calibri"/>
              </a:rPr>
              <a:t>and social </a:t>
            </a:r>
            <a:r>
              <a:rPr dirty="0" sz="3000" spc="-10">
                <a:latin typeface="Calibri"/>
                <a:cs typeface="Calibri"/>
              </a:rPr>
              <a:t>well </a:t>
            </a:r>
            <a:r>
              <a:rPr dirty="0" sz="3000" spc="-5">
                <a:latin typeface="Calibri"/>
                <a:cs typeface="Calibri"/>
              </a:rPr>
              <a:t>being </a:t>
            </a:r>
            <a:r>
              <a:rPr dirty="0" sz="3000">
                <a:latin typeface="Calibri"/>
                <a:cs typeface="Calibri"/>
              </a:rPr>
              <a:t>of an </a:t>
            </a:r>
            <a:r>
              <a:rPr dirty="0" sz="3000" spc="-5">
                <a:latin typeface="Calibri"/>
                <a:cs typeface="Calibri"/>
              </a:rPr>
              <a:t>individual. It 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is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not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concerned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only</a:t>
            </a:r>
            <a:r>
              <a:rPr dirty="0" sz="3000">
                <a:latin typeface="Calibri"/>
                <a:cs typeface="Calibri"/>
              </a:rPr>
              <a:t> with </a:t>
            </a:r>
            <a:r>
              <a:rPr dirty="0" sz="3000" spc="-5">
                <a:latin typeface="Calibri"/>
                <a:cs typeface="Calibri"/>
              </a:rPr>
              <a:t>absence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-5">
                <a:latin typeface="Calibri"/>
                <a:cs typeface="Calibri"/>
              </a:rPr>
              <a:t> diseases.</a:t>
            </a:r>
            <a:endParaRPr sz="3000">
              <a:latin typeface="Calibri"/>
              <a:cs typeface="Calibri"/>
            </a:endParaRPr>
          </a:p>
          <a:p>
            <a:pPr algn="just" marL="241300" marR="6350" indent="-228600">
              <a:lnSpc>
                <a:spcPts val="3240"/>
              </a:lnSpc>
              <a:spcBef>
                <a:spcPts val="994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70">
                <a:latin typeface="Calibri"/>
                <a:cs typeface="Calibri"/>
              </a:rPr>
              <a:t>W.H.O </a:t>
            </a:r>
            <a:r>
              <a:rPr dirty="0" sz="3000" spc="-10">
                <a:latin typeface="Calibri"/>
                <a:cs typeface="Calibri"/>
              </a:rPr>
              <a:t>has defined </a:t>
            </a:r>
            <a:r>
              <a:rPr dirty="0" sz="3000" spc="-5">
                <a:latin typeface="Calibri"/>
                <a:cs typeface="Calibri"/>
              </a:rPr>
              <a:t>health </a:t>
            </a:r>
            <a:r>
              <a:rPr dirty="0" sz="3000">
                <a:latin typeface="Calibri"/>
                <a:cs typeface="Calibri"/>
              </a:rPr>
              <a:t>as </a:t>
            </a:r>
            <a:r>
              <a:rPr dirty="0" sz="3000" spc="-35">
                <a:latin typeface="Calibri"/>
                <a:cs typeface="Calibri"/>
              </a:rPr>
              <a:t>“a state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5">
                <a:latin typeface="Calibri"/>
                <a:cs typeface="Calibri"/>
              </a:rPr>
              <a:t>complete </a:t>
            </a:r>
            <a:r>
              <a:rPr dirty="0" sz="3000" spc="-20">
                <a:latin typeface="Calibri"/>
                <a:cs typeface="Calibri"/>
              </a:rPr>
              <a:t>physical, </a:t>
            </a:r>
            <a:r>
              <a:rPr dirty="0" sz="3000" spc="-15">
                <a:latin typeface="Calibri"/>
                <a:cs typeface="Calibri"/>
              </a:rPr>
              <a:t>mental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social</a:t>
            </a:r>
            <a:r>
              <a:rPr dirty="0" sz="3000" spc="-10">
                <a:latin typeface="Calibri"/>
                <a:cs typeface="Calibri"/>
              </a:rPr>
              <a:t> well-being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5">
                <a:latin typeface="Calibri"/>
                <a:cs typeface="Calibri"/>
              </a:rPr>
              <a:t> not</a:t>
            </a:r>
            <a:r>
              <a:rPr dirty="0" sz="3000" spc="-10">
                <a:latin typeface="Calibri"/>
                <a:cs typeface="Calibri"/>
              </a:rPr>
              <a:t> merely</a:t>
            </a:r>
            <a:r>
              <a:rPr dirty="0" sz="3000">
                <a:latin typeface="Calibri"/>
                <a:cs typeface="Calibri"/>
              </a:rPr>
              <a:t> the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absence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disease </a:t>
            </a:r>
            <a:r>
              <a:rPr dirty="0" sz="3000">
                <a:latin typeface="Calibri"/>
                <a:cs typeface="Calibri"/>
              </a:rPr>
              <a:t>or </a:t>
            </a:r>
            <a:r>
              <a:rPr dirty="0" sz="3000" spc="-45">
                <a:latin typeface="Calibri"/>
                <a:cs typeface="Calibri"/>
              </a:rPr>
              <a:t>infirmity.”</a:t>
            </a:r>
            <a:endParaRPr sz="3000">
              <a:latin typeface="Calibri"/>
              <a:cs typeface="Calibri"/>
            </a:endParaRPr>
          </a:p>
          <a:p>
            <a:pPr algn="just" marL="241300" marR="6350" indent="-228600">
              <a:lnSpc>
                <a:spcPts val="324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5">
                <a:latin typeface="Calibri"/>
                <a:cs typeface="Calibri"/>
              </a:rPr>
              <a:t>Safety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40">
                <a:latin typeface="Calibri"/>
                <a:cs typeface="Calibri"/>
              </a:rPr>
              <a:t>refers</a:t>
            </a:r>
            <a:r>
              <a:rPr dirty="0" sz="3000" spc="-3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freedom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from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10">
                <a:latin typeface="Calibri"/>
                <a:cs typeface="Calibri"/>
              </a:rPr>
              <a:t>occurrence </a:t>
            </a:r>
            <a:r>
              <a:rPr dirty="0" sz="3000">
                <a:latin typeface="Calibri"/>
                <a:cs typeface="Calibri"/>
              </a:rPr>
              <a:t>or </a:t>
            </a:r>
            <a:r>
              <a:rPr dirty="0" sz="3000" spc="-5">
                <a:latin typeface="Calibri"/>
                <a:cs typeface="Calibri"/>
              </a:rPr>
              <a:t>risk</a:t>
            </a:r>
            <a:r>
              <a:rPr dirty="0" sz="3000">
                <a:latin typeface="Calibri"/>
                <a:cs typeface="Calibri"/>
              </a:rPr>
              <a:t> of </a:t>
            </a:r>
            <a:r>
              <a:rPr dirty="0" sz="3000" spc="-5">
                <a:latin typeface="Calibri"/>
                <a:cs typeface="Calibri"/>
              </a:rPr>
              <a:t>injury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and loss. 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Employee </a:t>
            </a:r>
            <a:r>
              <a:rPr dirty="0" sz="3000" spc="-25">
                <a:latin typeface="Calibri"/>
                <a:cs typeface="Calibri"/>
              </a:rPr>
              <a:t>safety </a:t>
            </a:r>
            <a:r>
              <a:rPr dirty="0" sz="3000" spc="-5">
                <a:latin typeface="Calibri"/>
                <a:cs typeface="Calibri"/>
              </a:rPr>
              <a:t>is primarily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5">
                <a:latin typeface="Calibri"/>
                <a:cs typeface="Calibri"/>
              </a:rPr>
              <a:t>responsibility </a:t>
            </a:r>
            <a:r>
              <a:rPr dirty="0" sz="3000">
                <a:latin typeface="Calibri"/>
                <a:cs typeface="Calibri"/>
              </a:rPr>
              <a:t>of the </a:t>
            </a:r>
            <a:r>
              <a:rPr dirty="0" sz="3000" spc="-10">
                <a:latin typeface="Calibri"/>
                <a:cs typeface="Calibri"/>
              </a:rPr>
              <a:t>management. </a:t>
            </a:r>
            <a:r>
              <a:rPr dirty="0" sz="3000">
                <a:latin typeface="Calibri"/>
                <a:cs typeface="Calibri"/>
              </a:rPr>
              <a:t>It </a:t>
            </a:r>
            <a:r>
              <a:rPr dirty="0" sz="3000" spc="-40">
                <a:latin typeface="Calibri"/>
                <a:cs typeface="Calibri"/>
              </a:rPr>
              <a:t>refers </a:t>
            </a:r>
            <a:r>
              <a:rPr dirty="0" sz="3000" spc="-3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15">
                <a:latin typeface="Calibri"/>
                <a:cs typeface="Calibri"/>
              </a:rPr>
              <a:t>protection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30">
                <a:latin typeface="Calibri"/>
                <a:cs typeface="Calibri"/>
              </a:rPr>
              <a:t>workers </a:t>
            </a:r>
            <a:r>
              <a:rPr dirty="0" sz="3000" spc="-20">
                <a:latin typeface="Calibri"/>
                <a:cs typeface="Calibri"/>
              </a:rPr>
              <a:t>from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0">
                <a:latin typeface="Calibri"/>
                <a:cs typeface="Calibri"/>
              </a:rPr>
              <a:t>danger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5">
                <a:latin typeface="Calibri"/>
                <a:cs typeface="Calibri"/>
              </a:rPr>
              <a:t>industrial </a:t>
            </a:r>
            <a:r>
              <a:rPr dirty="0" sz="3000">
                <a:latin typeface="Calibri"/>
                <a:cs typeface="Calibri"/>
              </a:rPr>
              <a:t>or </a:t>
            </a:r>
            <a:r>
              <a:rPr dirty="0" sz="3000" spc="-5">
                <a:latin typeface="Calibri"/>
                <a:cs typeface="Calibri"/>
              </a:rPr>
              <a:t>occupational 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accidents.</a:t>
            </a:r>
            <a:endParaRPr sz="3000">
              <a:latin typeface="Calibri"/>
              <a:cs typeface="Calibri"/>
            </a:endParaRPr>
          </a:p>
          <a:p>
            <a:pPr algn="just" marL="241300" marR="5080" indent="-228600">
              <a:lnSpc>
                <a:spcPts val="324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>
                <a:latin typeface="Calibri"/>
                <a:cs typeface="Calibri"/>
              </a:rPr>
              <a:t>“Health</a:t>
            </a:r>
            <a:r>
              <a:rPr dirty="0" sz="3000">
                <a:latin typeface="Calibri"/>
                <a:cs typeface="Calibri"/>
              </a:rPr>
              <a:t> and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safety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means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safe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working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practices,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following</a:t>
            </a:r>
            <a:r>
              <a:rPr dirty="0" sz="3000" spc="-10">
                <a:latin typeface="Calibri"/>
                <a:cs typeface="Calibri"/>
              </a:rPr>
              <a:t> guidelines, 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regulations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procedures,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fire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50">
                <a:latin typeface="Calibri"/>
                <a:cs typeface="Calibri"/>
              </a:rPr>
              <a:t>safety,</a:t>
            </a:r>
            <a:r>
              <a:rPr dirty="0" sz="3000" spc="-4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maintenance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safe 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working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30">
                <a:latin typeface="Calibri"/>
                <a:cs typeface="Calibri"/>
              </a:rPr>
              <a:t>environment”.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46753" y="22986"/>
            <a:ext cx="47009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5"/>
              <a:t>Employee</a:t>
            </a:r>
            <a:r>
              <a:rPr dirty="0" spc="-110"/>
              <a:t> </a:t>
            </a:r>
            <a:r>
              <a:rPr dirty="0" spc="-20"/>
              <a:t>Health</a:t>
            </a:r>
            <a:r>
              <a:rPr dirty="0" spc="-110"/>
              <a:t> </a:t>
            </a:r>
            <a:r>
              <a:rPr dirty="0"/>
              <a:t>&amp;</a:t>
            </a:r>
            <a:r>
              <a:rPr dirty="0" spc="-85"/>
              <a:t> </a:t>
            </a:r>
            <a:r>
              <a:rPr dirty="0" spc="-45"/>
              <a:t>Safety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77113"/>
            <a:ext cx="12037695" cy="266763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just" marL="241300" marR="5715" indent="-228600">
              <a:lnSpc>
                <a:spcPct val="90000"/>
              </a:lnSpc>
              <a:spcBef>
                <a:spcPts val="459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>
                <a:latin typeface="Calibri"/>
                <a:cs typeface="Calibri"/>
              </a:rPr>
              <a:t>As </a:t>
            </a:r>
            <a:r>
              <a:rPr dirty="0" sz="3000" spc="-15">
                <a:latin typeface="Calibri"/>
                <a:cs typeface="Calibri"/>
              </a:rPr>
              <a:t>defined </a:t>
            </a:r>
            <a:r>
              <a:rPr dirty="0" sz="3000" spc="-10">
                <a:latin typeface="Calibri"/>
                <a:cs typeface="Calibri"/>
              </a:rPr>
              <a:t>by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30">
                <a:latin typeface="Calibri"/>
                <a:cs typeface="Calibri"/>
              </a:rPr>
              <a:t>World </a:t>
            </a:r>
            <a:r>
              <a:rPr dirty="0" sz="3000" spc="-5">
                <a:latin typeface="Calibri"/>
                <a:cs typeface="Calibri"/>
              </a:rPr>
              <a:t>Health </a:t>
            </a:r>
            <a:r>
              <a:rPr dirty="0" sz="3000" spc="-20">
                <a:latin typeface="Calibri"/>
                <a:cs typeface="Calibri"/>
              </a:rPr>
              <a:t>Organization </a:t>
            </a:r>
            <a:r>
              <a:rPr dirty="0" sz="3000" spc="-5">
                <a:latin typeface="Calibri"/>
                <a:cs typeface="Calibri"/>
              </a:rPr>
              <a:t>(WHO) "occupational health 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deals with </a:t>
            </a:r>
            <a:r>
              <a:rPr dirty="0" sz="3000">
                <a:latin typeface="Calibri"/>
                <a:cs typeface="Calibri"/>
              </a:rPr>
              <a:t>all </a:t>
            </a:r>
            <a:r>
              <a:rPr dirty="0" sz="3000" spc="-5">
                <a:latin typeface="Calibri"/>
                <a:cs typeface="Calibri"/>
              </a:rPr>
              <a:t>aspects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0">
                <a:latin typeface="Calibri"/>
                <a:cs typeface="Calibri"/>
              </a:rPr>
              <a:t>health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25">
                <a:latin typeface="Calibri"/>
                <a:cs typeface="Calibri"/>
              </a:rPr>
              <a:t>safety </a:t>
            </a:r>
            <a:r>
              <a:rPr dirty="0" sz="3000" spc="-5">
                <a:latin typeface="Calibri"/>
                <a:cs typeface="Calibri"/>
              </a:rPr>
              <a:t>in the </a:t>
            </a:r>
            <a:r>
              <a:rPr dirty="0" sz="3000" spc="-10">
                <a:latin typeface="Calibri"/>
                <a:cs typeface="Calibri"/>
              </a:rPr>
              <a:t>workplace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10">
                <a:latin typeface="Calibri"/>
                <a:cs typeface="Calibri"/>
              </a:rPr>
              <a:t>has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20">
                <a:latin typeface="Calibri"/>
                <a:cs typeface="Calibri"/>
              </a:rPr>
              <a:t>strong 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focus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on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primary</a:t>
            </a:r>
            <a:r>
              <a:rPr dirty="0" sz="3000" spc="3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prevention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5">
                <a:latin typeface="Calibri"/>
                <a:cs typeface="Calibri"/>
              </a:rPr>
              <a:t>hazards."</a:t>
            </a:r>
            <a:endParaRPr sz="3000">
              <a:latin typeface="Calibri"/>
              <a:cs typeface="Calibri"/>
            </a:endParaRPr>
          </a:p>
          <a:p>
            <a:pPr algn="just" marL="241300" marR="5080" indent="-228600">
              <a:lnSpc>
                <a:spcPct val="90000"/>
              </a:lnSpc>
              <a:spcBef>
                <a:spcPts val="994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>
                <a:latin typeface="Calibri"/>
                <a:cs typeface="Calibri"/>
              </a:rPr>
              <a:t>Occupational health is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5">
                <a:latin typeface="Calibri"/>
                <a:cs typeface="Calibri"/>
              </a:rPr>
              <a:t>multidisciplinary </a:t>
            </a:r>
            <a:r>
              <a:rPr dirty="0" sz="3000" spc="-10">
                <a:latin typeface="Calibri"/>
                <a:cs typeface="Calibri"/>
              </a:rPr>
              <a:t>field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5">
                <a:latin typeface="Calibri"/>
                <a:cs typeface="Calibri"/>
              </a:rPr>
              <a:t>healthcare </a:t>
            </a:r>
            <a:r>
              <a:rPr dirty="0" sz="3000" spc="-10">
                <a:latin typeface="Calibri"/>
                <a:cs typeface="Calibri"/>
              </a:rPr>
              <a:t>concerned </a:t>
            </a:r>
            <a:r>
              <a:rPr dirty="0" sz="3000">
                <a:latin typeface="Calibri"/>
                <a:cs typeface="Calibri"/>
              </a:rPr>
              <a:t>with </a:t>
            </a:r>
            <a:r>
              <a:rPr dirty="0" sz="3000" spc="-66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enabling </a:t>
            </a:r>
            <a:r>
              <a:rPr dirty="0" sz="3000">
                <a:latin typeface="Calibri"/>
                <a:cs typeface="Calibri"/>
              </a:rPr>
              <a:t>an </a:t>
            </a:r>
            <a:r>
              <a:rPr dirty="0" sz="3000" spc="-5">
                <a:latin typeface="Calibri"/>
                <a:cs typeface="Calibri"/>
              </a:rPr>
              <a:t>individual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 spc="-20">
                <a:latin typeface="Calibri"/>
                <a:cs typeface="Calibri"/>
              </a:rPr>
              <a:t>undertake </a:t>
            </a:r>
            <a:r>
              <a:rPr dirty="0" sz="3000" spc="-10">
                <a:latin typeface="Calibri"/>
                <a:cs typeface="Calibri"/>
              </a:rPr>
              <a:t>their </a:t>
            </a:r>
            <a:r>
              <a:rPr dirty="0" sz="3000" spc="-5">
                <a:latin typeface="Calibri"/>
                <a:cs typeface="Calibri"/>
              </a:rPr>
              <a:t>occupation, in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35">
                <a:latin typeface="Calibri"/>
                <a:cs typeface="Calibri"/>
              </a:rPr>
              <a:t>way </a:t>
            </a:r>
            <a:r>
              <a:rPr dirty="0" sz="3000" spc="-15">
                <a:latin typeface="Calibri"/>
                <a:cs typeface="Calibri"/>
              </a:rPr>
              <a:t>that </a:t>
            </a:r>
            <a:r>
              <a:rPr dirty="0" sz="3000" spc="-10">
                <a:latin typeface="Calibri"/>
                <a:cs typeface="Calibri"/>
              </a:rPr>
              <a:t>causes 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least </a:t>
            </a:r>
            <a:r>
              <a:rPr dirty="0" sz="3000" spc="-5">
                <a:latin typeface="Calibri"/>
                <a:cs typeface="Calibri"/>
              </a:rPr>
              <a:t>harm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their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health.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96949" y="22986"/>
            <a:ext cx="91992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Need</a:t>
            </a:r>
            <a:r>
              <a:rPr dirty="0" spc="-90"/>
              <a:t> </a:t>
            </a:r>
            <a:r>
              <a:rPr dirty="0" spc="-15"/>
              <a:t>and</a:t>
            </a:r>
            <a:r>
              <a:rPr dirty="0" spc="-90"/>
              <a:t> </a:t>
            </a:r>
            <a:r>
              <a:rPr dirty="0" spc="-35"/>
              <a:t>Importance</a:t>
            </a:r>
            <a:r>
              <a:rPr dirty="0" spc="-75"/>
              <a:t> </a:t>
            </a:r>
            <a:r>
              <a:rPr dirty="0" spc="-10"/>
              <a:t>of</a:t>
            </a:r>
            <a:r>
              <a:rPr dirty="0" spc="-60"/>
              <a:t> </a:t>
            </a:r>
            <a:r>
              <a:rPr dirty="0" spc="-35"/>
              <a:t>Employee</a:t>
            </a:r>
            <a:r>
              <a:rPr dirty="0" spc="-85"/>
              <a:t> </a:t>
            </a:r>
            <a:r>
              <a:rPr dirty="0" spc="-25"/>
              <a:t>Health</a:t>
            </a:r>
            <a:r>
              <a:rPr dirty="0" spc="-90"/>
              <a:t> </a:t>
            </a:r>
            <a:r>
              <a:rPr dirty="0"/>
              <a:t>&amp;</a:t>
            </a:r>
            <a:r>
              <a:rPr dirty="0" spc="-60"/>
              <a:t> </a:t>
            </a:r>
            <a:r>
              <a:rPr dirty="0" spc="-45"/>
              <a:t>Safety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596083"/>
            <a:ext cx="6266180" cy="487362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5">
                <a:latin typeface="Calibri"/>
                <a:cs typeface="Calibri"/>
              </a:rPr>
              <a:t>Reduce</a:t>
            </a:r>
            <a:r>
              <a:rPr dirty="0" sz="3000" spc="-4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Employee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illnesses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injuries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>
                <a:latin typeface="Calibri"/>
                <a:cs typeface="Calibri"/>
              </a:rPr>
              <a:t>Reduces</a:t>
            </a:r>
            <a:r>
              <a:rPr dirty="0" sz="3000" spc="-3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Health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Safety</a:t>
            </a:r>
            <a:r>
              <a:rPr dirty="0" sz="3000" spc="-4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Hazards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5">
                <a:latin typeface="Calibri"/>
                <a:cs typeface="Calibri"/>
              </a:rPr>
              <a:t>Careful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Handling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>
                <a:latin typeface="Calibri"/>
                <a:cs typeface="Calibri"/>
              </a:rPr>
              <a:t>Avoid </a:t>
            </a:r>
            <a:r>
              <a:rPr dirty="0" sz="3000" spc="-10">
                <a:latin typeface="Calibri"/>
                <a:cs typeface="Calibri"/>
              </a:rPr>
              <a:t>Serious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Consequences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>
                <a:latin typeface="Calibri"/>
                <a:cs typeface="Calibri"/>
              </a:rPr>
              <a:t>Reduces</a:t>
            </a:r>
            <a:r>
              <a:rPr dirty="0" sz="3000" spc="-5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Cost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5">
                <a:latin typeface="Calibri"/>
                <a:cs typeface="Calibri"/>
              </a:rPr>
              <a:t>Improves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Employability</a:t>
            </a:r>
            <a:r>
              <a:rPr dirty="0" sz="3000" spc="2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45">
                <a:latin typeface="Calibri"/>
                <a:cs typeface="Calibri"/>
              </a:rPr>
              <a:t>Workers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>
                <a:latin typeface="Calibri"/>
                <a:cs typeface="Calibri"/>
              </a:rPr>
              <a:t>Employee</a:t>
            </a:r>
            <a:r>
              <a:rPr dirty="0" sz="3000" spc="-4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Involvement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>
                <a:latin typeface="Calibri"/>
                <a:cs typeface="Calibri"/>
              </a:rPr>
              <a:t>Emerging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Issues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in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H.R.M.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>
                <a:latin typeface="Calibri"/>
                <a:cs typeface="Calibri"/>
              </a:rPr>
              <a:t>Safety</a:t>
            </a:r>
            <a:r>
              <a:rPr dirty="0" sz="3000" spc="-4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Improves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Quality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73020" y="22986"/>
            <a:ext cx="80467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Health</a:t>
            </a:r>
            <a:r>
              <a:rPr dirty="0" spc="-100"/>
              <a:t> </a:t>
            </a:r>
            <a:r>
              <a:rPr dirty="0" spc="-15"/>
              <a:t>and</a:t>
            </a:r>
            <a:r>
              <a:rPr dirty="0" spc="-95"/>
              <a:t> </a:t>
            </a:r>
            <a:r>
              <a:rPr dirty="0" spc="-40"/>
              <a:t>Safety</a:t>
            </a:r>
            <a:r>
              <a:rPr dirty="0" spc="-95"/>
              <a:t> </a:t>
            </a:r>
            <a:r>
              <a:rPr dirty="0" spc="-35"/>
              <a:t>Measures</a:t>
            </a:r>
            <a:r>
              <a:rPr dirty="0" spc="-95"/>
              <a:t> </a:t>
            </a:r>
            <a:r>
              <a:rPr dirty="0"/>
              <a:t>in</a:t>
            </a:r>
            <a:r>
              <a:rPr dirty="0" spc="-80"/>
              <a:t> </a:t>
            </a:r>
            <a:r>
              <a:rPr dirty="0" spc="-45"/>
              <a:t>Organizations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77113"/>
            <a:ext cx="12037060" cy="605790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algn="just" marL="241300" marR="5080" indent="-228600">
              <a:lnSpc>
                <a:spcPts val="3240"/>
              </a:lnSpc>
              <a:spcBef>
                <a:spcPts val="509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 b="1">
                <a:latin typeface="Calibri"/>
                <a:cs typeface="Calibri"/>
              </a:rPr>
              <a:t>Safety Program: </a:t>
            </a:r>
            <a:r>
              <a:rPr dirty="0" sz="3000" spc="-10">
                <a:latin typeface="Calibri"/>
                <a:cs typeface="Calibri"/>
              </a:rPr>
              <a:t>deals </a:t>
            </a:r>
            <a:r>
              <a:rPr dirty="0" sz="3000">
                <a:latin typeface="Calibri"/>
                <a:cs typeface="Calibri"/>
              </a:rPr>
              <a:t>with the </a:t>
            </a:r>
            <a:r>
              <a:rPr dirty="0" sz="3000" spc="-15">
                <a:latin typeface="Calibri"/>
                <a:cs typeface="Calibri"/>
              </a:rPr>
              <a:t>prevention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0">
                <a:latin typeface="Calibri"/>
                <a:cs typeface="Calibri"/>
              </a:rPr>
              <a:t>accidents </a:t>
            </a:r>
            <a:r>
              <a:rPr dirty="0" sz="3000" spc="-5">
                <a:latin typeface="Calibri"/>
                <a:cs typeface="Calibri"/>
              </a:rPr>
              <a:t>and </a:t>
            </a:r>
            <a:r>
              <a:rPr dirty="0" sz="3000">
                <a:latin typeface="Calibri"/>
                <a:cs typeface="Calibri"/>
              </a:rPr>
              <a:t>with </a:t>
            </a:r>
            <a:r>
              <a:rPr dirty="0" sz="3000" spc="-5">
                <a:latin typeface="Calibri"/>
                <a:cs typeface="Calibri"/>
              </a:rPr>
              <a:t>minimizing </a:t>
            </a:r>
            <a:r>
              <a:rPr dirty="0" sz="3000">
                <a:latin typeface="Calibri"/>
                <a:cs typeface="Calibri"/>
              </a:rPr>
              <a:t> the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resulting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loss and</a:t>
            </a:r>
            <a:r>
              <a:rPr dirty="0" sz="3000" spc="-10">
                <a:latin typeface="Calibri"/>
                <a:cs typeface="Calibri"/>
              </a:rPr>
              <a:t> damage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persons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15">
                <a:latin typeface="Calibri"/>
                <a:cs typeface="Calibri"/>
              </a:rPr>
              <a:t> property</a:t>
            </a:r>
            <a:endParaRPr sz="3000">
              <a:latin typeface="Calibri"/>
              <a:cs typeface="Calibri"/>
            </a:endParaRPr>
          </a:p>
          <a:p>
            <a:pPr algn="just" marL="241300" marR="5080" indent="-228600">
              <a:lnSpc>
                <a:spcPts val="3240"/>
              </a:lnSpc>
              <a:spcBef>
                <a:spcPts val="994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 b="1">
                <a:latin typeface="Calibri"/>
                <a:cs typeface="Calibri"/>
              </a:rPr>
              <a:t>Safety</a:t>
            </a:r>
            <a:r>
              <a:rPr dirty="0" sz="3000" spc="-15" b="1">
                <a:latin typeface="Calibri"/>
                <a:cs typeface="Calibri"/>
              </a:rPr>
              <a:t> </a:t>
            </a:r>
            <a:r>
              <a:rPr dirty="0" sz="3000" spc="-10" b="1">
                <a:latin typeface="Calibri"/>
                <a:cs typeface="Calibri"/>
              </a:rPr>
              <a:t>Committees:</a:t>
            </a:r>
            <a:r>
              <a:rPr dirty="0" sz="3000" spc="-5" b="1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performs</a:t>
            </a:r>
            <a:r>
              <a:rPr dirty="0" sz="3000" spc="65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functions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such</a:t>
            </a:r>
            <a:r>
              <a:rPr dirty="0" sz="3000">
                <a:latin typeface="Calibri"/>
                <a:cs typeface="Calibri"/>
              </a:rPr>
              <a:t> as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developing</a:t>
            </a:r>
            <a:r>
              <a:rPr dirty="0" sz="3000" spc="660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safety 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standards,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conduct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safety </a:t>
            </a:r>
            <a:r>
              <a:rPr dirty="0" sz="3000" spc="-5">
                <a:latin typeface="Calibri"/>
                <a:cs typeface="Calibri"/>
              </a:rPr>
              <a:t>inspection, </a:t>
            </a:r>
            <a:r>
              <a:rPr dirty="0" sz="3000" spc="-20">
                <a:latin typeface="Calibri"/>
                <a:cs typeface="Calibri"/>
              </a:rPr>
              <a:t>undertake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health </a:t>
            </a:r>
            <a:r>
              <a:rPr dirty="0" sz="3000" spc="-20">
                <a:latin typeface="Calibri"/>
                <a:cs typeface="Calibri"/>
              </a:rPr>
              <a:t>programs</a:t>
            </a:r>
            <a:r>
              <a:rPr dirty="0" sz="3000" spc="2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etc.</a:t>
            </a:r>
            <a:endParaRPr sz="3000">
              <a:latin typeface="Calibri"/>
              <a:cs typeface="Calibri"/>
            </a:endParaRPr>
          </a:p>
          <a:p>
            <a:pPr algn="just" marL="241300" marR="5080" indent="-228600">
              <a:lnSpc>
                <a:spcPts val="324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 b="1">
                <a:latin typeface="Calibri"/>
                <a:cs typeface="Calibri"/>
              </a:rPr>
              <a:t>Employee </a:t>
            </a:r>
            <a:r>
              <a:rPr dirty="0" sz="3000" spc="-15" b="1">
                <a:latin typeface="Calibri"/>
                <a:cs typeface="Calibri"/>
              </a:rPr>
              <a:t>Involvement: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 spc="-35">
                <a:latin typeface="Calibri"/>
                <a:cs typeface="Calibri"/>
              </a:rPr>
              <a:t>take </a:t>
            </a:r>
            <a:r>
              <a:rPr dirty="0" sz="3000" spc="-5">
                <a:latin typeface="Calibri"/>
                <a:cs typeface="Calibri"/>
              </a:rPr>
              <a:t>their </a:t>
            </a:r>
            <a:r>
              <a:rPr dirty="0" sz="3000" spc="-15">
                <a:latin typeface="Calibri"/>
                <a:cs typeface="Calibri"/>
              </a:rPr>
              <a:t>views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5">
                <a:latin typeface="Calibri"/>
                <a:cs typeface="Calibri"/>
              </a:rPr>
              <a:t>opinions </a:t>
            </a:r>
            <a:r>
              <a:rPr dirty="0" sz="3000" spc="-20">
                <a:latin typeface="Calibri"/>
                <a:cs typeface="Calibri"/>
              </a:rPr>
              <a:t>to </a:t>
            </a:r>
            <a:r>
              <a:rPr dirty="0" sz="3000" spc="-10">
                <a:latin typeface="Calibri"/>
                <a:cs typeface="Calibri"/>
              </a:rPr>
              <a:t>ensure </a:t>
            </a:r>
            <a:r>
              <a:rPr dirty="0" sz="3000" spc="-50">
                <a:latin typeface="Calibri"/>
                <a:cs typeface="Calibri"/>
              </a:rPr>
              <a:t>safety, </a:t>
            </a:r>
            <a:r>
              <a:rPr dirty="0" sz="3000" spc="-5">
                <a:latin typeface="Calibri"/>
                <a:cs typeface="Calibri"/>
              </a:rPr>
              <a:t>in 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order</a:t>
            </a:r>
            <a:r>
              <a:rPr dirty="0" sz="3000" spc="65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65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motivate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them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also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help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them</a:t>
            </a:r>
            <a:r>
              <a:rPr dirty="0" sz="3000">
                <a:latin typeface="Calibri"/>
                <a:cs typeface="Calibri"/>
              </a:rPr>
              <a:t> earn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rewards</a:t>
            </a:r>
            <a:r>
              <a:rPr dirty="0" sz="3000" spc="-15">
                <a:latin typeface="Calibri"/>
                <a:cs typeface="Calibri"/>
              </a:rPr>
              <a:t> through </a:t>
            </a:r>
            <a:r>
              <a:rPr dirty="0" sz="3000" spc="-10">
                <a:latin typeface="Calibri"/>
                <a:cs typeface="Calibri"/>
              </a:rPr>
              <a:t> suggestion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schemes.</a:t>
            </a:r>
            <a:endParaRPr sz="3000">
              <a:latin typeface="Calibri"/>
              <a:cs typeface="Calibri"/>
            </a:endParaRPr>
          </a:p>
          <a:p>
            <a:pPr algn="just" marL="241300" marR="8255" indent="-228600">
              <a:lnSpc>
                <a:spcPts val="324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 b="1">
                <a:latin typeface="Calibri"/>
                <a:cs typeface="Calibri"/>
              </a:rPr>
              <a:t>Assessment of Risks: </a:t>
            </a:r>
            <a:r>
              <a:rPr dirty="0" sz="3000" spc="-20">
                <a:latin typeface="Calibri"/>
                <a:cs typeface="Calibri"/>
              </a:rPr>
              <a:t>dangers </a:t>
            </a:r>
            <a:r>
              <a:rPr dirty="0" sz="3000" spc="-5">
                <a:latin typeface="Calibri"/>
                <a:cs typeface="Calibri"/>
              </a:rPr>
              <a:t>based on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20">
                <a:latin typeface="Calibri"/>
                <a:cs typeface="Calibri"/>
              </a:rPr>
              <a:t>nature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0">
                <a:latin typeface="Calibri"/>
                <a:cs typeface="Calibri"/>
              </a:rPr>
              <a:t>work, specific </a:t>
            </a:r>
            <a:r>
              <a:rPr dirty="0" sz="3000" spc="-25">
                <a:latin typeface="Calibri"/>
                <a:cs typeface="Calibri"/>
              </a:rPr>
              <a:t>to 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workplace,</a:t>
            </a:r>
            <a:endParaRPr sz="3000">
              <a:latin typeface="Calibri"/>
              <a:cs typeface="Calibri"/>
            </a:endParaRPr>
          </a:p>
          <a:p>
            <a:pPr algn="just" marL="241300" marR="5080" indent="-228600">
              <a:lnSpc>
                <a:spcPct val="90000"/>
              </a:lnSpc>
              <a:spcBef>
                <a:spcPts val="9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 b="1">
                <a:latin typeface="Calibri"/>
                <a:cs typeface="Calibri"/>
              </a:rPr>
              <a:t>Safety </a:t>
            </a:r>
            <a:r>
              <a:rPr dirty="0" sz="3000" spc="-5" b="1">
                <a:latin typeface="Calibri"/>
                <a:cs typeface="Calibri"/>
              </a:rPr>
              <a:t>Discipline: </a:t>
            </a:r>
            <a:r>
              <a:rPr dirty="0" sz="3000" spc="-15">
                <a:latin typeface="Calibri"/>
                <a:cs typeface="Calibri"/>
              </a:rPr>
              <a:t>starts </a:t>
            </a:r>
            <a:r>
              <a:rPr dirty="0" sz="3000" spc="-20">
                <a:latin typeface="Calibri"/>
                <a:cs typeface="Calibri"/>
              </a:rPr>
              <a:t>from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10">
                <a:latin typeface="Calibri"/>
                <a:cs typeface="Calibri"/>
              </a:rPr>
              <a:t>top management, by constituting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25">
                <a:latin typeface="Calibri"/>
                <a:cs typeface="Calibri"/>
              </a:rPr>
              <a:t>safety 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committee, communicates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25">
                <a:latin typeface="Calibri"/>
                <a:cs typeface="Calibri"/>
              </a:rPr>
              <a:t>makes </a:t>
            </a:r>
            <a:r>
              <a:rPr dirty="0" sz="3000" spc="-5">
                <a:latin typeface="Calibri"/>
                <a:cs typeface="Calibri"/>
              </a:rPr>
              <a:t>clear </a:t>
            </a:r>
            <a:r>
              <a:rPr dirty="0" sz="3000">
                <a:latin typeface="Calibri"/>
                <a:cs typeface="Calibri"/>
              </a:rPr>
              <a:t>all </a:t>
            </a:r>
            <a:r>
              <a:rPr dirty="0" sz="3000" spc="-25">
                <a:latin typeface="Calibri"/>
                <a:cs typeface="Calibri"/>
              </a:rPr>
              <a:t>safety </a:t>
            </a:r>
            <a:r>
              <a:rPr dirty="0" sz="3000" spc="-5">
                <a:latin typeface="Calibri"/>
                <a:cs typeface="Calibri"/>
              </a:rPr>
              <a:t>rules </a:t>
            </a:r>
            <a:r>
              <a:rPr dirty="0" sz="3000">
                <a:latin typeface="Calibri"/>
                <a:cs typeface="Calibri"/>
              </a:rPr>
              <a:t>and also </a:t>
            </a:r>
            <a:r>
              <a:rPr dirty="0" sz="3000" spc="-30">
                <a:latin typeface="Calibri"/>
                <a:cs typeface="Calibri"/>
              </a:rPr>
              <a:t>states 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consequences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for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not </a:t>
            </a:r>
            <a:r>
              <a:rPr dirty="0" sz="3000" spc="-15">
                <a:latin typeface="Calibri"/>
                <a:cs typeface="Calibri"/>
              </a:rPr>
              <a:t>following</a:t>
            </a:r>
            <a:r>
              <a:rPr dirty="0" sz="3000" spc="2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such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rules.</a:t>
            </a:r>
            <a:endParaRPr sz="3000">
              <a:latin typeface="Calibri"/>
              <a:cs typeface="Calibri"/>
            </a:endParaRPr>
          </a:p>
          <a:p>
            <a:pPr algn="just" marL="241300" indent="-228600">
              <a:lnSpc>
                <a:spcPct val="100000"/>
              </a:lnSpc>
              <a:spcBef>
                <a:spcPts val="64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 b="1">
                <a:latin typeface="Calibri"/>
                <a:cs typeface="Calibri"/>
              </a:rPr>
              <a:t>Inspection: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physical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space</a:t>
            </a:r>
            <a:r>
              <a:rPr dirty="0" sz="3000">
                <a:latin typeface="Calibri"/>
                <a:cs typeface="Calibri"/>
              </a:rPr>
              <a:t> of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-10">
                <a:latin typeface="Calibri"/>
                <a:cs typeface="Calibri"/>
              </a:rPr>
              <a:t> workplace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identify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dangers.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73020" y="22986"/>
            <a:ext cx="80467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Health</a:t>
            </a:r>
            <a:r>
              <a:rPr dirty="0" spc="-100"/>
              <a:t> </a:t>
            </a:r>
            <a:r>
              <a:rPr dirty="0" spc="-15"/>
              <a:t>and</a:t>
            </a:r>
            <a:r>
              <a:rPr dirty="0" spc="-95"/>
              <a:t> </a:t>
            </a:r>
            <a:r>
              <a:rPr dirty="0" spc="-40"/>
              <a:t>Safety</a:t>
            </a:r>
            <a:r>
              <a:rPr dirty="0" spc="-95"/>
              <a:t> </a:t>
            </a:r>
            <a:r>
              <a:rPr dirty="0" spc="-35"/>
              <a:t>Measures</a:t>
            </a:r>
            <a:r>
              <a:rPr dirty="0" spc="-95"/>
              <a:t> </a:t>
            </a:r>
            <a:r>
              <a:rPr dirty="0"/>
              <a:t>in</a:t>
            </a:r>
            <a:r>
              <a:rPr dirty="0" spc="-80"/>
              <a:t> </a:t>
            </a:r>
            <a:r>
              <a:rPr dirty="0" spc="-45"/>
              <a:t>Organizations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596083"/>
            <a:ext cx="12037060" cy="585343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 b="1">
                <a:latin typeface="Calibri"/>
                <a:cs typeface="Calibri"/>
              </a:rPr>
              <a:t>Safety</a:t>
            </a:r>
            <a:r>
              <a:rPr dirty="0" sz="3000" spc="-5" b="1">
                <a:latin typeface="Calibri"/>
                <a:cs typeface="Calibri"/>
              </a:rPr>
              <a:t> </a:t>
            </a:r>
            <a:r>
              <a:rPr dirty="0" sz="3000" spc="-10" b="1">
                <a:latin typeface="Calibri"/>
                <a:cs typeface="Calibri"/>
              </a:rPr>
              <a:t>Policies:</a:t>
            </a:r>
            <a:r>
              <a:rPr dirty="0" sz="3000" spc="15" b="1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address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-10">
                <a:latin typeface="Calibri"/>
                <a:cs typeface="Calibri"/>
              </a:rPr>
              <a:t> identified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risks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for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workplace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 b="1">
                <a:latin typeface="Calibri"/>
                <a:cs typeface="Calibri"/>
              </a:rPr>
              <a:t>Safety</a:t>
            </a:r>
            <a:r>
              <a:rPr dirty="0" sz="3000" spc="-15" b="1">
                <a:latin typeface="Calibri"/>
                <a:cs typeface="Calibri"/>
              </a:rPr>
              <a:t> </a:t>
            </a:r>
            <a:r>
              <a:rPr dirty="0" sz="3000" spc="-30" b="1">
                <a:latin typeface="Calibri"/>
                <a:cs typeface="Calibri"/>
              </a:rPr>
              <a:t>Training:</a:t>
            </a:r>
            <a:r>
              <a:rPr dirty="0" sz="3000" spc="-10" b="1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have </a:t>
            </a:r>
            <a:r>
              <a:rPr dirty="0" sz="3000">
                <a:latin typeface="Calibri"/>
                <a:cs typeface="Calibri"/>
              </a:rPr>
              <a:t>access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safety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policies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15">
                <a:latin typeface="Calibri"/>
                <a:cs typeface="Calibri"/>
              </a:rPr>
              <a:t>procedures</a:t>
            </a:r>
            <a:endParaRPr sz="3000">
              <a:latin typeface="Calibri"/>
              <a:cs typeface="Calibri"/>
            </a:endParaRPr>
          </a:p>
          <a:p>
            <a:pPr marL="241300" marR="5080" indent="-228600">
              <a:lnSpc>
                <a:spcPts val="3240"/>
              </a:lnSpc>
              <a:spcBef>
                <a:spcPts val="1060"/>
              </a:spcBef>
              <a:buFont typeface="Arial MT"/>
              <a:buChar char="•"/>
              <a:tabLst>
                <a:tab pos="241300" algn="l"/>
                <a:tab pos="1419225" algn="l"/>
                <a:tab pos="3586479" algn="l"/>
                <a:tab pos="4107815" algn="l"/>
                <a:tab pos="5357495" algn="l"/>
                <a:tab pos="6185535" algn="l"/>
                <a:tab pos="8133080" algn="l"/>
                <a:tab pos="9552305" algn="l"/>
                <a:tab pos="10387330" algn="l"/>
                <a:tab pos="11706225" algn="l"/>
              </a:tabLst>
            </a:pPr>
            <a:r>
              <a:rPr dirty="0" sz="3000" b="1">
                <a:latin typeface="Calibri"/>
                <a:cs typeface="Calibri"/>
              </a:rPr>
              <a:t>S</a:t>
            </a:r>
            <a:r>
              <a:rPr dirty="0" sz="3000" spc="-20" b="1">
                <a:latin typeface="Calibri"/>
                <a:cs typeface="Calibri"/>
              </a:rPr>
              <a:t>a</a:t>
            </a:r>
            <a:r>
              <a:rPr dirty="0" sz="3000" spc="-50" b="1">
                <a:latin typeface="Calibri"/>
                <a:cs typeface="Calibri"/>
              </a:rPr>
              <a:t>f</a:t>
            </a:r>
            <a:r>
              <a:rPr dirty="0" sz="3000" spc="-25" b="1">
                <a:latin typeface="Calibri"/>
                <a:cs typeface="Calibri"/>
              </a:rPr>
              <a:t>e</a:t>
            </a:r>
            <a:r>
              <a:rPr dirty="0" sz="3000" b="1">
                <a:latin typeface="Calibri"/>
                <a:cs typeface="Calibri"/>
              </a:rPr>
              <a:t>ty	</a:t>
            </a:r>
            <a:r>
              <a:rPr dirty="0" sz="3000" spc="-15" b="1">
                <a:latin typeface="Calibri"/>
                <a:cs typeface="Calibri"/>
              </a:rPr>
              <a:t>E</a:t>
            </a:r>
            <a:r>
              <a:rPr dirty="0" sz="3000" b="1">
                <a:latin typeface="Calibri"/>
                <a:cs typeface="Calibri"/>
              </a:rPr>
              <a:t>ngineering:	</a:t>
            </a:r>
            <a:r>
              <a:rPr dirty="0" sz="3000" spc="-25">
                <a:latin typeface="Calibri"/>
                <a:cs typeface="Calibri"/>
              </a:rPr>
              <a:t>t</a:t>
            </a:r>
            <a:r>
              <a:rPr dirty="0" sz="3000">
                <a:latin typeface="Calibri"/>
                <a:cs typeface="Calibri"/>
              </a:rPr>
              <a:t>o	e</a:t>
            </a:r>
            <a:r>
              <a:rPr dirty="0" sz="3000" spc="-10">
                <a:latin typeface="Calibri"/>
                <a:cs typeface="Calibri"/>
              </a:rPr>
              <a:t>ns</a:t>
            </a:r>
            <a:r>
              <a:rPr dirty="0" sz="3000" spc="-5">
                <a:latin typeface="Calibri"/>
                <a:cs typeface="Calibri"/>
              </a:rPr>
              <a:t>u</a:t>
            </a:r>
            <a:r>
              <a:rPr dirty="0" sz="3000" spc="-45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e	th</a:t>
            </a:r>
            <a:r>
              <a:rPr dirty="0" sz="3000" spc="-35">
                <a:latin typeface="Calibri"/>
                <a:cs typeface="Calibri"/>
              </a:rPr>
              <a:t>a</a:t>
            </a:r>
            <a:r>
              <a:rPr dirty="0" sz="3000">
                <a:latin typeface="Calibri"/>
                <a:cs typeface="Calibri"/>
              </a:rPr>
              <a:t>t	e</a:t>
            </a:r>
            <a:r>
              <a:rPr dirty="0" sz="3000" spc="-10">
                <a:latin typeface="Calibri"/>
                <a:cs typeface="Calibri"/>
              </a:rPr>
              <a:t>n</a:t>
            </a:r>
            <a:r>
              <a:rPr dirty="0" sz="3000">
                <a:latin typeface="Calibri"/>
                <a:cs typeface="Calibri"/>
              </a:rPr>
              <a:t>gin</a:t>
            </a:r>
            <a:r>
              <a:rPr dirty="0" sz="3000" spc="-15">
                <a:latin typeface="Calibri"/>
                <a:cs typeface="Calibri"/>
              </a:rPr>
              <a:t>e</a:t>
            </a:r>
            <a:r>
              <a:rPr dirty="0" sz="3000">
                <a:latin typeface="Calibri"/>
                <a:cs typeface="Calibri"/>
              </a:rPr>
              <a:t>e</a:t>
            </a:r>
            <a:r>
              <a:rPr dirty="0" sz="3000" spc="-45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ed	</a:t>
            </a:r>
            <a:r>
              <a:rPr dirty="0" sz="3000" spc="-50">
                <a:latin typeface="Calibri"/>
                <a:cs typeface="Calibri"/>
              </a:rPr>
              <a:t>s</a:t>
            </a:r>
            <a:r>
              <a:rPr dirty="0" sz="3000" spc="-25">
                <a:latin typeface="Calibri"/>
                <a:cs typeface="Calibri"/>
              </a:rPr>
              <a:t>y</a:t>
            </a:r>
            <a:r>
              <a:rPr dirty="0" sz="3000" spc="-35">
                <a:latin typeface="Calibri"/>
                <a:cs typeface="Calibri"/>
              </a:rPr>
              <a:t>st</a:t>
            </a:r>
            <a:r>
              <a:rPr dirty="0" sz="3000">
                <a:latin typeface="Calibri"/>
                <a:cs typeface="Calibri"/>
              </a:rPr>
              <a:t>e</a:t>
            </a:r>
            <a:r>
              <a:rPr dirty="0" sz="3000" spc="-10">
                <a:latin typeface="Calibri"/>
                <a:cs typeface="Calibri"/>
              </a:rPr>
              <a:t>m</a:t>
            </a:r>
            <a:r>
              <a:rPr dirty="0" sz="3000">
                <a:latin typeface="Calibri"/>
                <a:cs typeface="Calibri"/>
              </a:rPr>
              <a:t>s	</a:t>
            </a:r>
            <a:r>
              <a:rPr dirty="0" sz="3000" spc="-5">
                <a:latin typeface="Calibri"/>
                <a:cs typeface="Calibri"/>
              </a:rPr>
              <a:t>(l</a:t>
            </a:r>
            <a:r>
              <a:rPr dirty="0" sz="3000" spc="-10">
                <a:latin typeface="Calibri"/>
                <a:cs typeface="Calibri"/>
              </a:rPr>
              <a:t>i</a:t>
            </a:r>
            <a:r>
              <a:rPr dirty="0" sz="3000" spc="-95">
                <a:latin typeface="Calibri"/>
                <a:cs typeface="Calibri"/>
              </a:rPr>
              <a:t>k</a:t>
            </a:r>
            <a:r>
              <a:rPr dirty="0" sz="3000">
                <a:latin typeface="Calibri"/>
                <a:cs typeface="Calibri"/>
              </a:rPr>
              <a:t>e	</a:t>
            </a:r>
            <a:r>
              <a:rPr dirty="0" sz="3000" spc="-80">
                <a:latin typeface="Calibri"/>
                <a:cs typeface="Calibri"/>
              </a:rPr>
              <a:t>f</a:t>
            </a:r>
            <a:r>
              <a:rPr dirty="0" sz="3000" spc="-15">
                <a:latin typeface="Calibri"/>
                <a:cs typeface="Calibri"/>
              </a:rPr>
              <a:t>e</a:t>
            </a:r>
            <a:r>
              <a:rPr dirty="0" sz="3000" spc="-5">
                <a:latin typeface="Calibri"/>
                <a:cs typeface="Calibri"/>
              </a:rPr>
              <a:t>ncin</a:t>
            </a:r>
            <a:r>
              <a:rPr dirty="0" sz="3000">
                <a:latin typeface="Calibri"/>
                <a:cs typeface="Calibri"/>
              </a:rPr>
              <a:t>g	of  </a:t>
            </a:r>
            <a:r>
              <a:rPr dirty="0" sz="3000">
                <a:latin typeface="Calibri"/>
                <a:cs typeface="Calibri"/>
              </a:rPr>
              <a:t>machines)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provide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acceptable</a:t>
            </a:r>
            <a:r>
              <a:rPr dirty="0" sz="3000" spc="-4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levels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safety</a:t>
            </a:r>
            <a:endParaRPr sz="3000">
              <a:latin typeface="Calibri"/>
              <a:cs typeface="Calibri"/>
            </a:endParaRPr>
          </a:p>
          <a:p>
            <a:pPr marL="241300" marR="5080" indent="-228600">
              <a:lnSpc>
                <a:spcPts val="3240"/>
              </a:lnSpc>
              <a:spcBef>
                <a:spcPts val="994"/>
              </a:spcBef>
              <a:buFont typeface="Arial MT"/>
              <a:buChar char="•"/>
              <a:tabLst>
                <a:tab pos="327660" algn="l"/>
                <a:tab pos="328295" algn="l"/>
              </a:tabLst>
            </a:pPr>
            <a:r>
              <a:rPr dirty="0"/>
              <a:t>	</a:t>
            </a:r>
            <a:r>
              <a:rPr dirty="0" sz="3000" spc="-20" b="1">
                <a:latin typeface="Calibri"/>
                <a:cs typeface="Calibri"/>
              </a:rPr>
              <a:t>Safety</a:t>
            </a:r>
            <a:r>
              <a:rPr dirty="0" sz="3000" spc="125" b="1">
                <a:latin typeface="Calibri"/>
                <a:cs typeface="Calibri"/>
              </a:rPr>
              <a:t> </a:t>
            </a:r>
            <a:r>
              <a:rPr dirty="0" sz="3000" spc="-10" b="1">
                <a:latin typeface="Calibri"/>
                <a:cs typeface="Calibri"/>
              </a:rPr>
              <a:t>Audit:</a:t>
            </a:r>
            <a:r>
              <a:rPr dirty="0" sz="3000" spc="114" b="1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13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identify</a:t>
            </a:r>
            <a:r>
              <a:rPr dirty="0" sz="3000" spc="12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potential</a:t>
            </a:r>
            <a:r>
              <a:rPr dirty="0" sz="3000" spc="12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problems</a:t>
            </a:r>
            <a:r>
              <a:rPr dirty="0" sz="3000" spc="130">
                <a:latin typeface="Calibri"/>
                <a:cs typeface="Calibri"/>
              </a:rPr>
              <a:t> </a:t>
            </a:r>
            <a:r>
              <a:rPr dirty="0" sz="3000" spc="-30">
                <a:latin typeface="Calibri"/>
                <a:cs typeface="Calibri"/>
              </a:rPr>
              <a:t>before</a:t>
            </a:r>
            <a:r>
              <a:rPr dirty="0" sz="3000" spc="13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they</a:t>
            </a:r>
            <a:r>
              <a:rPr dirty="0" sz="3000" spc="11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have</a:t>
            </a:r>
            <a:r>
              <a:rPr dirty="0" sz="3000" spc="114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</a:t>
            </a:r>
            <a:r>
              <a:rPr dirty="0" sz="3000" spc="11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impact</a:t>
            </a:r>
            <a:r>
              <a:rPr dirty="0" sz="3000" spc="10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on </a:t>
            </a:r>
            <a:r>
              <a:rPr dirty="0" sz="3000" spc="-66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safety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workers.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Safety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audit </a:t>
            </a:r>
            <a:r>
              <a:rPr dirty="0" sz="3000" spc="-15">
                <a:latin typeface="Calibri"/>
                <a:cs typeface="Calibri"/>
              </a:rPr>
              <a:t>consists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-10">
                <a:latin typeface="Calibri"/>
                <a:cs typeface="Calibri"/>
              </a:rPr>
              <a:t> five </a:t>
            </a:r>
            <a:r>
              <a:rPr dirty="0" sz="3000" spc="-15">
                <a:latin typeface="Calibri"/>
                <a:cs typeface="Calibri"/>
              </a:rPr>
              <a:t>steps:</a:t>
            </a:r>
            <a:endParaRPr sz="3000">
              <a:latin typeface="Calibri"/>
              <a:cs typeface="Calibri"/>
            </a:endParaRPr>
          </a:p>
          <a:p>
            <a:pPr marL="12700" marR="7620">
              <a:lnSpc>
                <a:spcPts val="3240"/>
              </a:lnSpc>
              <a:spcBef>
                <a:spcPts val="994"/>
              </a:spcBef>
              <a:tabLst>
                <a:tab pos="413384" algn="l"/>
                <a:tab pos="2108200" algn="l"/>
                <a:tab pos="2748280" algn="l"/>
                <a:tab pos="3328670" algn="l"/>
                <a:tab pos="3836670" algn="l"/>
                <a:tab pos="4362450" algn="l"/>
                <a:tab pos="4850130" algn="l"/>
                <a:tab pos="6341110" algn="l"/>
                <a:tab pos="7372350" algn="l"/>
                <a:tab pos="7947025" algn="l"/>
                <a:tab pos="9157335" algn="l"/>
                <a:tab pos="10189210" algn="l"/>
                <a:tab pos="11439525" algn="l"/>
              </a:tabLst>
            </a:pPr>
            <a:r>
              <a:rPr dirty="0" sz="3000" spc="-5">
                <a:latin typeface="Calibri"/>
                <a:cs typeface="Calibri"/>
              </a:rPr>
              <a:t>i</a:t>
            </a:r>
            <a:r>
              <a:rPr dirty="0" sz="3000">
                <a:latin typeface="Calibri"/>
                <a:cs typeface="Calibri"/>
              </a:rPr>
              <a:t>)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>
                <a:latin typeface="Calibri"/>
                <a:cs typeface="Calibri"/>
              </a:rPr>
              <a:t>P</a:t>
            </a:r>
            <a:r>
              <a:rPr dirty="0" sz="3000" spc="-45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e</a:t>
            </a:r>
            <a:r>
              <a:rPr dirty="0" sz="3000" spc="-15">
                <a:latin typeface="Calibri"/>
                <a:cs typeface="Calibri"/>
              </a:rPr>
              <a:t>p</a:t>
            </a:r>
            <a:r>
              <a:rPr dirty="0" sz="3000">
                <a:latin typeface="Calibri"/>
                <a:cs typeface="Calibri"/>
              </a:rPr>
              <a:t>aring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65">
                <a:latin typeface="Calibri"/>
                <a:cs typeface="Calibri"/>
              </a:rPr>
              <a:t>f</a:t>
            </a:r>
            <a:r>
              <a:rPr dirty="0" sz="3000" spc="-5">
                <a:latin typeface="Calibri"/>
                <a:cs typeface="Calibri"/>
              </a:rPr>
              <a:t>o</a:t>
            </a:r>
            <a:r>
              <a:rPr dirty="0" sz="3000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>
                <a:latin typeface="Calibri"/>
                <a:cs typeface="Calibri"/>
              </a:rPr>
              <a:t>an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>
                <a:latin typeface="Calibri"/>
                <a:cs typeface="Calibri"/>
              </a:rPr>
              <a:t>Audit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5">
                <a:latin typeface="Calibri"/>
                <a:cs typeface="Calibri"/>
              </a:rPr>
              <a:t>ii</a:t>
            </a:r>
            <a:r>
              <a:rPr dirty="0" sz="3000">
                <a:latin typeface="Calibri"/>
                <a:cs typeface="Calibri"/>
              </a:rPr>
              <a:t>)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5">
                <a:latin typeface="Calibri"/>
                <a:cs typeface="Calibri"/>
              </a:rPr>
              <a:t>Con</a:t>
            </a:r>
            <a:r>
              <a:rPr dirty="0" sz="3000" spc="-15">
                <a:latin typeface="Calibri"/>
                <a:cs typeface="Calibri"/>
              </a:rPr>
              <a:t>d</a:t>
            </a:r>
            <a:r>
              <a:rPr dirty="0" sz="3000" spc="-5">
                <a:latin typeface="Calibri"/>
                <a:cs typeface="Calibri"/>
              </a:rPr>
              <a:t>u</a:t>
            </a:r>
            <a:r>
              <a:rPr dirty="0" sz="3000">
                <a:latin typeface="Calibri"/>
                <a:cs typeface="Calibri"/>
              </a:rPr>
              <a:t>ct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>
                <a:latin typeface="Calibri"/>
                <a:cs typeface="Calibri"/>
              </a:rPr>
              <a:t>Aud</a:t>
            </a:r>
            <a:r>
              <a:rPr dirty="0" sz="3000" spc="-15">
                <a:latin typeface="Calibri"/>
                <a:cs typeface="Calibri"/>
              </a:rPr>
              <a:t>i</a:t>
            </a:r>
            <a:r>
              <a:rPr dirty="0" sz="3000">
                <a:latin typeface="Calibri"/>
                <a:cs typeface="Calibri"/>
              </a:rPr>
              <a:t>t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5">
                <a:latin typeface="Calibri"/>
                <a:cs typeface="Calibri"/>
              </a:rPr>
              <a:t>iii</a:t>
            </a:r>
            <a:r>
              <a:rPr dirty="0" sz="3000">
                <a:latin typeface="Calibri"/>
                <a:cs typeface="Calibri"/>
              </a:rPr>
              <a:t>)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5">
                <a:latin typeface="Calibri"/>
                <a:cs typeface="Calibri"/>
              </a:rPr>
              <a:t>C</a:t>
            </a:r>
            <a:r>
              <a:rPr dirty="0" sz="3000" spc="-50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e</a:t>
            </a:r>
            <a:r>
              <a:rPr dirty="0" sz="3000" spc="-30">
                <a:latin typeface="Calibri"/>
                <a:cs typeface="Calibri"/>
              </a:rPr>
              <a:t>a</a:t>
            </a:r>
            <a:r>
              <a:rPr dirty="0" sz="3000" spc="-35">
                <a:latin typeface="Calibri"/>
                <a:cs typeface="Calibri"/>
              </a:rPr>
              <a:t>t</a:t>
            </a:r>
            <a:r>
              <a:rPr dirty="0" sz="3000">
                <a:latin typeface="Calibri"/>
                <a:cs typeface="Calibri"/>
              </a:rPr>
              <a:t>e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>
                <a:latin typeface="Calibri"/>
                <a:cs typeface="Calibri"/>
              </a:rPr>
              <a:t>Aud</a:t>
            </a:r>
            <a:r>
              <a:rPr dirty="0" sz="3000" spc="-15">
                <a:latin typeface="Calibri"/>
                <a:cs typeface="Calibri"/>
              </a:rPr>
              <a:t>i</a:t>
            </a:r>
            <a:r>
              <a:rPr dirty="0" sz="3000">
                <a:latin typeface="Calibri"/>
                <a:cs typeface="Calibri"/>
              </a:rPr>
              <a:t>t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45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e</a:t>
            </a:r>
            <a:r>
              <a:rPr dirty="0" sz="3000" spc="-15">
                <a:latin typeface="Calibri"/>
                <a:cs typeface="Calibri"/>
              </a:rPr>
              <a:t>p</a:t>
            </a:r>
            <a:r>
              <a:rPr dirty="0" sz="3000" spc="-5">
                <a:latin typeface="Calibri"/>
                <a:cs typeface="Calibri"/>
              </a:rPr>
              <a:t>or</a:t>
            </a:r>
            <a:r>
              <a:rPr dirty="0" sz="3000">
                <a:latin typeface="Calibri"/>
                <a:cs typeface="Calibri"/>
              </a:rPr>
              <a:t>t</a:t>
            </a:r>
            <a:r>
              <a:rPr dirty="0" sz="3000">
                <a:latin typeface="Calibri"/>
                <a:cs typeface="Calibri"/>
              </a:rPr>
              <a:t>	</a:t>
            </a:r>
            <a:r>
              <a:rPr dirty="0" sz="3000" spc="-10">
                <a:latin typeface="Calibri"/>
                <a:cs typeface="Calibri"/>
              </a:rPr>
              <a:t>a</a:t>
            </a:r>
            <a:r>
              <a:rPr dirty="0" sz="3000" spc="-5">
                <a:latin typeface="Calibri"/>
                <a:cs typeface="Calibri"/>
              </a:rPr>
              <a:t>nd  </a:t>
            </a:r>
            <a:r>
              <a:rPr dirty="0" sz="3000" spc="-10">
                <a:latin typeface="Calibri"/>
                <a:cs typeface="Calibri"/>
              </a:rPr>
              <a:t>Recommended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Actions	iv)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Set Corrective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Actions	v)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Publish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Audit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Results</a:t>
            </a:r>
            <a:endParaRPr sz="3000">
              <a:latin typeface="Calibri"/>
              <a:cs typeface="Calibri"/>
            </a:endParaRPr>
          </a:p>
          <a:p>
            <a:pPr marL="241300" marR="6350" indent="-228600">
              <a:lnSpc>
                <a:spcPts val="324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  <a:tab pos="1367155" algn="l"/>
                <a:tab pos="2825750" algn="l"/>
                <a:tab pos="3304540" algn="l"/>
                <a:tab pos="5022215" algn="l"/>
                <a:tab pos="6860540" algn="l"/>
                <a:tab pos="7713980" algn="l"/>
                <a:tab pos="8192770" algn="l"/>
                <a:tab pos="9117965" algn="l"/>
                <a:tab pos="10332720" algn="l"/>
                <a:tab pos="11117580" algn="l"/>
              </a:tabLst>
            </a:pPr>
            <a:r>
              <a:rPr dirty="0" sz="3000" b="1">
                <a:latin typeface="Calibri"/>
                <a:cs typeface="Calibri"/>
              </a:rPr>
              <a:t>S</a:t>
            </a:r>
            <a:r>
              <a:rPr dirty="0" sz="3000" spc="-20" b="1">
                <a:latin typeface="Calibri"/>
                <a:cs typeface="Calibri"/>
              </a:rPr>
              <a:t>a</a:t>
            </a:r>
            <a:r>
              <a:rPr dirty="0" sz="3000" spc="-50" b="1">
                <a:latin typeface="Calibri"/>
                <a:cs typeface="Calibri"/>
              </a:rPr>
              <a:t>f</a:t>
            </a:r>
            <a:r>
              <a:rPr dirty="0" sz="3000" spc="-25" b="1">
                <a:latin typeface="Calibri"/>
                <a:cs typeface="Calibri"/>
              </a:rPr>
              <a:t>e</a:t>
            </a:r>
            <a:r>
              <a:rPr dirty="0" sz="3000" b="1">
                <a:latin typeface="Calibri"/>
                <a:cs typeface="Calibri"/>
              </a:rPr>
              <a:t>ty	</a:t>
            </a:r>
            <a:r>
              <a:rPr dirty="0" sz="3000" spc="-5" b="1">
                <a:latin typeface="Calibri"/>
                <a:cs typeface="Calibri"/>
              </a:rPr>
              <a:t>D</a:t>
            </a:r>
            <a:r>
              <a:rPr dirty="0" sz="3000" spc="-20" b="1">
                <a:latin typeface="Calibri"/>
                <a:cs typeface="Calibri"/>
              </a:rPr>
              <a:t>e</a:t>
            </a:r>
            <a:r>
              <a:rPr dirty="0" sz="3000" spc="-5" b="1">
                <a:latin typeface="Calibri"/>
                <a:cs typeface="Calibri"/>
              </a:rPr>
              <a:t>vice</a:t>
            </a:r>
            <a:r>
              <a:rPr dirty="0" sz="3000" b="1">
                <a:latin typeface="Calibri"/>
                <a:cs typeface="Calibri"/>
              </a:rPr>
              <a:t>s:	</a:t>
            </a:r>
            <a:r>
              <a:rPr dirty="0" sz="3000">
                <a:latin typeface="Calibri"/>
                <a:cs typeface="Calibri"/>
              </a:rPr>
              <a:t>or	</a:t>
            </a:r>
            <a:r>
              <a:rPr dirty="0" sz="3000" spc="-5">
                <a:latin typeface="Calibri"/>
                <a:cs typeface="Calibri"/>
              </a:rPr>
              <a:t>p</a:t>
            </a:r>
            <a:r>
              <a:rPr dirty="0" sz="3000" spc="-55">
                <a:latin typeface="Calibri"/>
                <a:cs typeface="Calibri"/>
              </a:rPr>
              <a:t>r</a:t>
            </a:r>
            <a:r>
              <a:rPr dirty="0" sz="3000" spc="-5">
                <a:latin typeface="Calibri"/>
                <a:cs typeface="Calibri"/>
              </a:rPr>
              <a:t>o</a:t>
            </a:r>
            <a:r>
              <a:rPr dirty="0" sz="3000" spc="-30">
                <a:latin typeface="Calibri"/>
                <a:cs typeface="Calibri"/>
              </a:rPr>
              <a:t>t</a:t>
            </a:r>
            <a:r>
              <a:rPr dirty="0" sz="3000">
                <a:latin typeface="Calibri"/>
                <a:cs typeface="Calibri"/>
              </a:rPr>
              <a:t>ect</a:t>
            </a:r>
            <a:r>
              <a:rPr dirty="0" sz="3000" spc="-15">
                <a:latin typeface="Calibri"/>
                <a:cs typeface="Calibri"/>
              </a:rPr>
              <a:t>i</a:t>
            </a:r>
            <a:r>
              <a:rPr dirty="0" sz="3000" spc="-35">
                <a:latin typeface="Calibri"/>
                <a:cs typeface="Calibri"/>
              </a:rPr>
              <a:t>v</a:t>
            </a:r>
            <a:r>
              <a:rPr dirty="0" sz="3000">
                <a:latin typeface="Calibri"/>
                <a:cs typeface="Calibri"/>
              </a:rPr>
              <a:t>e	e</a:t>
            </a:r>
            <a:r>
              <a:rPr dirty="0" sz="3000" spc="-10">
                <a:latin typeface="Calibri"/>
                <a:cs typeface="Calibri"/>
              </a:rPr>
              <a:t>q</a:t>
            </a:r>
            <a:r>
              <a:rPr dirty="0" sz="3000" spc="-5">
                <a:latin typeface="Calibri"/>
                <a:cs typeface="Calibri"/>
              </a:rPr>
              <a:t>u</a:t>
            </a:r>
            <a:r>
              <a:rPr dirty="0" sz="3000" spc="-15">
                <a:latin typeface="Calibri"/>
                <a:cs typeface="Calibri"/>
              </a:rPr>
              <a:t>i</a:t>
            </a:r>
            <a:r>
              <a:rPr dirty="0" sz="3000" spc="-5">
                <a:latin typeface="Calibri"/>
                <a:cs typeface="Calibri"/>
              </a:rPr>
              <a:t>pme</a:t>
            </a:r>
            <a:r>
              <a:rPr dirty="0" sz="3000" spc="-35">
                <a:latin typeface="Calibri"/>
                <a:cs typeface="Calibri"/>
              </a:rPr>
              <a:t>n</a:t>
            </a:r>
            <a:r>
              <a:rPr dirty="0" sz="3000">
                <a:latin typeface="Calibri"/>
                <a:cs typeface="Calibri"/>
              </a:rPr>
              <a:t>t	</a:t>
            </a:r>
            <a:r>
              <a:rPr dirty="0" sz="3000" spc="-5">
                <a:latin typeface="Calibri"/>
                <a:cs typeface="Calibri"/>
              </a:rPr>
              <a:t>suc</a:t>
            </a:r>
            <a:r>
              <a:rPr dirty="0" sz="3000">
                <a:latin typeface="Calibri"/>
                <a:cs typeface="Calibri"/>
              </a:rPr>
              <a:t>h	as	</a:t>
            </a:r>
            <a:r>
              <a:rPr dirty="0" sz="3000" spc="-5">
                <a:latin typeface="Calibri"/>
                <a:cs typeface="Calibri"/>
              </a:rPr>
              <a:t>han</a:t>
            </a:r>
            <a:r>
              <a:rPr dirty="0" sz="3000">
                <a:latin typeface="Calibri"/>
                <a:cs typeface="Calibri"/>
              </a:rPr>
              <a:t>d	gl</a:t>
            </a:r>
            <a:r>
              <a:rPr dirty="0" sz="3000" spc="-15">
                <a:latin typeface="Calibri"/>
                <a:cs typeface="Calibri"/>
              </a:rPr>
              <a:t>o</a:t>
            </a:r>
            <a:r>
              <a:rPr dirty="0" sz="3000" spc="-25">
                <a:latin typeface="Calibri"/>
                <a:cs typeface="Calibri"/>
              </a:rPr>
              <a:t>v</a:t>
            </a:r>
            <a:r>
              <a:rPr dirty="0" sz="3000">
                <a:latin typeface="Calibri"/>
                <a:cs typeface="Calibri"/>
              </a:rPr>
              <a:t>es,	</a:t>
            </a:r>
            <a:r>
              <a:rPr dirty="0" sz="3000" spc="-65">
                <a:latin typeface="Calibri"/>
                <a:cs typeface="Calibri"/>
              </a:rPr>
              <a:t>f</a:t>
            </a:r>
            <a:r>
              <a:rPr dirty="0" sz="3000">
                <a:latin typeface="Calibri"/>
                <a:cs typeface="Calibri"/>
              </a:rPr>
              <a:t>ace	mask,  </a:t>
            </a:r>
            <a:r>
              <a:rPr dirty="0" sz="3000" spc="-5">
                <a:latin typeface="Calibri"/>
                <a:cs typeface="Calibri"/>
              </a:rPr>
              <a:t>boots,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helmets</a:t>
            </a:r>
            <a:r>
              <a:rPr dirty="0" sz="3000" spc="-15">
                <a:latin typeface="Calibri"/>
                <a:cs typeface="Calibri"/>
              </a:rPr>
              <a:t> etc.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ensure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that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they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are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not harmed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while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working.</a:t>
            </a:r>
            <a:endParaRPr sz="3000">
              <a:latin typeface="Calibri"/>
              <a:cs typeface="Calibri"/>
            </a:endParaRPr>
          </a:p>
          <a:p>
            <a:pPr marL="241300" marR="7620" indent="-228600">
              <a:lnSpc>
                <a:spcPts val="3240"/>
              </a:lnSpc>
              <a:spcBef>
                <a:spcPts val="994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 b="1">
                <a:latin typeface="Calibri"/>
                <a:cs typeface="Calibri"/>
              </a:rPr>
              <a:t>Proper</a:t>
            </a:r>
            <a:r>
              <a:rPr dirty="0" sz="3000" spc="55" b="1">
                <a:latin typeface="Calibri"/>
                <a:cs typeface="Calibri"/>
              </a:rPr>
              <a:t> </a:t>
            </a:r>
            <a:r>
              <a:rPr dirty="0" sz="3000" spc="-20" b="1">
                <a:latin typeface="Calibri"/>
                <a:cs typeface="Calibri"/>
              </a:rPr>
              <a:t>Working</a:t>
            </a:r>
            <a:r>
              <a:rPr dirty="0" sz="3000" spc="50" b="1">
                <a:latin typeface="Calibri"/>
                <a:cs typeface="Calibri"/>
              </a:rPr>
              <a:t> </a:t>
            </a:r>
            <a:r>
              <a:rPr dirty="0" sz="3000" spc="-5" b="1">
                <a:latin typeface="Calibri"/>
                <a:cs typeface="Calibri"/>
              </a:rPr>
              <a:t>Conditions:</a:t>
            </a:r>
            <a:r>
              <a:rPr dirty="0" sz="3000" spc="50" b="1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such</a:t>
            </a:r>
            <a:r>
              <a:rPr dirty="0" sz="3000" spc="5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as</a:t>
            </a:r>
            <a:r>
              <a:rPr dirty="0" sz="3000" spc="5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adequate</a:t>
            </a:r>
            <a:r>
              <a:rPr dirty="0" sz="3000" spc="3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ventilation,</a:t>
            </a:r>
            <a:r>
              <a:rPr dirty="0" sz="3000" spc="5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proper</a:t>
            </a:r>
            <a:r>
              <a:rPr dirty="0" sz="3000" spc="6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sanitation </a:t>
            </a:r>
            <a:r>
              <a:rPr dirty="0" sz="3000" spc="-66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facilities,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protection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from</a:t>
            </a:r>
            <a:r>
              <a:rPr dirty="0" sz="3000" spc="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noise</a:t>
            </a:r>
            <a:r>
              <a:rPr dirty="0" sz="3000">
                <a:latin typeface="Calibri"/>
                <a:cs typeface="Calibri"/>
              </a:rPr>
              <a:t> and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dust,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good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lighting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etc.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5"/>
              <a:t>Safety</a:t>
            </a:r>
            <a:r>
              <a:rPr dirty="0" spc="-135"/>
              <a:t> </a:t>
            </a:r>
            <a:r>
              <a:rPr dirty="0" spc="-50"/>
              <a:t>Program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77113"/>
            <a:ext cx="12034520" cy="346011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just" marL="12700" marR="5080">
              <a:lnSpc>
                <a:spcPct val="90000"/>
              </a:lnSpc>
              <a:spcBef>
                <a:spcPts val="459"/>
              </a:spcBef>
            </a:pPr>
            <a:r>
              <a:rPr dirty="0" sz="3000">
                <a:latin typeface="Calibri"/>
                <a:cs typeface="Calibri"/>
              </a:rPr>
              <a:t>A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safety</a:t>
            </a:r>
            <a:r>
              <a:rPr dirty="0" sz="3000" spc="-20">
                <a:latin typeface="Calibri"/>
                <a:cs typeface="Calibri"/>
              </a:rPr>
              <a:t> program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is</a:t>
            </a:r>
            <a:r>
              <a:rPr dirty="0" sz="3000">
                <a:latin typeface="Calibri"/>
                <a:cs typeface="Calibri"/>
              </a:rPr>
              <a:t> a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broad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plan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of</a:t>
            </a:r>
            <a:r>
              <a:rPr dirty="0" sz="3000" spc="-5">
                <a:latin typeface="Calibri"/>
                <a:cs typeface="Calibri"/>
              </a:rPr>
              <a:t> action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that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covers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safety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training, </a:t>
            </a:r>
            <a:r>
              <a:rPr dirty="0" sz="3000" spc="-5">
                <a:latin typeface="Calibri"/>
                <a:cs typeface="Calibri"/>
              </a:rPr>
              <a:t> inspection,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remedies,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measure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to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minimize</a:t>
            </a:r>
            <a:r>
              <a:rPr dirty="0" sz="3000" spc="-10">
                <a:latin typeface="Calibri"/>
                <a:cs typeface="Calibri"/>
              </a:rPr>
              <a:t> accidents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etc.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and</a:t>
            </a:r>
            <a:r>
              <a:rPr dirty="0" sz="3000">
                <a:latin typeface="Calibri"/>
                <a:cs typeface="Calibri"/>
              </a:rPr>
              <a:t> aims</a:t>
            </a:r>
            <a:r>
              <a:rPr dirty="0" sz="3000" spc="675">
                <a:latin typeface="Calibri"/>
                <a:cs typeface="Calibri"/>
              </a:rPr>
              <a:t> </a:t>
            </a:r>
            <a:r>
              <a:rPr dirty="0" sz="3000" spc="-35">
                <a:latin typeface="Calibri"/>
                <a:cs typeface="Calibri"/>
              </a:rPr>
              <a:t>at 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ensuring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health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safety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-10">
                <a:latin typeface="Calibri"/>
                <a:cs typeface="Calibri"/>
              </a:rPr>
              <a:t> employees.</a:t>
            </a:r>
            <a:endParaRPr sz="30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635"/>
              </a:spcBef>
            </a:pPr>
            <a:r>
              <a:rPr dirty="0" sz="3000" spc="-15" b="1">
                <a:latin typeface="Calibri"/>
                <a:cs typeface="Calibri"/>
              </a:rPr>
              <a:t>Requirements</a:t>
            </a:r>
            <a:r>
              <a:rPr dirty="0" sz="3000" spc="5" b="1">
                <a:latin typeface="Calibri"/>
                <a:cs typeface="Calibri"/>
              </a:rPr>
              <a:t> </a:t>
            </a:r>
            <a:r>
              <a:rPr dirty="0" sz="3000" spc="-5" b="1">
                <a:latin typeface="Calibri"/>
                <a:cs typeface="Calibri"/>
              </a:rPr>
              <a:t>of </a:t>
            </a:r>
            <a:r>
              <a:rPr dirty="0" sz="3000" spc="-20" b="1">
                <a:latin typeface="Calibri"/>
                <a:cs typeface="Calibri"/>
              </a:rPr>
              <a:t>Safety</a:t>
            </a:r>
            <a:r>
              <a:rPr dirty="0" sz="3000" spc="-15" b="1">
                <a:latin typeface="Calibri"/>
                <a:cs typeface="Calibri"/>
              </a:rPr>
              <a:t> Program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>
                <a:latin typeface="Calibri"/>
                <a:cs typeface="Calibri"/>
              </a:rPr>
              <a:t>Identification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Potential</a:t>
            </a:r>
            <a:r>
              <a:rPr dirty="0" sz="3000" spc="-15">
                <a:latin typeface="Calibri"/>
                <a:cs typeface="Calibri"/>
              </a:rPr>
              <a:t> Hazards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>
                <a:latin typeface="Calibri"/>
                <a:cs typeface="Calibri"/>
              </a:rPr>
              <a:t>Workplace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Design</a:t>
            </a:r>
            <a:r>
              <a:rPr dirty="0" sz="3000" spc="-1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10">
                <a:latin typeface="Calibri"/>
                <a:cs typeface="Calibri"/>
              </a:rPr>
              <a:t> Engineering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>
                <a:latin typeface="Calibri"/>
                <a:cs typeface="Calibri"/>
              </a:rPr>
              <a:t>Safety</a:t>
            </a:r>
            <a:r>
              <a:rPr dirty="0" sz="3000" spc="-5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Performance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Management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4605654"/>
            <a:ext cx="970153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85695" algn="l"/>
                <a:tab pos="3670300" algn="l"/>
                <a:tab pos="4586605" algn="l"/>
                <a:tab pos="5944870" algn="l"/>
                <a:tab pos="8570595" algn="l"/>
              </a:tabLst>
            </a:pPr>
            <a:r>
              <a:rPr dirty="0" sz="3000" spc="-10">
                <a:latin typeface="Calibri"/>
                <a:cs typeface="Calibri"/>
              </a:rPr>
              <a:t>Occupational	</a:t>
            </a:r>
            <a:r>
              <a:rPr dirty="0" sz="3000" spc="-25">
                <a:latin typeface="Calibri"/>
                <a:cs typeface="Calibri"/>
              </a:rPr>
              <a:t>Safety	</a:t>
            </a:r>
            <a:r>
              <a:rPr dirty="0" sz="3000">
                <a:latin typeface="Calibri"/>
                <a:cs typeface="Calibri"/>
              </a:rPr>
              <a:t>and	</a:t>
            </a:r>
            <a:r>
              <a:rPr dirty="0" sz="3000" spc="-5">
                <a:latin typeface="Calibri"/>
                <a:cs typeface="Calibri"/>
              </a:rPr>
              <a:t>Health	</a:t>
            </a:r>
            <a:r>
              <a:rPr dirty="0" sz="3000" spc="-10">
                <a:latin typeface="Calibri"/>
                <a:cs typeface="Calibri"/>
              </a:rPr>
              <a:t>Administration	</a:t>
            </a:r>
            <a:r>
              <a:rPr dirty="0" sz="3000" spc="-5">
                <a:latin typeface="Calibri"/>
                <a:cs typeface="Calibri"/>
              </a:rPr>
              <a:t>(OSHA)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4194175"/>
            <a:ext cx="11120120" cy="894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ts val="342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  <a:tab pos="2249805" algn="l"/>
                <a:tab pos="4406900" algn="l"/>
                <a:tab pos="6819265" algn="l"/>
                <a:tab pos="8084184" algn="l"/>
                <a:tab pos="9934575" algn="l"/>
                <a:tab pos="10738485" algn="l"/>
              </a:tabLst>
            </a:pPr>
            <a:r>
              <a:rPr dirty="0" sz="3000" spc="-45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egu</a:t>
            </a:r>
            <a:r>
              <a:rPr dirty="0" sz="3000" spc="-15">
                <a:latin typeface="Calibri"/>
                <a:cs typeface="Calibri"/>
              </a:rPr>
              <a:t>l</a:t>
            </a:r>
            <a:r>
              <a:rPr dirty="0" sz="3000" spc="-35">
                <a:latin typeface="Calibri"/>
                <a:cs typeface="Calibri"/>
              </a:rPr>
              <a:t>a</a:t>
            </a:r>
            <a:r>
              <a:rPr dirty="0" sz="3000" spc="-25">
                <a:latin typeface="Calibri"/>
                <a:cs typeface="Calibri"/>
              </a:rPr>
              <a:t>t</a:t>
            </a:r>
            <a:r>
              <a:rPr dirty="0" sz="3000" spc="-5">
                <a:latin typeface="Calibri"/>
                <a:cs typeface="Calibri"/>
              </a:rPr>
              <a:t>o</a:t>
            </a:r>
            <a:r>
              <a:rPr dirty="0" sz="3000" spc="5">
                <a:latin typeface="Calibri"/>
                <a:cs typeface="Calibri"/>
              </a:rPr>
              <a:t>r</a:t>
            </a:r>
            <a:r>
              <a:rPr dirty="0" sz="3000">
                <a:latin typeface="Calibri"/>
                <a:cs typeface="Calibri"/>
              </a:rPr>
              <a:t>y	</a:t>
            </a:r>
            <a:r>
              <a:rPr dirty="0" sz="3000" spc="-5">
                <a:latin typeface="Calibri"/>
                <a:cs typeface="Calibri"/>
              </a:rPr>
              <a:t>Complianc</a:t>
            </a:r>
            <a:r>
              <a:rPr dirty="0" sz="3000">
                <a:latin typeface="Calibri"/>
                <a:cs typeface="Calibri"/>
              </a:rPr>
              <a:t>e	</a:t>
            </a:r>
            <a:r>
              <a:rPr dirty="0" sz="3000" spc="-10">
                <a:latin typeface="Calibri"/>
                <a:cs typeface="Calibri"/>
              </a:rPr>
              <a:t>M</a:t>
            </a:r>
            <a:r>
              <a:rPr dirty="0" sz="3000">
                <a:latin typeface="Calibri"/>
                <a:cs typeface="Calibri"/>
              </a:rPr>
              <a:t>ana</a:t>
            </a:r>
            <a:r>
              <a:rPr dirty="0" sz="3000" spc="-20">
                <a:latin typeface="Calibri"/>
                <a:cs typeface="Calibri"/>
              </a:rPr>
              <a:t>g</a:t>
            </a:r>
            <a:r>
              <a:rPr dirty="0" sz="3000">
                <a:latin typeface="Calibri"/>
                <a:cs typeface="Calibri"/>
              </a:rPr>
              <a:t>em</a:t>
            </a:r>
            <a:r>
              <a:rPr dirty="0" sz="3000" spc="-20">
                <a:latin typeface="Calibri"/>
                <a:cs typeface="Calibri"/>
              </a:rPr>
              <a:t>e</a:t>
            </a:r>
            <a:r>
              <a:rPr dirty="0" sz="3000" spc="-30">
                <a:latin typeface="Calibri"/>
                <a:cs typeface="Calibri"/>
              </a:rPr>
              <a:t>n</a:t>
            </a:r>
            <a:r>
              <a:rPr dirty="0" sz="3000">
                <a:latin typeface="Calibri"/>
                <a:cs typeface="Calibri"/>
              </a:rPr>
              <a:t>t	[me</a:t>
            </a:r>
            <a:r>
              <a:rPr dirty="0" sz="3000" spc="-30">
                <a:latin typeface="Calibri"/>
                <a:cs typeface="Calibri"/>
              </a:rPr>
              <a:t>e</a:t>
            </a:r>
            <a:r>
              <a:rPr dirty="0" sz="3000">
                <a:latin typeface="Calibri"/>
                <a:cs typeface="Calibri"/>
              </a:rPr>
              <a:t>t	</a:t>
            </a:r>
            <a:r>
              <a:rPr dirty="0" sz="3000" spc="-35">
                <a:latin typeface="Calibri"/>
                <a:cs typeface="Calibri"/>
              </a:rPr>
              <a:t>st</a:t>
            </a:r>
            <a:r>
              <a:rPr dirty="0" sz="3000">
                <a:latin typeface="Calibri"/>
                <a:cs typeface="Calibri"/>
              </a:rPr>
              <a:t>anda</a:t>
            </a:r>
            <a:r>
              <a:rPr dirty="0" sz="3000" spc="-45">
                <a:latin typeface="Calibri"/>
                <a:cs typeface="Calibri"/>
              </a:rPr>
              <a:t>r</a:t>
            </a:r>
            <a:r>
              <a:rPr dirty="0" sz="3000" spc="-5">
                <a:latin typeface="Calibri"/>
                <a:cs typeface="Calibri"/>
              </a:rPr>
              <a:t>d</a:t>
            </a:r>
            <a:r>
              <a:rPr dirty="0" sz="3000">
                <a:latin typeface="Calibri"/>
                <a:cs typeface="Calibri"/>
              </a:rPr>
              <a:t>s	</a:t>
            </a:r>
            <a:r>
              <a:rPr dirty="0" sz="3000" spc="-5">
                <a:latin typeface="Calibri"/>
                <a:cs typeface="Calibri"/>
              </a:rPr>
              <a:t>s</a:t>
            </a:r>
            <a:r>
              <a:rPr dirty="0" sz="3000" spc="-30">
                <a:latin typeface="Calibri"/>
                <a:cs typeface="Calibri"/>
              </a:rPr>
              <a:t>e</a:t>
            </a:r>
            <a:r>
              <a:rPr dirty="0" sz="3000">
                <a:latin typeface="Calibri"/>
                <a:cs typeface="Calibri"/>
              </a:rPr>
              <a:t>t	</a:t>
            </a:r>
            <a:r>
              <a:rPr dirty="0" sz="3000" spc="-20">
                <a:latin typeface="Calibri"/>
                <a:cs typeface="Calibri"/>
              </a:rPr>
              <a:t>by</a:t>
            </a:r>
            <a:endParaRPr sz="3000">
              <a:latin typeface="Calibri"/>
              <a:cs typeface="Calibri"/>
            </a:endParaRPr>
          </a:p>
          <a:p>
            <a:pPr marL="10252075">
              <a:lnSpc>
                <a:spcPts val="3420"/>
              </a:lnSpc>
            </a:pPr>
            <a:r>
              <a:rPr dirty="0" sz="3000">
                <a:latin typeface="Calibri"/>
                <a:cs typeface="Calibri"/>
              </a:rPr>
              <a:t>and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35943" y="4194175"/>
            <a:ext cx="879475" cy="89408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 marR="5080" indent="278765">
              <a:lnSpc>
                <a:spcPts val="3240"/>
              </a:lnSpc>
              <a:spcBef>
                <a:spcPts val="505"/>
              </a:spcBef>
            </a:pPr>
            <a:r>
              <a:rPr dirty="0" sz="3000" spc="-5">
                <a:latin typeface="Calibri"/>
                <a:cs typeface="Calibri"/>
              </a:rPr>
              <a:t>The  other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4936083"/>
            <a:ext cx="5935980" cy="164020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735"/>
              </a:spcBef>
            </a:pPr>
            <a:r>
              <a:rPr dirty="0" sz="3000" spc="-10">
                <a:latin typeface="Calibri"/>
                <a:cs typeface="Calibri"/>
              </a:rPr>
              <a:t>accreditation</a:t>
            </a:r>
            <a:r>
              <a:rPr dirty="0" sz="3000" spc="-5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agencies]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>
                <a:latin typeface="Calibri"/>
                <a:cs typeface="Calibri"/>
              </a:rPr>
              <a:t>Commitment</a:t>
            </a:r>
            <a:r>
              <a:rPr dirty="0" sz="3000">
                <a:latin typeface="Calibri"/>
                <a:cs typeface="Calibri"/>
              </a:rPr>
              <a:t> </a:t>
            </a:r>
            <a:r>
              <a:rPr dirty="0" sz="3000" spc="-20">
                <a:latin typeface="Calibri"/>
                <a:cs typeface="Calibri"/>
              </a:rPr>
              <a:t>from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 spc="-90">
                <a:latin typeface="Calibri"/>
                <a:cs typeface="Calibri"/>
              </a:rPr>
              <a:t>Top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Management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>
                <a:latin typeface="Calibri"/>
                <a:cs typeface="Calibri"/>
              </a:rPr>
              <a:t>Active</a:t>
            </a:r>
            <a:r>
              <a:rPr dirty="0" sz="3000" spc="-4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Involvement</a:t>
            </a:r>
            <a:r>
              <a:rPr dirty="0" sz="3000" spc="-3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Employees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5"/>
              <a:t>Safety</a:t>
            </a:r>
            <a:r>
              <a:rPr dirty="0" spc="-135"/>
              <a:t> </a:t>
            </a:r>
            <a:r>
              <a:rPr dirty="0" spc="-50"/>
              <a:t>Program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596083"/>
            <a:ext cx="7634605" cy="433387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>
                <a:latin typeface="Calibri"/>
                <a:cs typeface="Calibri"/>
              </a:rPr>
              <a:t>Safety</a:t>
            </a:r>
            <a:r>
              <a:rPr dirty="0" sz="3000" spc="-3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5">
                <a:latin typeface="Calibri"/>
                <a:cs typeface="Calibri"/>
              </a:rPr>
              <a:t> Health</a:t>
            </a:r>
            <a:r>
              <a:rPr dirty="0" sz="3000" spc="-1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Information </a:t>
            </a:r>
            <a:r>
              <a:rPr dirty="0" sz="3000" spc="-5">
                <a:latin typeface="Calibri"/>
                <a:cs typeface="Calibri"/>
              </a:rPr>
              <a:t>Collection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>
                <a:latin typeface="Calibri"/>
                <a:cs typeface="Calibri"/>
              </a:rPr>
              <a:t>Change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Behavior</a:t>
            </a:r>
            <a:r>
              <a:rPr dirty="0" sz="3000">
                <a:latin typeface="Calibri"/>
                <a:cs typeface="Calibri"/>
              </a:rPr>
              <a:t> and</a:t>
            </a:r>
            <a:r>
              <a:rPr dirty="0" sz="3000" spc="-15">
                <a:latin typeface="Calibri"/>
                <a:cs typeface="Calibri"/>
              </a:rPr>
              <a:t> Attitudes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People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35">
                <a:latin typeface="Calibri"/>
                <a:cs typeface="Calibri"/>
              </a:rPr>
              <a:t>Training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Orientation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5">
                <a:latin typeface="Calibri"/>
                <a:cs typeface="Calibri"/>
              </a:rPr>
              <a:t>Organizational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Communication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10">
                <a:latin typeface="Calibri"/>
                <a:cs typeface="Calibri"/>
              </a:rPr>
              <a:t>Management</a:t>
            </a:r>
            <a:r>
              <a:rPr dirty="0" sz="3000" spc="-3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15">
                <a:latin typeface="Calibri"/>
                <a:cs typeface="Calibri"/>
              </a:rPr>
              <a:t>Control</a:t>
            </a:r>
            <a:r>
              <a:rPr dirty="0" sz="3000" spc="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0">
                <a:latin typeface="Calibri"/>
                <a:cs typeface="Calibri"/>
              </a:rPr>
              <a:t>External</a:t>
            </a:r>
            <a:r>
              <a:rPr dirty="0" sz="3000" spc="-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Exposures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>
                <a:latin typeface="Calibri"/>
                <a:cs typeface="Calibri"/>
              </a:rPr>
              <a:t>Workplace</a:t>
            </a:r>
            <a:r>
              <a:rPr dirty="0" sz="3000" spc="-5">
                <a:latin typeface="Calibri"/>
                <a:cs typeface="Calibri"/>
              </a:rPr>
              <a:t> Planning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2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Staffing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>
                <a:latin typeface="Calibri"/>
                <a:cs typeface="Calibri"/>
              </a:rPr>
              <a:t>Assessments,</a:t>
            </a:r>
            <a:r>
              <a:rPr dirty="0" sz="3000" spc="-40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Audits</a:t>
            </a:r>
            <a:r>
              <a:rPr dirty="0" sz="3000" spc="-25">
                <a:latin typeface="Calibri"/>
                <a:cs typeface="Calibri"/>
              </a:rPr>
              <a:t> </a:t>
            </a:r>
            <a:r>
              <a:rPr dirty="0" sz="3000">
                <a:latin typeface="Calibri"/>
                <a:cs typeface="Calibri"/>
              </a:rPr>
              <a:t>and</a:t>
            </a:r>
            <a:r>
              <a:rPr dirty="0" sz="3000" spc="-15">
                <a:latin typeface="Calibri"/>
                <a:cs typeface="Calibri"/>
              </a:rPr>
              <a:t> Evaluations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20">
                <a:latin typeface="Calibri"/>
                <a:cs typeface="Calibri"/>
              </a:rPr>
              <a:t>Safety</a:t>
            </a:r>
            <a:r>
              <a:rPr dirty="0" sz="3000" spc="-45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Discipline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99741" y="22986"/>
            <a:ext cx="71977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5"/>
              <a:t>Safety</a:t>
            </a:r>
            <a:r>
              <a:rPr dirty="0" spc="-75"/>
              <a:t> </a:t>
            </a:r>
            <a:r>
              <a:rPr dirty="0" spc="-40"/>
              <a:t>Process</a:t>
            </a:r>
            <a:r>
              <a:rPr dirty="0" spc="-85"/>
              <a:t> </a:t>
            </a:r>
            <a:r>
              <a:rPr dirty="0"/>
              <a:t>/</a:t>
            </a:r>
            <a:r>
              <a:rPr dirty="0" spc="-35"/>
              <a:t> </a:t>
            </a:r>
            <a:r>
              <a:rPr dirty="0" spc="-30"/>
              <a:t>Steps</a:t>
            </a:r>
            <a:r>
              <a:rPr dirty="0" spc="-85"/>
              <a:t> </a:t>
            </a:r>
            <a:r>
              <a:rPr dirty="0"/>
              <a:t>in</a:t>
            </a:r>
            <a:r>
              <a:rPr dirty="0" spc="-65"/>
              <a:t> </a:t>
            </a:r>
            <a:r>
              <a:rPr dirty="0" spc="-45"/>
              <a:t>Safety</a:t>
            </a:r>
            <a:r>
              <a:rPr dirty="0" spc="-80"/>
              <a:t> </a:t>
            </a:r>
            <a:r>
              <a:rPr dirty="0" spc="-55"/>
              <a:t>Program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550920" y="710183"/>
            <a:ext cx="4913630" cy="6148070"/>
            <a:chOff x="3550920" y="710183"/>
            <a:chExt cx="4913630" cy="614807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50920" y="710183"/>
              <a:ext cx="4806696" cy="64617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34252" y="1389125"/>
              <a:ext cx="266319" cy="23939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79876" y="1664208"/>
              <a:ext cx="4803648" cy="68275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08548" y="2368550"/>
              <a:ext cx="264413" cy="21920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36848" y="2618232"/>
              <a:ext cx="4718304" cy="62026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963412" y="3272027"/>
              <a:ext cx="265175" cy="22098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727704" y="3526535"/>
              <a:ext cx="4736592" cy="65227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963412" y="4210812"/>
              <a:ext cx="265175" cy="22250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727704" y="4466843"/>
              <a:ext cx="4736592" cy="59893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963412" y="5099304"/>
              <a:ext cx="265175" cy="22250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53612" y="5353812"/>
              <a:ext cx="4684776" cy="61721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963412" y="6004560"/>
              <a:ext cx="265175" cy="22098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822192" y="6259067"/>
              <a:ext cx="4547616" cy="598931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4065523" y="820038"/>
            <a:ext cx="4065270" cy="58870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278765">
              <a:lnSpc>
                <a:spcPct val="100000"/>
              </a:lnSpc>
              <a:spcBef>
                <a:spcPts val="95"/>
              </a:spcBef>
            </a:pPr>
            <a:r>
              <a:rPr dirty="0" sz="2200" spc="-15" b="1">
                <a:latin typeface="Calibri"/>
                <a:cs typeface="Calibri"/>
              </a:rPr>
              <a:t>Safety</a:t>
            </a:r>
            <a:r>
              <a:rPr dirty="0" sz="2200" spc="-30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Plan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>
              <a:latin typeface="Calibri"/>
              <a:cs typeface="Calibri"/>
            </a:endParaRPr>
          </a:p>
          <a:p>
            <a:pPr algn="ctr" marR="225425">
              <a:lnSpc>
                <a:spcPct val="100000"/>
              </a:lnSpc>
              <a:spcBef>
                <a:spcPts val="5"/>
              </a:spcBef>
            </a:pPr>
            <a:r>
              <a:rPr dirty="0" sz="2200" spc="-20" b="1">
                <a:latin typeface="Calibri"/>
                <a:cs typeface="Calibri"/>
              </a:rPr>
              <a:t>Strategic</a:t>
            </a:r>
            <a:r>
              <a:rPr dirty="0" sz="2200" spc="-1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Choices</a:t>
            </a:r>
            <a:endParaRPr sz="2200">
              <a:latin typeface="Calibri"/>
              <a:cs typeface="Calibri"/>
            </a:endParaRPr>
          </a:p>
          <a:p>
            <a:pPr algn="ctr" marL="12700" marR="5080" indent="-3175">
              <a:lnSpc>
                <a:spcPct val="270700"/>
              </a:lnSpc>
              <a:spcBef>
                <a:spcPts val="120"/>
              </a:spcBef>
            </a:pPr>
            <a:r>
              <a:rPr dirty="0" sz="2200" spc="-15" b="1">
                <a:latin typeface="Calibri"/>
                <a:cs typeface="Calibri"/>
              </a:rPr>
              <a:t>Development</a:t>
            </a:r>
            <a:r>
              <a:rPr dirty="0" sz="2200" spc="3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of </a:t>
            </a:r>
            <a:r>
              <a:rPr dirty="0" sz="2200" spc="-15" b="1">
                <a:latin typeface="Calibri"/>
                <a:cs typeface="Calibri"/>
              </a:rPr>
              <a:t>Safety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Policy </a:t>
            </a:r>
            <a:r>
              <a:rPr dirty="0" sz="2200" spc="-5" b="1">
                <a:latin typeface="Calibri"/>
                <a:cs typeface="Calibri"/>
              </a:rPr>
              <a:t> </a:t>
            </a:r>
            <a:r>
              <a:rPr dirty="0" sz="2200" spc="-15" b="1">
                <a:latin typeface="Calibri"/>
                <a:cs typeface="Calibri"/>
              </a:rPr>
              <a:t>Organization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15" b="1">
                <a:latin typeface="Calibri"/>
                <a:cs typeface="Calibri"/>
              </a:rPr>
              <a:t>for Safety </a:t>
            </a:r>
            <a:r>
              <a:rPr dirty="0" sz="2200" spc="-10" b="1">
                <a:latin typeface="Calibri"/>
                <a:cs typeface="Calibri"/>
              </a:rPr>
              <a:t>Committee </a:t>
            </a:r>
            <a:r>
              <a:rPr dirty="0" sz="2200" spc="-484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Analysis</a:t>
            </a:r>
            <a:r>
              <a:rPr dirty="0" sz="2200" spc="-1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of Causes</a:t>
            </a:r>
            <a:r>
              <a:rPr dirty="0" sz="2200" spc="10" b="1">
                <a:latin typeface="Calibri"/>
                <a:cs typeface="Calibri"/>
              </a:rPr>
              <a:t> </a:t>
            </a:r>
            <a:r>
              <a:rPr dirty="0" sz="2200" spc="-15" b="1">
                <a:latin typeface="Calibri"/>
                <a:cs typeface="Calibri"/>
              </a:rPr>
              <a:t>for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Accidents </a:t>
            </a:r>
            <a:r>
              <a:rPr dirty="0" sz="2200" spc="-5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Implementation</a:t>
            </a:r>
            <a:r>
              <a:rPr dirty="0" sz="2200" spc="35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of</a:t>
            </a:r>
            <a:r>
              <a:rPr dirty="0" sz="2200" spc="-15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the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15" b="1">
                <a:latin typeface="Calibri"/>
                <a:cs typeface="Calibri"/>
              </a:rPr>
              <a:t>Programme </a:t>
            </a:r>
            <a:r>
              <a:rPr dirty="0" sz="2200" spc="-484" b="1">
                <a:latin typeface="Calibri"/>
                <a:cs typeface="Calibri"/>
              </a:rPr>
              <a:t> </a:t>
            </a:r>
            <a:r>
              <a:rPr dirty="0" sz="2200" spc="-20" b="1">
                <a:latin typeface="Calibri"/>
                <a:cs typeface="Calibri"/>
              </a:rPr>
              <a:t>Evaluation</a:t>
            </a:r>
            <a:r>
              <a:rPr dirty="0" sz="2200" spc="4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of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20" b="1">
                <a:latin typeface="Calibri"/>
                <a:cs typeface="Calibri"/>
              </a:rPr>
              <a:t>Effectiveness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2023-04-10T02:29:49Z</dcterms:created>
  <dcterms:modified xsi:type="dcterms:W3CDTF">2023-04-10T02:29:49Z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2023-04-10T00:00:00Z</vt:filetime>
  </property>
</Properties>
</file>