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0" r:id="rId4"/>
    <p:sldId id="278" r:id="rId5"/>
    <p:sldId id="279" r:id="rId6"/>
    <p:sldId id="271" r:id="rId7"/>
    <p:sldId id="272" r:id="rId8"/>
    <p:sldId id="273" r:id="rId9"/>
    <p:sldId id="274" r:id="rId10"/>
    <p:sldId id="275" r:id="rId11"/>
    <p:sldId id="276" r:id="rId12"/>
    <p:sldId id="277" r:id="rId13"/>
    <p:sldId id="280" r:id="rId14"/>
    <p:sldId id="281"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8140F5-E23D-4280-B66A-5B03A05F1497}" type="doc">
      <dgm:prSet loTypeId="urn:microsoft.com/office/officeart/2005/8/layout/process1" loCatId="process" qsTypeId="urn:microsoft.com/office/officeart/2005/8/quickstyle/simple4" qsCatId="simple" csTypeId="urn:microsoft.com/office/officeart/2005/8/colors/accent1_2" csCatId="accent1" phldr="1"/>
      <dgm:spPr/>
    </dgm:pt>
    <dgm:pt modelId="{C0DFE397-CA71-4EA5-A0C4-6774993F8719}">
      <dgm:prSet phldrT="[Text]"/>
      <dgm:spPr/>
      <dgm:t>
        <a:bodyPr/>
        <a:lstStyle/>
        <a:p>
          <a:r>
            <a:rPr lang="en-US" dirty="0" smtClean="0"/>
            <a:t>objectives	</a:t>
          </a:r>
          <a:endParaRPr lang="en-US" dirty="0"/>
        </a:p>
      </dgm:t>
    </dgm:pt>
    <dgm:pt modelId="{B1D4D243-172D-4AC2-AB97-E1ABBB8AF267}" type="parTrans" cxnId="{D40E1FB5-371B-4ECF-B124-0A2032C6151D}">
      <dgm:prSet/>
      <dgm:spPr/>
      <dgm:t>
        <a:bodyPr/>
        <a:lstStyle/>
        <a:p>
          <a:endParaRPr lang="en-US"/>
        </a:p>
      </dgm:t>
    </dgm:pt>
    <dgm:pt modelId="{1262B23F-DF70-4CE1-86D2-D09668B855C0}" type="sibTrans" cxnId="{D40E1FB5-371B-4ECF-B124-0A2032C6151D}">
      <dgm:prSet/>
      <dgm:spPr/>
      <dgm:t>
        <a:bodyPr/>
        <a:lstStyle/>
        <a:p>
          <a:endParaRPr lang="en-US"/>
        </a:p>
      </dgm:t>
    </dgm:pt>
    <dgm:pt modelId="{3952D69E-85E3-43A6-A9C8-45B4F1E87253}">
      <dgm:prSet phldrT="[Text]"/>
      <dgm:spPr/>
      <dgm:t>
        <a:bodyPr/>
        <a:lstStyle/>
        <a:p>
          <a:r>
            <a:rPr lang="en-US" dirty="0" smtClean="0"/>
            <a:t>Types of Assignment</a:t>
          </a:r>
          <a:endParaRPr lang="en-US" dirty="0"/>
        </a:p>
      </dgm:t>
    </dgm:pt>
    <dgm:pt modelId="{61981629-D207-4309-8923-9346B9B6F91F}" type="parTrans" cxnId="{4F78B3D0-7769-42CC-B31B-430192ACFE8C}">
      <dgm:prSet/>
      <dgm:spPr/>
      <dgm:t>
        <a:bodyPr/>
        <a:lstStyle/>
        <a:p>
          <a:endParaRPr lang="en-US"/>
        </a:p>
      </dgm:t>
    </dgm:pt>
    <dgm:pt modelId="{69FEEDDA-099D-4E92-91B8-DFA69BE92FF9}" type="sibTrans" cxnId="{4F78B3D0-7769-42CC-B31B-430192ACFE8C}">
      <dgm:prSet/>
      <dgm:spPr/>
      <dgm:t>
        <a:bodyPr/>
        <a:lstStyle/>
        <a:p>
          <a:endParaRPr lang="en-US"/>
        </a:p>
      </dgm:t>
    </dgm:pt>
    <dgm:pt modelId="{5B910A9E-AB3A-4B4A-B942-D09DCBD8EA5D}">
      <dgm:prSet phldrT="[Text]"/>
      <dgm:spPr/>
      <dgm:t>
        <a:bodyPr/>
        <a:lstStyle/>
        <a:p>
          <a:r>
            <a:rPr lang="en-US" dirty="0" smtClean="0"/>
            <a:t>Needs  Analysis</a:t>
          </a:r>
          <a:endParaRPr lang="en-US" dirty="0"/>
        </a:p>
      </dgm:t>
    </dgm:pt>
    <dgm:pt modelId="{34BC3181-E8D4-4025-BEF2-2DAC20CEFD58}" type="parTrans" cxnId="{77998FFC-98B5-48E1-AE27-E8AA2BE1B8CD}">
      <dgm:prSet/>
      <dgm:spPr/>
      <dgm:t>
        <a:bodyPr/>
        <a:lstStyle/>
        <a:p>
          <a:endParaRPr lang="en-US"/>
        </a:p>
      </dgm:t>
    </dgm:pt>
    <dgm:pt modelId="{2DF0A7D7-761C-426A-805F-9ECBAFD01680}" type="sibTrans" cxnId="{77998FFC-98B5-48E1-AE27-E8AA2BE1B8CD}">
      <dgm:prSet/>
      <dgm:spPr/>
      <dgm:t>
        <a:bodyPr/>
        <a:lstStyle/>
        <a:p>
          <a:endParaRPr lang="en-US"/>
        </a:p>
      </dgm:t>
    </dgm:pt>
    <dgm:pt modelId="{B41916DD-D528-44F0-9521-8BD18D720929}">
      <dgm:prSet/>
      <dgm:spPr/>
      <dgm:t>
        <a:bodyPr/>
        <a:lstStyle/>
        <a:p>
          <a:r>
            <a:rPr lang="en-US" dirty="0" smtClean="0"/>
            <a:t>Goals and measures</a:t>
          </a:r>
          <a:endParaRPr lang="en-US" dirty="0"/>
        </a:p>
      </dgm:t>
    </dgm:pt>
    <dgm:pt modelId="{1E83B191-07A7-4C5B-BC1A-E513F4EF60D8}" type="parTrans" cxnId="{A542833D-18E9-4BD6-86CA-831041D027EA}">
      <dgm:prSet/>
      <dgm:spPr/>
      <dgm:t>
        <a:bodyPr/>
        <a:lstStyle/>
        <a:p>
          <a:endParaRPr lang="en-US"/>
        </a:p>
      </dgm:t>
    </dgm:pt>
    <dgm:pt modelId="{3740B363-3056-4403-B659-DADDC40B3EBD}" type="sibTrans" cxnId="{A542833D-18E9-4BD6-86CA-831041D027EA}">
      <dgm:prSet/>
      <dgm:spPr/>
      <dgm:t>
        <a:bodyPr/>
        <a:lstStyle/>
        <a:p>
          <a:endParaRPr lang="en-US"/>
        </a:p>
      </dgm:t>
    </dgm:pt>
    <dgm:pt modelId="{E1DFF85A-BDF8-428B-AB88-93DFC2B48418}">
      <dgm:prSet/>
      <dgm:spPr/>
      <dgm:t>
        <a:bodyPr/>
        <a:lstStyle/>
        <a:p>
          <a:r>
            <a:rPr lang="en-US" dirty="0" smtClean="0"/>
            <a:t>Develop and Deliver</a:t>
          </a:r>
          <a:endParaRPr lang="en-US" dirty="0"/>
        </a:p>
      </dgm:t>
    </dgm:pt>
    <dgm:pt modelId="{37FD6CC2-3FD6-4547-8473-35B35CBF1A2B}" type="parTrans" cxnId="{51326713-E030-4320-BEF8-ED99B69D5A06}">
      <dgm:prSet/>
      <dgm:spPr/>
      <dgm:t>
        <a:bodyPr/>
        <a:lstStyle/>
        <a:p>
          <a:endParaRPr lang="en-US"/>
        </a:p>
      </dgm:t>
    </dgm:pt>
    <dgm:pt modelId="{3ADAD5EF-C19A-45B9-A381-C3CAA0E3F0EA}" type="sibTrans" cxnId="{51326713-E030-4320-BEF8-ED99B69D5A06}">
      <dgm:prSet/>
      <dgm:spPr/>
      <dgm:t>
        <a:bodyPr/>
        <a:lstStyle/>
        <a:p>
          <a:endParaRPr lang="en-US"/>
        </a:p>
      </dgm:t>
    </dgm:pt>
    <dgm:pt modelId="{5A37F4C0-9FEB-464A-AB33-468B3714F0E0}">
      <dgm:prSet/>
      <dgm:spPr/>
      <dgm:t>
        <a:bodyPr/>
        <a:lstStyle/>
        <a:p>
          <a:r>
            <a:rPr lang="en-US" dirty="0" smtClean="0"/>
            <a:t>Methods of Training</a:t>
          </a:r>
          <a:endParaRPr lang="en-US" dirty="0"/>
        </a:p>
      </dgm:t>
    </dgm:pt>
    <dgm:pt modelId="{B4BAE7A5-9C74-43FA-88D4-FFCCCDE85ED0}" type="parTrans" cxnId="{80C9E92D-E3BC-4AA7-8E56-EEB5C5BBFF45}">
      <dgm:prSet/>
      <dgm:spPr/>
      <dgm:t>
        <a:bodyPr/>
        <a:lstStyle/>
        <a:p>
          <a:endParaRPr lang="en-US"/>
        </a:p>
      </dgm:t>
    </dgm:pt>
    <dgm:pt modelId="{98C2AA79-8E6B-4AC7-A833-90FD25DC4E4A}" type="sibTrans" cxnId="{80C9E92D-E3BC-4AA7-8E56-EEB5C5BBFF45}">
      <dgm:prSet/>
      <dgm:spPr/>
      <dgm:t>
        <a:bodyPr/>
        <a:lstStyle/>
        <a:p>
          <a:endParaRPr lang="en-US"/>
        </a:p>
      </dgm:t>
    </dgm:pt>
    <dgm:pt modelId="{5CD2B7E2-7A8C-4299-9E72-5B234AAA1357}">
      <dgm:prSet/>
      <dgm:spPr/>
      <dgm:t>
        <a:bodyPr/>
        <a:lstStyle/>
        <a:p>
          <a:r>
            <a:rPr lang="en-US" dirty="0" err="1" smtClean="0"/>
            <a:t>Assessm,ent</a:t>
          </a:r>
          <a:r>
            <a:rPr lang="en-US" dirty="0" smtClean="0"/>
            <a:t> of Effectiveness</a:t>
          </a:r>
          <a:endParaRPr lang="en-US" dirty="0"/>
        </a:p>
      </dgm:t>
    </dgm:pt>
    <dgm:pt modelId="{6EE568C3-34DE-4AE1-8A75-22565B3C9A35}" type="parTrans" cxnId="{1BA69573-87C4-438E-9137-2B2C7B20308B}">
      <dgm:prSet/>
      <dgm:spPr/>
      <dgm:t>
        <a:bodyPr/>
        <a:lstStyle/>
        <a:p>
          <a:endParaRPr lang="en-US"/>
        </a:p>
      </dgm:t>
    </dgm:pt>
    <dgm:pt modelId="{AF8D1CBA-219D-44D7-81AA-2C9830D5F607}" type="sibTrans" cxnId="{1BA69573-87C4-438E-9137-2B2C7B20308B}">
      <dgm:prSet/>
      <dgm:spPr/>
      <dgm:t>
        <a:bodyPr/>
        <a:lstStyle/>
        <a:p>
          <a:endParaRPr lang="en-US"/>
        </a:p>
      </dgm:t>
    </dgm:pt>
    <dgm:pt modelId="{D20227B4-4F7D-40BD-B194-F82BA1792C82}" type="pres">
      <dgm:prSet presAssocID="{CB8140F5-E23D-4280-B66A-5B03A05F1497}" presName="Name0" presStyleCnt="0">
        <dgm:presLayoutVars>
          <dgm:dir/>
          <dgm:resizeHandles val="exact"/>
        </dgm:presLayoutVars>
      </dgm:prSet>
      <dgm:spPr/>
    </dgm:pt>
    <dgm:pt modelId="{29352E55-B68A-44EA-9009-0187A9AA15F0}" type="pres">
      <dgm:prSet presAssocID="{C0DFE397-CA71-4EA5-A0C4-6774993F8719}" presName="node" presStyleLbl="node1" presStyleIdx="0" presStyleCnt="7">
        <dgm:presLayoutVars>
          <dgm:bulletEnabled val="1"/>
        </dgm:presLayoutVars>
      </dgm:prSet>
      <dgm:spPr/>
      <dgm:t>
        <a:bodyPr/>
        <a:lstStyle/>
        <a:p>
          <a:endParaRPr lang="en-US"/>
        </a:p>
      </dgm:t>
    </dgm:pt>
    <dgm:pt modelId="{F52E080D-EBE3-48FF-9E8A-5FD08F88DF7B}" type="pres">
      <dgm:prSet presAssocID="{1262B23F-DF70-4CE1-86D2-D09668B855C0}" presName="sibTrans" presStyleLbl="sibTrans2D1" presStyleIdx="0" presStyleCnt="6"/>
      <dgm:spPr/>
      <dgm:t>
        <a:bodyPr/>
        <a:lstStyle/>
        <a:p>
          <a:endParaRPr lang="en-US"/>
        </a:p>
      </dgm:t>
    </dgm:pt>
    <dgm:pt modelId="{7ABEBB56-908F-4E5A-A84B-C2A9FE3A301F}" type="pres">
      <dgm:prSet presAssocID="{1262B23F-DF70-4CE1-86D2-D09668B855C0}" presName="connectorText" presStyleLbl="sibTrans2D1" presStyleIdx="0" presStyleCnt="6"/>
      <dgm:spPr/>
      <dgm:t>
        <a:bodyPr/>
        <a:lstStyle/>
        <a:p>
          <a:endParaRPr lang="en-US"/>
        </a:p>
      </dgm:t>
    </dgm:pt>
    <dgm:pt modelId="{B0242A04-1CC4-4F96-A137-67736A403504}" type="pres">
      <dgm:prSet presAssocID="{3952D69E-85E3-43A6-A9C8-45B4F1E87253}" presName="node" presStyleLbl="node1" presStyleIdx="1" presStyleCnt="7">
        <dgm:presLayoutVars>
          <dgm:bulletEnabled val="1"/>
        </dgm:presLayoutVars>
      </dgm:prSet>
      <dgm:spPr/>
      <dgm:t>
        <a:bodyPr/>
        <a:lstStyle/>
        <a:p>
          <a:endParaRPr lang="en-US"/>
        </a:p>
      </dgm:t>
    </dgm:pt>
    <dgm:pt modelId="{A463F08E-D4AB-42D4-82F7-05A99C0A9141}" type="pres">
      <dgm:prSet presAssocID="{69FEEDDA-099D-4E92-91B8-DFA69BE92FF9}" presName="sibTrans" presStyleLbl="sibTrans2D1" presStyleIdx="1" presStyleCnt="6"/>
      <dgm:spPr/>
      <dgm:t>
        <a:bodyPr/>
        <a:lstStyle/>
        <a:p>
          <a:endParaRPr lang="en-US"/>
        </a:p>
      </dgm:t>
    </dgm:pt>
    <dgm:pt modelId="{5E4E44A4-5F97-4097-8EC9-8560D417B961}" type="pres">
      <dgm:prSet presAssocID="{69FEEDDA-099D-4E92-91B8-DFA69BE92FF9}" presName="connectorText" presStyleLbl="sibTrans2D1" presStyleIdx="1" presStyleCnt="6"/>
      <dgm:spPr/>
      <dgm:t>
        <a:bodyPr/>
        <a:lstStyle/>
        <a:p>
          <a:endParaRPr lang="en-US"/>
        </a:p>
      </dgm:t>
    </dgm:pt>
    <dgm:pt modelId="{CE3C8319-41B2-48CE-97E4-C18292244D34}" type="pres">
      <dgm:prSet presAssocID="{5B910A9E-AB3A-4B4A-B942-D09DCBD8EA5D}" presName="node" presStyleLbl="node1" presStyleIdx="2" presStyleCnt="7">
        <dgm:presLayoutVars>
          <dgm:bulletEnabled val="1"/>
        </dgm:presLayoutVars>
      </dgm:prSet>
      <dgm:spPr/>
      <dgm:t>
        <a:bodyPr/>
        <a:lstStyle/>
        <a:p>
          <a:endParaRPr lang="en-US"/>
        </a:p>
      </dgm:t>
    </dgm:pt>
    <dgm:pt modelId="{11E7DB33-0445-4789-9A65-B2BF2C5EBA1B}" type="pres">
      <dgm:prSet presAssocID="{2DF0A7D7-761C-426A-805F-9ECBAFD01680}" presName="sibTrans" presStyleLbl="sibTrans2D1" presStyleIdx="2" presStyleCnt="6"/>
      <dgm:spPr/>
      <dgm:t>
        <a:bodyPr/>
        <a:lstStyle/>
        <a:p>
          <a:endParaRPr lang="en-US"/>
        </a:p>
      </dgm:t>
    </dgm:pt>
    <dgm:pt modelId="{7DE7D82A-B5ED-4E3D-BD26-B7B5EBCF12A5}" type="pres">
      <dgm:prSet presAssocID="{2DF0A7D7-761C-426A-805F-9ECBAFD01680}" presName="connectorText" presStyleLbl="sibTrans2D1" presStyleIdx="2" presStyleCnt="6"/>
      <dgm:spPr/>
      <dgm:t>
        <a:bodyPr/>
        <a:lstStyle/>
        <a:p>
          <a:endParaRPr lang="en-US"/>
        </a:p>
      </dgm:t>
    </dgm:pt>
    <dgm:pt modelId="{F6386D46-C83A-4348-B38F-FEA7A16FCB0B}" type="pres">
      <dgm:prSet presAssocID="{B41916DD-D528-44F0-9521-8BD18D720929}" presName="node" presStyleLbl="node1" presStyleIdx="3" presStyleCnt="7">
        <dgm:presLayoutVars>
          <dgm:bulletEnabled val="1"/>
        </dgm:presLayoutVars>
      </dgm:prSet>
      <dgm:spPr/>
      <dgm:t>
        <a:bodyPr/>
        <a:lstStyle/>
        <a:p>
          <a:endParaRPr lang="en-US"/>
        </a:p>
      </dgm:t>
    </dgm:pt>
    <dgm:pt modelId="{416FD5A3-868D-4C12-86A6-1C6FCECDAE96}" type="pres">
      <dgm:prSet presAssocID="{3740B363-3056-4403-B659-DADDC40B3EBD}" presName="sibTrans" presStyleLbl="sibTrans2D1" presStyleIdx="3" presStyleCnt="6"/>
      <dgm:spPr/>
      <dgm:t>
        <a:bodyPr/>
        <a:lstStyle/>
        <a:p>
          <a:endParaRPr lang="en-US"/>
        </a:p>
      </dgm:t>
    </dgm:pt>
    <dgm:pt modelId="{2BDF0AE3-5A33-4728-9B51-B25CFBDB4699}" type="pres">
      <dgm:prSet presAssocID="{3740B363-3056-4403-B659-DADDC40B3EBD}" presName="connectorText" presStyleLbl="sibTrans2D1" presStyleIdx="3" presStyleCnt="6"/>
      <dgm:spPr/>
      <dgm:t>
        <a:bodyPr/>
        <a:lstStyle/>
        <a:p>
          <a:endParaRPr lang="en-US"/>
        </a:p>
      </dgm:t>
    </dgm:pt>
    <dgm:pt modelId="{87DB4B6B-BCE2-486A-A537-DC501B9A1A92}" type="pres">
      <dgm:prSet presAssocID="{E1DFF85A-BDF8-428B-AB88-93DFC2B48418}" presName="node" presStyleLbl="node1" presStyleIdx="4" presStyleCnt="7">
        <dgm:presLayoutVars>
          <dgm:bulletEnabled val="1"/>
        </dgm:presLayoutVars>
      </dgm:prSet>
      <dgm:spPr/>
      <dgm:t>
        <a:bodyPr/>
        <a:lstStyle/>
        <a:p>
          <a:endParaRPr lang="en-US"/>
        </a:p>
      </dgm:t>
    </dgm:pt>
    <dgm:pt modelId="{1DF9D878-59D8-46CE-9850-27498CB6BBC7}" type="pres">
      <dgm:prSet presAssocID="{3ADAD5EF-C19A-45B9-A381-C3CAA0E3F0EA}" presName="sibTrans" presStyleLbl="sibTrans2D1" presStyleIdx="4" presStyleCnt="6"/>
      <dgm:spPr/>
      <dgm:t>
        <a:bodyPr/>
        <a:lstStyle/>
        <a:p>
          <a:endParaRPr lang="en-US"/>
        </a:p>
      </dgm:t>
    </dgm:pt>
    <dgm:pt modelId="{380DD77F-6ECA-4FB8-8087-C872F574149B}" type="pres">
      <dgm:prSet presAssocID="{3ADAD5EF-C19A-45B9-A381-C3CAA0E3F0EA}" presName="connectorText" presStyleLbl="sibTrans2D1" presStyleIdx="4" presStyleCnt="6"/>
      <dgm:spPr/>
      <dgm:t>
        <a:bodyPr/>
        <a:lstStyle/>
        <a:p>
          <a:endParaRPr lang="en-US"/>
        </a:p>
      </dgm:t>
    </dgm:pt>
    <dgm:pt modelId="{90AB6CBA-9BFE-40C4-8BEB-AA0B057BD657}" type="pres">
      <dgm:prSet presAssocID="{5A37F4C0-9FEB-464A-AB33-468B3714F0E0}" presName="node" presStyleLbl="node1" presStyleIdx="5" presStyleCnt="7">
        <dgm:presLayoutVars>
          <dgm:bulletEnabled val="1"/>
        </dgm:presLayoutVars>
      </dgm:prSet>
      <dgm:spPr/>
      <dgm:t>
        <a:bodyPr/>
        <a:lstStyle/>
        <a:p>
          <a:endParaRPr lang="en-US"/>
        </a:p>
      </dgm:t>
    </dgm:pt>
    <dgm:pt modelId="{0867A4DB-182B-43E2-AA5D-F31F63F4DC37}" type="pres">
      <dgm:prSet presAssocID="{98C2AA79-8E6B-4AC7-A833-90FD25DC4E4A}" presName="sibTrans" presStyleLbl="sibTrans2D1" presStyleIdx="5" presStyleCnt="6"/>
      <dgm:spPr/>
      <dgm:t>
        <a:bodyPr/>
        <a:lstStyle/>
        <a:p>
          <a:endParaRPr lang="en-US"/>
        </a:p>
      </dgm:t>
    </dgm:pt>
    <dgm:pt modelId="{5C26E6B8-431F-454F-9F9C-CA1F86635A1B}" type="pres">
      <dgm:prSet presAssocID="{98C2AA79-8E6B-4AC7-A833-90FD25DC4E4A}" presName="connectorText" presStyleLbl="sibTrans2D1" presStyleIdx="5" presStyleCnt="6"/>
      <dgm:spPr/>
      <dgm:t>
        <a:bodyPr/>
        <a:lstStyle/>
        <a:p>
          <a:endParaRPr lang="en-US"/>
        </a:p>
      </dgm:t>
    </dgm:pt>
    <dgm:pt modelId="{F029BCAD-8C95-4644-9112-29AE4DBC5A61}" type="pres">
      <dgm:prSet presAssocID="{5CD2B7E2-7A8C-4299-9E72-5B234AAA1357}" presName="node" presStyleLbl="node1" presStyleIdx="6" presStyleCnt="7">
        <dgm:presLayoutVars>
          <dgm:bulletEnabled val="1"/>
        </dgm:presLayoutVars>
      </dgm:prSet>
      <dgm:spPr/>
      <dgm:t>
        <a:bodyPr/>
        <a:lstStyle/>
        <a:p>
          <a:endParaRPr lang="en-US"/>
        </a:p>
      </dgm:t>
    </dgm:pt>
  </dgm:ptLst>
  <dgm:cxnLst>
    <dgm:cxn modelId="{652725AD-E599-4AAC-B0DA-64951BE9971F}" type="presOf" srcId="{98C2AA79-8E6B-4AC7-A833-90FD25DC4E4A}" destId="{0867A4DB-182B-43E2-AA5D-F31F63F4DC37}" srcOrd="0" destOrd="0" presId="urn:microsoft.com/office/officeart/2005/8/layout/process1"/>
    <dgm:cxn modelId="{5D1AB55D-EB82-4E63-B80B-BEBDB91A9F94}" type="presOf" srcId="{1262B23F-DF70-4CE1-86D2-D09668B855C0}" destId="{7ABEBB56-908F-4E5A-A84B-C2A9FE3A301F}" srcOrd="1" destOrd="0" presId="urn:microsoft.com/office/officeart/2005/8/layout/process1"/>
    <dgm:cxn modelId="{D40E1FB5-371B-4ECF-B124-0A2032C6151D}" srcId="{CB8140F5-E23D-4280-B66A-5B03A05F1497}" destId="{C0DFE397-CA71-4EA5-A0C4-6774993F8719}" srcOrd="0" destOrd="0" parTransId="{B1D4D243-172D-4AC2-AB97-E1ABBB8AF267}" sibTransId="{1262B23F-DF70-4CE1-86D2-D09668B855C0}"/>
    <dgm:cxn modelId="{68413BC0-0546-4076-919B-4271FFA9B04B}" type="presOf" srcId="{3952D69E-85E3-43A6-A9C8-45B4F1E87253}" destId="{B0242A04-1CC4-4F96-A137-67736A403504}" srcOrd="0" destOrd="0" presId="urn:microsoft.com/office/officeart/2005/8/layout/process1"/>
    <dgm:cxn modelId="{77ED09FB-9F6C-4F82-A7B5-6FF4D0DF0344}" type="presOf" srcId="{3ADAD5EF-C19A-45B9-A381-C3CAA0E3F0EA}" destId="{1DF9D878-59D8-46CE-9850-27498CB6BBC7}" srcOrd="0" destOrd="0" presId="urn:microsoft.com/office/officeart/2005/8/layout/process1"/>
    <dgm:cxn modelId="{BA91C113-CC95-4173-8AAF-0DB256F3DBD2}" type="presOf" srcId="{C0DFE397-CA71-4EA5-A0C4-6774993F8719}" destId="{29352E55-B68A-44EA-9009-0187A9AA15F0}" srcOrd="0" destOrd="0" presId="urn:microsoft.com/office/officeart/2005/8/layout/process1"/>
    <dgm:cxn modelId="{4ED1BC84-DE00-4853-9B88-FA2D0B97F0F1}" type="presOf" srcId="{5B910A9E-AB3A-4B4A-B942-D09DCBD8EA5D}" destId="{CE3C8319-41B2-48CE-97E4-C18292244D34}" srcOrd="0" destOrd="0" presId="urn:microsoft.com/office/officeart/2005/8/layout/process1"/>
    <dgm:cxn modelId="{17A90D6B-65BA-4D49-818E-7932EAC4B42C}" type="presOf" srcId="{5CD2B7E2-7A8C-4299-9E72-5B234AAA1357}" destId="{F029BCAD-8C95-4644-9112-29AE4DBC5A61}" srcOrd="0" destOrd="0" presId="urn:microsoft.com/office/officeart/2005/8/layout/process1"/>
    <dgm:cxn modelId="{E381D713-48C3-42E3-8522-5B7B296F1469}" type="presOf" srcId="{2DF0A7D7-761C-426A-805F-9ECBAFD01680}" destId="{11E7DB33-0445-4789-9A65-B2BF2C5EBA1B}" srcOrd="0" destOrd="0" presId="urn:microsoft.com/office/officeart/2005/8/layout/process1"/>
    <dgm:cxn modelId="{0B87CDB5-0861-49F0-9C6F-556BD59FFAB0}" type="presOf" srcId="{B41916DD-D528-44F0-9521-8BD18D720929}" destId="{F6386D46-C83A-4348-B38F-FEA7A16FCB0B}" srcOrd="0" destOrd="0" presId="urn:microsoft.com/office/officeart/2005/8/layout/process1"/>
    <dgm:cxn modelId="{E7AC6A5C-8715-46F0-92D1-F63D6C95FEA4}" type="presOf" srcId="{E1DFF85A-BDF8-428B-AB88-93DFC2B48418}" destId="{87DB4B6B-BCE2-486A-A537-DC501B9A1A92}" srcOrd="0" destOrd="0" presId="urn:microsoft.com/office/officeart/2005/8/layout/process1"/>
    <dgm:cxn modelId="{705E3500-4B61-4B8F-AC36-381A263C59C1}" type="presOf" srcId="{98C2AA79-8E6B-4AC7-A833-90FD25DC4E4A}" destId="{5C26E6B8-431F-454F-9F9C-CA1F86635A1B}" srcOrd="1" destOrd="0" presId="urn:microsoft.com/office/officeart/2005/8/layout/process1"/>
    <dgm:cxn modelId="{4B1E6E1E-4040-434F-8D14-0877E663FC61}" type="presOf" srcId="{3740B363-3056-4403-B659-DADDC40B3EBD}" destId="{2BDF0AE3-5A33-4728-9B51-B25CFBDB4699}" srcOrd="1" destOrd="0" presId="urn:microsoft.com/office/officeart/2005/8/layout/process1"/>
    <dgm:cxn modelId="{EA63B1D8-33F5-4945-80F1-44F3D804A707}" type="presOf" srcId="{69FEEDDA-099D-4E92-91B8-DFA69BE92FF9}" destId="{A463F08E-D4AB-42D4-82F7-05A99C0A9141}" srcOrd="0" destOrd="0" presId="urn:microsoft.com/office/officeart/2005/8/layout/process1"/>
    <dgm:cxn modelId="{7C7361C2-4F84-4028-9DE0-D3A525E5D38D}" type="presOf" srcId="{3740B363-3056-4403-B659-DADDC40B3EBD}" destId="{416FD5A3-868D-4C12-86A6-1C6FCECDAE96}" srcOrd="0" destOrd="0" presId="urn:microsoft.com/office/officeart/2005/8/layout/process1"/>
    <dgm:cxn modelId="{E6D03851-4518-462C-B7F7-9C0926783C2D}" type="presOf" srcId="{1262B23F-DF70-4CE1-86D2-D09668B855C0}" destId="{F52E080D-EBE3-48FF-9E8A-5FD08F88DF7B}" srcOrd="0" destOrd="0" presId="urn:microsoft.com/office/officeart/2005/8/layout/process1"/>
    <dgm:cxn modelId="{B845E9F4-7462-4380-88E1-4E3718B273FB}" type="presOf" srcId="{CB8140F5-E23D-4280-B66A-5B03A05F1497}" destId="{D20227B4-4F7D-40BD-B194-F82BA1792C82}" srcOrd="0" destOrd="0" presId="urn:microsoft.com/office/officeart/2005/8/layout/process1"/>
    <dgm:cxn modelId="{A542833D-18E9-4BD6-86CA-831041D027EA}" srcId="{CB8140F5-E23D-4280-B66A-5B03A05F1497}" destId="{B41916DD-D528-44F0-9521-8BD18D720929}" srcOrd="3" destOrd="0" parTransId="{1E83B191-07A7-4C5B-BC1A-E513F4EF60D8}" sibTransId="{3740B363-3056-4403-B659-DADDC40B3EBD}"/>
    <dgm:cxn modelId="{80C9E92D-E3BC-4AA7-8E56-EEB5C5BBFF45}" srcId="{CB8140F5-E23D-4280-B66A-5B03A05F1497}" destId="{5A37F4C0-9FEB-464A-AB33-468B3714F0E0}" srcOrd="5" destOrd="0" parTransId="{B4BAE7A5-9C74-43FA-88D4-FFCCCDE85ED0}" sibTransId="{98C2AA79-8E6B-4AC7-A833-90FD25DC4E4A}"/>
    <dgm:cxn modelId="{77998FFC-98B5-48E1-AE27-E8AA2BE1B8CD}" srcId="{CB8140F5-E23D-4280-B66A-5B03A05F1497}" destId="{5B910A9E-AB3A-4B4A-B942-D09DCBD8EA5D}" srcOrd="2" destOrd="0" parTransId="{34BC3181-E8D4-4025-BEF2-2DAC20CEFD58}" sibTransId="{2DF0A7D7-761C-426A-805F-9ECBAFD01680}"/>
    <dgm:cxn modelId="{0AEC5702-A56E-4154-A69C-611F6DC825D3}" type="presOf" srcId="{3ADAD5EF-C19A-45B9-A381-C3CAA0E3F0EA}" destId="{380DD77F-6ECA-4FB8-8087-C872F574149B}" srcOrd="1" destOrd="0" presId="urn:microsoft.com/office/officeart/2005/8/layout/process1"/>
    <dgm:cxn modelId="{9F9F494D-E44E-4964-A616-D9E8FB021F02}" type="presOf" srcId="{69FEEDDA-099D-4E92-91B8-DFA69BE92FF9}" destId="{5E4E44A4-5F97-4097-8EC9-8560D417B961}" srcOrd="1" destOrd="0" presId="urn:microsoft.com/office/officeart/2005/8/layout/process1"/>
    <dgm:cxn modelId="{50AFC9AE-333C-4CEE-BEAA-AD8CC12E9893}" type="presOf" srcId="{2DF0A7D7-761C-426A-805F-9ECBAFD01680}" destId="{7DE7D82A-B5ED-4E3D-BD26-B7B5EBCF12A5}" srcOrd="1" destOrd="0" presId="urn:microsoft.com/office/officeart/2005/8/layout/process1"/>
    <dgm:cxn modelId="{51326713-E030-4320-BEF8-ED99B69D5A06}" srcId="{CB8140F5-E23D-4280-B66A-5B03A05F1497}" destId="{E1DFF85A-BDF8-428B-AB88-93DFC2B48418}" srcOrd="4" destOrd="0" parTransId="{37FD6CC2-3FD6-4547-8473-35B35CBF1A2B}" sibTransId="{3ADAD5EF-C19A-45B9-A381-C3CAA0E3F0EA}"/>
    <dgm:cxn modelId="{1BA69573-87C4-438E-9137-2B2C7B20308B}" srcId="{CB8140F5-E23D-4280-B66A-5B03A05F1497}" destId="{5CD2B7E2-7A8C-4299-9E72-5B234AAA1357}" srcOrd="6" destOrd="0" parTransId="{6EE568C3-34DE-4AE1-8A75-22565B3C9A35}" sibTransId="{AF8D1CBA-219D-44D7-81AA-2C9830D5F607}"/>
    <dgm:cxn modelId="{4F78B3D0-7769-42CC-B31B-430192ACFE8C}" srcId="{CB8140F5-E23D-4280-B66A-5B03A05F1497}" destId="{3952D69E-85E3-43A6-A9C8-45B4F1E87253}" srcOrd="1" destOrd="0" parTransId="{61981629-D207-4309-8923-9346B9B6F91F}" sibTransId="{69FEEDDA-099D-4E92-91B8-DFA69BE92FF9}"/>
    <dgm:cxn modelId="{F698068B-6853-45E7-95B2-C5E7C4D3085D}" type="presOf" srcId="{5A37F4C0-9FEB-464A-AB33-468B3714F0E0}" destId="{90AB6CBA-9BFE-40C4-8BEB-AA0B057BD657}" srcOrd="0" destOrd="0" presId="urn:microsoft.com/office/officeart/2005/8/layout/process1"/>
    <dgm:cxn modelId="{AD57861C-9BD0-4D6A-BA09-97C092744E3A}" type="presParOf" srcId="{D20227B4-4F7D-40BD-B194-F82BA1792C82}" destId="{29352E55-B68A-44EA-9009-0187A9AA15F0}" srcOrd="0" destOrd="0" presId="urn:microsoft.com/office/officeart/2005/8/layout/process1"/>
    <dgm:cxn modelId="{171BFE3F-C351-43EE-807E-A0F1DFCC34D1}" type="presParOf" srcId="{D20227B4-4F7D-40BD-B194-F82BA1792C82}" destId="{F52E080D-EBE3-48FF-9E8A-5FD08F88DF7B}" srcOrd="1" destOrd="0" presId="urn:microsoft.com/office/officeart/2005/8/layout/process1"/>
    <dgm:cxn modelId="{64B66B80-3455-4E06-A265-47AE1763346D}" type="presParOf" srcId="{F52E080D-EBE3-48FF-9E8A-5FD08F88DF7B}" destId="{7ABEBB56-908F-4E5A-A84B-C2A9FE3A301F}" srcOrd="0" destOrd="0" presId="urn:microsoft.com/office/officeart/2005/8/layout/process1"/>
    <dgm:cxn modelId="{7A1E62B3-7082-46F3-AFE7-1C5B9F7F2CF5}" type="presParOf" srcId="{D20227B4-4F7D-40BD-B194-F82BA1792C82}" destId="{B0242A04-1CC4-4F96-A137-67736A403504}" srcOrd="2" destOrd="0" presId="urn:microsoft.com/office/officeart/2005/8/layout/process1"/>
    <dgm:cxn modelId="{B79D4F5D-D38B-479A-831D-712B172209D4}" type="presParOf" srcId="{D20227B4-4F7D-40BD-B194-F82BA1792C82}" destId="{A463F08E-D4AB-42D4-82F7-05A99C0A9141}" srcOrd="3" destOrd="0" presId="urn:microsoft.com/office/officeart/2005/8/layout/process1"/>
    <dgm:cxn modelId="{63EB0599-CB14-4A12-9FE3-028D0B7DF383}" type="presParOf" srcId="{A463F08E-D4AB-42D4-82F7-05A99C0A9141}" destId="{5E4E44A4-5F97-4097-8EC9-8560D417B961}" srcOrd="0" destOrd="0" presId="urn:microsoft.com/office/officeart/2005/8/layout/process1"/>
    <dgm:cxn modelId="{21028367-8E24-4677-AB47-9E66E47F67CA}" type="presParOf" srcId="{D20227B4-4F7D-40BD-B194-F82BA1792C82}" destId="{CE3C8319-41B2-48CE-97E4-C18292244D34}" srcOrd="4" destOrd="0" presId="urn:microsoft.com/office/officeart/2005/8/layout/process1"/>
    <dgm:cxn modelId="{7CE173D2-FAAB-4A08-9937-3F0D988215B8}" type="presParOf" srcId="{D20227B4-4F7D-40BD-B194-F82BA1792C82}" destId="{11E7DB33-0445-4789-9A65-B2BF2C5EBA1B}" srcOrd="5" destOrd="0" presId="urn:microsoft.com/office/officeart/2005/8/layout/process1"/>
    <dgm:cxn modelId="{C7740A64-E324-464E-B024-D6AC639C2018}" type="presParOf" srcId="{11E7DB33-0445-4789-9A65-B2BF2C5EBA1B}" destId="{7DE7D82A-B5ED-4E3D-BD26-B7B5EBCF12A5}" srcOrd="0" destOrd="0" presId="urn:microsoft.com/office/officeart/2005/8/layout/process1"/>
    <dgm:cxn modelId="{9247AE6E-143B-4AFD-92A1-D96C7912CFBA}" type="presParOf" srcId="{D20227B4-4F7D-40BD-B194-F82BA1792C82}" destId="{F6386D46-C83A-4348-B38F-FEA7A16FCB0B}" srcOrd="6" destOrd="0" presId="urn:microsoft.com/office/officeart/2005/8/layout/process1"/>
    <dgm:cxn modelId="{465E4F3E-BFD8-40AE-9648-7C044C77A218}" type="presParOf" srcId="{D20227B4-4F7D-40BD-B194-F82BA1792C82}" destId="{416FD5A3-868D-4C12-86A6-1C6FCECDAE96}" srcOrd="7" destOrd="0" presId="urn:microsoft.com/office/officeart/2005/8/layout/process1"/>
    <dgm:cxn modelId="{6DB10D83-3ADF-4BF8-AA24-D7F07CC0AF09}" type="presParOf" srcId="{416FD5A3-868D-4C12-86A6-1C6FCECDAE96}" destId="{2BDF0AE3-5A33-4728-9B51-B25CFBDB4699}" srcOrd="0" destOrd="0" presId="urn:microsoft.com/office/officeart/2005/8/layout/process1"/>
    <dgm:cxn modelId="{90690929-36CD-408C-807B-A791E2F50026}" type="presParOf" srcId="{D20227B4-4F7D-40BD-B194-F82BA1792C82}" destId="{87DB4B6B-BCE2-486A-A537-DC501B9A1A92}" srcOrd="8" destOrd="0" presId="urn:microsoft.com/office/officeart/2005/8/layout/process1"/>
    <dgm:cxn modelId="{D09E1282-6527-4CA7-927F-8831073895B1}" type="presParOf" srcId="{D20227B4-4F7D-40BD-B194-F82BA1792C82}" destId="{1DF9D878-59D8-46CE-9850-27498CB6BBC7}" srcOrd="9" destOrd="0" presId="urn:microsoft.com/office/officeart/2005/8/layout/process1"/>
    <dgm:cxn modelId="{C27D15BA-C377-463A-A76F-1043E0A74442}" type="presParOf" srcId="{1DF9D878-59D8-46CE-9850-27498CB6BBC7}" destId="{380DD77F-6ECA-4FB8-8087-C872F574149B}" srcOrd="0" destOrd="0" presId="urn:microsoft.com/office/officeart/2005/8/layout/process1"/>
    <dgm:cxn modelId="{45132D6B-F0F4-478D-8775-929F9087679C}" type="presParOf" srcId="{D20227B4-4F7D-40BD-B194-F82BA1792C82}" destId="{90AB6CBA-9BFE-40C4-8BEB-AA0B057BD657}" srcOrd="10" destOrd="0" presId="urn:microsoft.com/office/officeart/2005/8/layout/process1"/>
    <dgm:cxn modelId="{809C93A0-A848-48BA-9CF9-A849C74B1CEA}" type="presParOf" srcId="{D20227B4-4F7D-40BD-B194-F82BA1792C82}" destId="{0867A4DB-182B-43E2-AA5D-F31F63F4DC37}" srcOrd="11" destOrd="0" presId="urn:microsoft.com/office/officeart/2005/8/layout/process1"/>
    <dgm:cxn modelId="{38614146-02C1-4EBD-B4F2-B4764074E813}" type="presParOf" srcId="{0867A4DB-182B-43E2-AA5D-F31F63F4DC37}" destId="{5C26E6B8-431F-454F-9F9C-CA1F86635A1B}" srcOrd="0" destOrd="0" presId="urn:microsoft.com/office/officeart/2005/8/layout/process1"/>
    <dgm:cxn modelId="{B220C81A-190E-45C6-8C58-CC71120249E4}" type="presParOf" srcId="{D20227B4-4F7D-40BD-B194-F82BA1792C82}" destId="{F029BCAD-8C95-4644-9112-29AE4DBC5A61}" srcOrd="1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4FD0A7-719B-43B1-AA2B-C9945988F572}" type="datetimeFigureOut">
              <a:rPr lang="en-US" smtClean="0"/>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117746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4FD0A7-719B-43B1-AA2B-C9945988F572}" type="datetimeFigureOut">
              <a:rPr lang="en-US" smtClean="0"/>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128721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4FD0A7-719B-43B1-AA2B-C9945988F572}" type="datetimeFigureOut">
              <a:rPr lang="en-US" smtClean="0"/>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1634967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7"/>
          <p:cNvSpPr>
            <a:spLocks noGrp="1"/>
          </p:cNvSpPr>
          <p:nvPr>
            <p:ph type="dt" sz="half" idx="10"/>
          </p:nvPr>
        </p:nvSpPr>
        <p:spPr/>
        <p:txBody>
          <a:bodyPr/>
          <a:lstStyle>
            <a:lvl1pPr>
              <a:defRPr/>
            </a:lvl1pPr>
          </a:lstStyle>
          <a:p>
            <a:pPr>
              <a:defRPr/>
            </a:pPr>
            <a:fld id="{074BD45C-F23B-4EB1-9AD3-80F4BB2FFD0C}" type="datetime3">
              <a:rPr lang="en-US">
                <a:solidFill>
                  <a:prstClr val="white">
                    <a:shade val="50000"/>
                  </a:prstClr>
                </a:solidFill>
              </a:rPr>
              <a:pPr>
                <a:defRPr/>
              </a:pPr>
              <a:t>11 August 2015</a:t>
            </a:fld>
            <a:endParaRPr lang="en-US">
              <a:solidFill>
                <a:prstClr val="white">
                  <a:shade val="50000"/>
                </a:prstClr>
              </a:solidFill>
            </a:endParaRPr>
          </a:p>
        </p:txBody>
      </p:sp>
      <p:sp>
        <p:nvSpPr>
          <p:cNvPr id="5" name="Footer Placeholder 16"/>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6" name="Slide Number Placeholder 28"/>
          <p:cNvSpPr>
            <a:spLocks noGrp="1"/>
          </p:cNvSpPr>
          <p:nvPr>
            <p:ph type="sldNum" sz="quarter" idx="12"/>
          </p:nvPr>
        </p:nvSpPr>
        <p:spPr/>
        <p:txBody>
          <a:bodyPr/>
          <a:lstStyle>
            <a:lvl1pPr>
              <a:defRPr/>
            </a:lvl1pPr>
          </a:lstStyle>
          <a:p>
            <a:pPr>
              <a:defRPr/>
            </a:pPr>
            <a:fld id="{955A4CE5-9E06-4EB0-B03B-EC18BBCD25AD}"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1414699966"/>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DB013D-A431-4DAC-8587-E398A0719125}" type="datetime3">
              <a:rPr lang="en-US">
                <a:solidFill>
                  <a:prstClr val="white">
                    <a:shade val="50000"/>
                  </a:prstClr>
                </a:solidFill>
              </a:rPr>
              <a:pPr>
                <a:defRPr/>
              </a:pPr>
              <a:t>11 August 2015</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6" name="Slide Number Placeholder 5"/>
          <p:cNvSpPr>
            <a:spLocks noGrp="1"/>
          </p:cNvSpPr>
          <p:nvPr>
            <p:ph type="sldNum" sz="quarter" idx="12"/>
          </p:nvPr>
        </p:nvSpPr>
        <p:spPr/>
        <p:txBody>
          <a:bodyPr/>
          <a:lstStyle>
            <a:lvl1pPr>
              <a:defRPr/>
            </a:lvl1pPr>
          </a:lstStyle>
          <a:p>
            <a:pPr>
              <a:defRPr/>
            </a:pPr>
            <a:fld id="{DB3649A6-97BC-4B47-B1D4-56103F2E0B8B}"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4170402468"/>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81B835-0D99-4545-AA30-3EE076777416}" type="datetime3">
              <a:rPr lang="en-US">
                <a:solidFill>
                  <a:prstClr val="white">
                    <a:shade val="50000"/>
                  </a:prstClr>
                </a:solidFill>
              </a:rPr>
              <a:pPr>
                <a:defRPr/>
              </a:pPr>
              <a:t>11 August 2015</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6" name="Slide Number Placeholder 5"/>
          <p:cNvSpPr>
            <a:spLocks noGrp="1"/>
          </p:cNvSpPr>
          <p:nvPr>
            <p:ph type="sldNum" sz="quarter" idx="12"/>
          </p:nvPr>
        </p:nvSpPr>
        <p:spPr/>
        <p:txBody>
          <a:bodyPr/>
          <a:lstStyle>
            <a:lvl1pPr>
              <a:defRPr/>
            </a:lvl1pPr>
          </a:lstStyle>
          <a:p>
            <a:pPr>
              <a:defRPr/>
            </a:pPr>
            <a:fld id="{736CBCA4-9D05-424D-84A1-612FDF9E25DA}"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3020914832"/>
      </p:ext>
    </p:extLst>
  </p:cSld>
  <p:clrMapOvr>
    <a:overrideClrMapping bg1="dk1" tx1="lt1" bg2="dk2" tx2="lt2" accent1="accent1" accent2="accent2" accent3="accent3" accent4="accent4" accent5="accent5" accent6="accent6" hlink="hlink" folHlink="folHlink"/>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435B1F01-3287-486F-BF61-80B3707A1195}" type="datetime3">
              <a:rPr lang="en-US">
                <a:solidFill>
                  <a:prstClr val="white">
                    <a:shade val="50000"/>
                  </a:prstClr>
                </a:solidFill>
              </a:rPr>
              <a:pPr>
                <a:defRPr/>
              </a:pPr>
              <a:t>11 August 2015</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7" name="Slide Number Placeholder 6"/>
          <p:cNvSpPr>
            <a:spLocks noGrp="1"/>
          </p:cNvSpPr>
          <p:nvPr>
            <p:ph type="sldNum" sz="quarter" idx="12"/>
          </p:nvPr>
        </p:nvSpPr>
        <p:spPr/>
        <p:txBody>
          <a:bodyPr/>
          <a:lstStyle>
            <a:lvl1pPr>
              <a:defRPr/>
            </a:lvl1pPr>
          </a:lstStyle>
          <a:p>
            <a:pPr>
              <a:defRPr/>
            </a:pPr>
            <a:fld id="{646492BB-AF11-450E-97B8-9B63FB379233}"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3723302170"/>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2A77D245-A0EC-45BA-A288-6FA0EE29F1E1}" type="datetime3">
              <a:rPr lang="en-US">
                <a:solidFill>
                  <a:prstClr val="white">
                    <a:shade val="50000"/>
                  </a:prstClr>
                </a:solidFill>
              </a:rPr>
              <a:pPr>
                <a:defRPr/>
              </a:pPr>
              <a:t>11 August 2015</a:t>
            </a:fld>
            <a:endParaRPr lang="en-US">
              <a:solidFill>
                <a:prstClr val="white">
                  <a:shade val="50000"/>
                </a:prstClr>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9" name="Slide Number Placeholder 8"/>
          <p:cNvSpPr>
            <a:spLocks noGrp="1"/>
          </p:cNvSpPr>
          <p:nvPr>
            <p:ph type="sldNum" sz="quarter" idx="12"/>
          </p:nvPr>
        </p:nvSpPr>
        <p:spPr/>
        <p:txBody>
          <a:bodyPr/>
          <a:lstStyle>
            <a:lvl1pPr>
              <a:defRPr/>
            </a:lvl1pPr>
          </a:lstStyle>
          <a:p>
            <a:pPr>
              <a:defRPr/>
            </a:pPr>
            <a:fld id="{3C035864-3CDD-47C8-BC7D-F8A0C5E9303B}"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328434109"/>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097C037-CC8A-4CAA-B952-A29CC3741AB6}" type="datetime3">
              <a:rPr lang="en-US">
                <a:solidFill>
                  <a:prstClr val="white">
                    <a:shade val="50000"/>
                  </a:prstClr>
                </a:solidFill>
              </a:rPr>
              <a:pPr>
                <a:defRPr/>
              </a:pPr>
              <a:t>11 August 2015</a:t>
            </a:fld>
            <a:endParaRPr lang="en-US">
              <a:solidFill>
                <a:prstClr val="white">
                  <a:shade val="50000"/>
                </a:prstClr>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5" name="Slide Number Placeholder 4"/>
          <p:cNvSpPr>
            <a:spLocks noGrp="1"/>
          </p:cNvSpPr>
          <p:nvPr>
            <p:ph type="sldNum" sz="quarter" idx="12"/>
          </p:nvPr>
        </p:nvSpPr>
        <p:spPr/>
        <p:txBody>
          <a:bodyPr/>
          <a:lstStyle>
            <a:lvl1pPr>
              <a:defRPr/>
            </a:lvl1pPr>
          </a:lstStyle>
          <a:p>
            <a:pPr>
              <a:defRPr/>
            </a:pPr>
            <a:fld id="{B658285D-53A0-40B1-847A-07AA3806876E}"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1984081507"/>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9C614B2-2602-4554-B4CB-677C48D953AD}" type="datetime3">
              <a:rPr lang="en-US">
                <a:solidFill>
                  <a:prstClr val="white">
                    <a:shade val="50000"/>
                  </a:prstClr>
                </a:solidFill>
              </a:rPr>
              <a:pPr>
                <a:defRPr/>
              </a:pPr>
              <a:t>11 August 2015</a:t>
            </a:fld>
            <a:endParaRPr lang="en-US">
              <a:solidFill>
                <a:prstClr val="white">
                  <a:shade val="50000"/>
                </a:prstClr>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4" name="Slide Number Placeholder 3"/>
          <p:cNvSpPr>
            <a:spLocks noGrp="1"/>
          </p:cNvSpPr>
          <p:nvPr>
            <p:ph type="sldNum" sz="quarter" idx="12"/>
          </p:nvPr>
        </p:nvSpPr>
        <p:spPr/>
        <p:txBody>
          <a:bodyPr/>
          <a:lstStyle>
            <a:lvl1pPr>
              <a:defRPr/>
            </a:lvl1pPr>
          </a:lstStyle>
          <a:p>
            <a:pPr>
              <a:defRPr/>
            </a:pPr>
            <a:fld id="{A5DD43B3-445D-4B0E-8FEB-E0533777D6A4}"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3350638534"/>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859512BC-2B45-4C63-A02E-FE5D7EA0AA0B}" type="datetime3">
              <a:rPr lang="en-US">
                <a:solidFill>
                  <a:prstClr val="white">
                    <a:shade val="50000"/>
                  </a:prstClr>
                </a:solidFill>
              </a:rPr>
              <a:pPr>
                <a:defRPr/>
              </a:pPr>
              <a:t>11 August 2015</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7" name="Slide Number Placeholder 6"/>
          <p:cNvSpPr>
            <a:spLocks noGrp="1"/>
          </p:cNvSpPr>
          <p:nvPr>
            <p:ph type="sldNum" sz="quarter" idx="12"/>
          </p:nvPr>
        </p:nvSpPr>
        <p:spPr/>
        <p:txBody>
          <a:bodyPr/>
          <a:lstStyle>
            <a:lvl1pPr>
              <a:defRPr/>
            </a:lvl1pPr>
          </a:lstStyle>
          <a:p>
            <a:pPr>
              <a:defRPr/>
            </a:pPr>
            <a:fld id="{0C4C854F-E086-4D43-BB4D-C52E35CBEFE3}"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2087197411"/>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4FD0A7-719B-43B1-AA2B-C9945988F572}" type="datetimeFigureOut">
              <a:rPr lang="en-US" smtClean="0"/>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6224698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FD0E998-E85D-494C-AE59-8A010F1E7977}" type="datetime3">
              <a:rPr lang="en-US">
                <a:solidFill>
                  <a:prstClr val="white">
                    <a:shade val="50000"/>
                  </a:prstClr>
                </a:solidFill>
              </a:rPr>
              <a:pPr>
                <a:defRPr/>
              </a:pPr>
              <a:t>11 August 2015</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7" name="Slide Number Placeholder 6"/>
          <p:cNvSpPr>
            <a:spLocks noGrp="1"/>
          </p:cNvSpPr>
          <p:nvPr>
            <p:ph type="sldNum" sz="quarter" idx="12"/>
          </p:nvPr>
        </p:nvSpPr>
        <p:spPr/>
        <p:txBody>
          <a:bodyPr/>
          <a:lstStyle>
            <a:lvl1pPr>
              <a:defRPr/>
            </a:lvl1pPr>
          </a:lstStyle>
          <a:p>
            <a:pPr>
              <a:defRPr/>
            </a:pPr>
            <a:fld id="{ECAF88DE-ED80-41F2-B865-3240227B74AC}"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991808103"/>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41BCB8-1B02-4D5A-AFB7-C97F312AEC09}" type="datetime3">
              <a:rPr lang="en-US">
                <a:solidFill>
                  <a:prstClr val="white">
                    <a:shade val="50000"/>
                  </a:prstClr>
                </a:solidFill>
              </a:rPr>
              <a:pPr>
                <a:defRPr/>
              </a:pPr>
              <a:t>11 August 2015</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6" name="Slide Number Placeholder 5"/>
          <p:cNvSpPr>
            <a:spLocks noGrp="1"/>
          </p:cNvSpPr>
          <p:nvPr>
            <p:ph type="sldNum" sz="quarter" idx="12"/>
          </p:nvPr>
        </p:nvSpPr>
        <p:spPr/>
        <p:txBody>
          <a:bodyPr/>
          <a:lstStyle>
            <a:lvl1pPr>
              <a:defRPr/>
            </a:lvl1pPr>
          </a:lstStyle>
          <a:p>
            <a:pPr>
              <a:defRPr/>
            </a:pPr>
            <a:fld id="{8527CA60-ADDF-4AB8-9858-97BF04034810}"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1285309405"/>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964D38-EB76-4DBC-B3FA-ADB2A3A9B502}" type="datetime3">
              <a:rPr lang="en-US">
                <a:solidFill>
                  <a:prstClr val="white">
                    <a:shade val="50000"/>
                  </a:prstClr>
                </a:solidFill>
              </a:rPr>
              <a:pPr>
                <a:defRPr/>
              </a:pPr>
              <a:t>11 August 2015</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white">
                    <a:shade val="50000"/>
                  </a:prstClr>
                </a:solidFill>
              </a:rPr>
              <a:t>IHRM (MBA III)    Course Instructor: Dr. Aurangzeb Z. Khan</a:t>
            </a:r>
          </a:p>
        </p:txBody>
      </p:sp>
      <p:sp>
        <p:nvSpPr>
          <p:cNvPr id="6" name="Slide Number Placeholder 5"/>
          <p:cNvSpPr>
            <a:spLocks noGrp="1"/>
          </p:cNvSpPr>
          <p:nvPr>
            <p:ph type="sldNum" sz="quarter" idx="12"/>
          </p:nvPr>
        </p:nvSpPr>
        <p:spPr/>
        <p:txBody>
          <a:bodyPr/>
          <a:lstStyle>
            <a:lvl1pPr>
              <a:defRPr/>
            </a:lvl1pPr>
          </a:lstStyle>
          <a:p>
            <a:pPr>
              <a:defRPr/>
            </a:pPr>
            <a:fld id="{D8E1F8A7-6AE7-4A9D-8156-153BBB826D5D}" type="slidenum">
              <a:rPr lang="en-US">
                <a:solidFill>
                  <a:prstClr val="white">
                    <a:shade val="50000"/>
                  </a:prstClr>
                </a:solidFill>
              </a:rPr>
              <a:pPr>
                <a:defRPr/>
              </a:pPr>
              <a:t>‹#›</a:t>
            </a:fld>
            <a:endParaRPr lang="en-US">
              <a:solidFill>
                <a:prstClr val="white">
                  <a:shade val="50000"/>
                </a:prstClr>
              </a:solidFill>
            </a:endParaRPr>
          </a:p>
        </p:txBody>
      </p:sp>
    </p:spTree>
    <p:extLst>
      <p:ext uri="{BB962C8B-B14F-4D97-AF65-F5344CB8AC3E}">
        <p14:creationId xmlns:p14="http://schemas.microsoft.com/office/powerpoint/2010/main" val="3342512420"/>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4FD0A7-719B-43B1-AA2B-C9945988F572}" type="datetimeFigureOut">
              <a:rPr lang="en-US" smtClean="0"/>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54128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4FD0A7-719B-43B1-AA2B-C9945988F572}" type="datetimeFigureOut">
              <a:rPr lang="en-US" smtClean="0"/>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2772144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4FD0A7-719B-43B1-AA2B-C9945988F572}" type="datetimeFigureOut">
              <a:rPr lang="en-US" smtClean="0"/>
              <a:t>8/11/2015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3332275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4FD0A7-719B-43B1-AA2B-C9945988F572}" type="datetimeFigureOut">
              <a:rPr lang="en-US" smtClean="0"/>
              <a:t>8/11/2015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291802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4FD0A7-719B-43B1-AA2B-C9945988F572}" type="datetimeFigureOut">
              <a:rPr lang="en-US" smtClean="0"/>
              <a:t>8/11/2015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277997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4FD0A7-719B-43B1-AA2B-C9945988F572}" type="datetimeFigureOut">
              <a:rPr lang="en-US" smtClean="0"/>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3673420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4FD0A7-719B-43B1-AA2B-C9945988F572}" type="datetimeFigureOut">
              <a:rPr lang="en-US" smtClean="0"/>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4BD46-8A5C-49C8-A1DF-2A90D86A8799}" type="slidenum">
              <a:rPr lang="en-US" smtClean="0"/>
              <a:t>‹#›</a:t>
            </a:fld>
            <a:endParaRPr lang="en-US"/>
          </a:p>
        </p:txBody>
      </p:sp>
    </p:spTree>
    <p:extLst>
      <p:ext uri="{BB962C8B-B14F-4D97-AF65-F5344CB8AC3E}">
        <p14:creationId xmlns:p14="http://schemas.microsoft.com/office/powerpoint/2010/main" val="3109710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FD0A7-719B-43B1-AA2B-C9945988F572}" type="datetimeFigureOut">
              <a:rPr lang="en-US" smtClean="0"/>
              <a:t>8/11/2015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4BD46-8A5C-49C8-A1DF-2A90D86A8799}" type="slidenum">
              <a:rPr lang="en-US" smtClean="0"/>
              <a:t>‹#›</a:t>
            </a:fld>
            <a:endParaRPr lang="en-US"/>
          </a:p>
        </p:txBody>
      </p:sp>
    </p:spTree>
    <p:extLst>
      <p:ext uri="{BB962C8B-B14F-4D97-AF65-F5344CB8AC3E}">
        <p14:creationId xmlns:p14="http://schemas.microsoft.com/office/powerpoint/2010/main" val="3324028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7411"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fontAlgn="base">
              <a:spcBef>
                <a:spcPct val="0"/>
              </a:spcBef>
              <a:spcAft>
                <a:spcPct val="0"/>
              </a:spcAft>
              <a:defRPr/>
            </a:pPr>
            <a:fld id="{EC0E92B9-ED8B-498C-A33C-C87841F1A166}" type="datetimeFigureOut">
              <a:rPr lang="en-US">
                <a:solidFill>
                  <a:prstClr val="white">
                    <a:shade val="50000"/>
                  </a:prstClr>
                </a:solidFill>
                <a:latin typeface="Calibri" pitchFamily="34" charset="0"/>
              </a:rPr>
              <a:pPr fontAlgn="base">
                <a:spcBef>
                  <a:spcPct val="0"/>
                </a:spcBef>
                <a:spcAft>
                  <a:spcPct val="0"/>
                </a:spcAft>
                <a:defRPr/>
              </a:pPr>
              <a:t>8/11/2015</a:t>
            </a:fld>
            <a:endParaRPr lang="en-US" dirty="0">
              <a:solidFill>
                <a:prstClr val="white">
                  <a:shade val="50000"/>
                </a:prstClr>
              </a:solidFill>
              <a:latin typeface="Calibri" pitchFamily="34" charset="0"/>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fontAlgn="base">
              <a:spcBef>
                <a:spcPct val="0"/>
              </a:spcBef>
              <a:spcAft>
                <a:spcPct val="0"/>
              </a:spcAft>
              <a:defRPr/>
            </a:pPr>
            <a:endParaRPr lang="en-US">
              <a:solidFill>
                <a:prstClr val="white">
                  <a:shade val="50000"/>
                </a:prstClr>
              </a:solidFill>
              <a:latin typeface="Calibri" pitchFamily="34" charset="0"/>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fontAlgn="base">
              <a:spcBef>
                <a:spcPct val="0"/>
              </a:spcBef>
              <a:spcAft>
                <a:spcPct val="0"/>
              </a:spcAft>
              <a:defRPr/>
            </a:pPr>
            <a:fld id="{4DBDE385-0F78-4A87-B614-EAAB1AC84AB1}" type="slidenum">
              <a:rPr lang="en-US">
                <a:solidFill>
                  <a:prstClr val="white">
                    <a:shade val="50000"/>
                  </a:prstClr>
                </a:solidFill>
                <a:latin typeface="Calibri" pitchFamily="34" charset="0"/>
              </a:rPr>
              <a:pPr fontAlgn="base">
                <a:spcBef>
                  <a:spcPct val="0"/>
                </a:spcBef>
                <a:spcAft>
                  <a:spcPct val="0"/>
                </a:spcAft>
                <a:defRPr/>
              </a:pPr>
              <a:t>‹#›</a:t>
            </a:fld>
            <a:endParaRPr lang="en-US" dirty="0">
              <a:solidFill>
                <a:prstClr val="white">
                  <a:shade val="50000"/>
                </a:prstClr>
              </a:solidFill>
              <a:latin typeface="Calibri" pitchFamily="34" charset="0"/>
            </a:endParaRPr>
          </a:p>
        </p:txBody>
      </p:sp>
    </p:spTree>
    <p:extLst>
      <p:ext uri="{BB962C8B-B14F-4D97-AF65-F5344CB8AC3E}">
        <p14:creationId xmlns:p14="http://schemas.microsoft.com/office/powerpoint/2010/main" val="34922407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Staffing and Training for International Assignments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BMH 571</a:t>
            </a:r>
          </a:p>
          <a:p>
            <a:r>
              <a:rPr lang="en-US" dirty="0" smtClean="0">
                <a:solidFill>
                  <a:schemeClr val="tx1"/>
                </a:solidFill>
              </a:rPr>
              <a:t>Dr.Shweta Lalwani</a:t>
            </a:r>
            <a:endParaRPr lang="en-US" dirty="0">
              <a:solidFill>
                <a:schemeClr val="tx1"/>
              </a:solidFill>
            </a:endParaRPr>
          </a:p>
        </p:txBody>
      </p:sp>
    </p:spTree>
    <p:extLst>
      <p:ext uri="{BB962C8B-B14F-4D97-AF65-F5344CB8AC3E}">
        <p14:creationId xmlns:p14="http://schemas.microsoft.com/office/powerpoint/2010/main" val="1364080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Staffing Orientations</a:t>
            </a:r>
            <a:endParaRPr lang="en-US" dirty="0">
              <a:solidFill>
                <a:srgbClr val="FF0000"/>
              </a:solidFill>
            </a:endParaRPr>
          </a:p>
        </p:txBody>
      </p:sp>
      <p:sp>
        <p:nvSpPr>
          <p:cNvPr id="3" name="Content Placeholder 2"/>
          <p:cNvSpPr>
            <a:spLocks noGrp="1"/>
          </p:cNvSpPr>
          <p:nvPr>
            <p:ph idx="1"/>
          </p:nvPr>
        </p:nvSpPr>
        <p:spPr/>
        <p:txBody>
          <a:bodyPr/>
          <a:lstStyle/>
          <a:p>
            <a:r>
              <a:rPr lang="en-US" altLang="en-US" dirty="0"/>
              <a:t>ETHNOCENTRIC</a:t>
            </a:r>
          </a:p>
          <a:p>
            <a:r>
              <a:rPr lang="en-US" altLang="en-US" dirty="0"/>
              <a:t>POLYCENTRIC</a:t>
            </a:r>
          </a:p>
          <a:p>
            <a:r>
              <a:rPr lang="en-US" altLang="en-US" dirty="0" smtClean="0"/>
              <a:t>GEOCENTRIC</a:t>
            </a:r>
            <a:endParaRPr lang="en-US" altLang="en-US" dirty="0"/>
          </a:p>
          <a:p>
            <a:endParaRPr lang="en-US" dirty="0"/>
          </a:p>
        </p:txBody>
      </p:sp>
    </p:spTree>
    <p:extLst>
      <p:ext uri="{BB962C8B-B14F-4D97-AF65-F5344CB8AC3E}">
        <p14:creationId xmlns:p14="http://schemas.microsoft.com/office/powerpoint/2010/main" val="209946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Managing Expatriates</a:t>
            </a:r>
            <a:endParaRPr lang="en-US" dirty="0">
              <a:solidFill>
                <a:srgbClr val="FF0000"/>
              </a:solidFill>
            </a:endParaRPr>
          </a:p>
        </p:txBody>
      </p:sp>
      <p:sp>
        <p:nvSpPr>
          <p:cNvPr id="3" name="Content Placeholder 2"/>
          <p:cNvSpPr>
            <a:spLocks noGrp="1"/>
          </p:cNvSpPr>
          <p:nvPr>
            <p:ph idx="1"/>
          </p:nvPr>
        </p:nvSpPr>
        <p:spPr/>
        <p:txBody>
          <a:bodyPr/>
          <a:lstStyle/>
          <a:p>
            <a:pPr>
              <a:defRPr/>
            </a:pPr>
            <a:r>
              <a:rPr lang="en-US" dirty="0"/>
              <a:t>Willingness and enthusiasm of a person to work abroad</a:t>
            </a:r>
          </a:p>
          <a:p>
            <a:pPr>
              <a:defRPr/>
            </a:pPr>
            <a:r>
              <a:rPr lang="en-US" dirty="0" err="1"/>
              <a:t>Multiculturist</a:t>
            </a:r>
            <a:endParaRPr lang="en-US" dirty="0"/>
          </a:p>
          <a:p>
            <a:pPr>
              <a:defRPr/>
            </a:pPr>
            <a:r>
              <a:rPr lang="en-US" dirty="0"/>
              <a:t>Possess skills for positions overseas</a:t>
            </a:r>
          </a:p>
          <a:p>
            <a:pPr>
              <a:defRPr/>
            </a:pPr>
            <a:r>
              <a:rPr lang="en-US" dirty="0"/>
              <a:t>Family background of the individual</a:t>
            </a:r>
          </a:p>
          <a:p>
            <a:pPr marL="0" indent="0">
              <a:buNone/>
            </a:pPr>
            <a:endParaRPr lang="en-US" dirty="0"/>
          </a:p>
        </p:txBody>
      </p:sp>
    </p:spTree>
    <p:extLst>
      <p:ext uri="{BB962C8B-B14F-4D97-AF65-F5344CB8AC3E}">
        <p14:creationId xmlns:p14="http://schemas.microsoft.com/office/powerpoint/2010/main" val="1883122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Female Expatriates</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548640" indent="-274320" algn="just">
              <a:lnSpc>
                <a:spcPct val="85000"/>
              </a:lnSpc>
              <a:buClr>
                <a:schemeClr val="tx1">
                  <a:shade val="95000"/>
                </a:schemeClr>
              </a:buClr>
              <a:buNone/>
              <a:defRPr/>
            </a:pPr>
            <a:r>
              <a:rPr lang="en-US" dirty="0">
                <a:solidFill>
                  <a:schemeClr val="bg1"/>
                </a:solidFill>
              </a:rPr>
              <a:t>Female Managers – Studies reveal that female expatriates make up </a:t>
            </a:r>
            <a:r>
              <a:rPr lang="en-US" sz="3100" dirty="0" smtClean="0">
                <a:solidFill>
                  <a:prstClr val="black"/>
                </a:solidFill>
                <a:latin typeface="Book Antiqua"/>
              </a:rPr>
              <a:t>Female </a:t>
            </a:r>
            <a:r>
              <a:rPr lang="en-US" sz="3100" dirty="0">
                <a:solidFill>
                  <a:prstClr val="black"/>
                </a:solidFill>
                <a:latin typeface="Book Antiqua"/>
              </a:rPr>
              <a:t>Managers – Studies reveal that female expatriates make up a very small proportion (&lt; 10% percent) of the total expatriate population. Possible reasons are:</a:t>
            </a:r>
          </a:p>
          <a:p>
            <a:pPr marL="548640" lvl="0" indent="-274320" algn="just">
              <a:lnSpc>
                <a:spcPct val="85000"/>
              </a:lnSpc>
              <a:buClr>
                <a:prstClr val="white">
                  <a:shade val="95000"/>
                </a:prstClr>
              </a:buClr>
              <a:buSzPct val="65000"/>
              <a:buNone/>
              <a:defRPr/>
            </a:pPr>
            <a:endParaRPr lang="en-US" sz="3100" dirty="0">
              <a:solidFill>
                <a:prstClr val="black"/>
              </a:solidFill>
              <a:latin typeface="Book Antiqua"/>
            </a:endParaRPr>
          </a:p>
          <a:p>
            <a:pPr marL="731520" lvl="0" indent="-457200" algn="just">
              <a:lnSpc>
                <a:spcPct val="85000"/>
              </a:lnSpc>
              <a:buClr>
                <a:prstClr val="white">
                  <a:shade val="95000"/>
                </a:prstClr>
              </a:buClr>
              <a:buSzPct val="65000"/>
              <a:buBlip>
                <a:blip r:embed="rId2"/>
              </a:buBlip>
              <a:defRPr/>
            </a:pPr>
            <a:r>
              <a:rPr lang="en-US" sz="3100" dirty="0">
                <a:solidFill>
                  <a:prstClr val="black"/>
                </a:solidFill>
                <a:latin typeface="Book Antiqua"/>
              </a:rPr>
              <a:t>Females are less desirous than males of international assignments</a:t>
            </a:r>
          </a:p>
          <a:p>
            <a:pPr marL="731520" lvl="0" indent="-457200" algn="just">
              <a:lnSpc>
                <a:spcPct val="85000"/>
              </a:lnSpc>
              <a:buClr>
                <a:prstClr val="white">
                  <a:shade val="95000"/>
                </a:prstClr>
              </a:buClr>
              <a:buSzPct val="65000"/>
              <a:buBlip>
                <a:blip r:embed="rId2"/>
              </a:buBlip>
              <a:defRPr/>
            </a:pPr>
            <a:r>
              <a:rPr lang="en-US" sz="3100" dirty="0">
                <a:solidFill>
                  <a:prstClr val="black"/>
                </a:solidFill>
                <a:latin typeface="Book Antiqua"/>
              </a:rPr>
              <a:t>Females are less likely to be offered international assignments</a:t>
            </a:r>
          </a:p>
          <a:p>
            <a:pPr marL="731520" lvl="0" indent="-457200" algn="just">
              <a:lnSpc>
                <a:spcPct val="85000"/>
              </a:lnSpc>
              <a:buClr>
                <a:prstClr val="white">
                  <a:shade val="95000"/>
                </a:prstClr>
              </a:buClr>
              <a:buSzPct val="65000"/>
              <a:buBlip>
                <a:blip r:embed="rId2"/>
              </a:buBlip>
              <a:defRPr/>
            </a:pPr>
            <a:r>
              <a:rPr lang="en-US" sz="3100" dirty="0">
                <a:solidFill>
                  <a:prstClr val="black"/>
                </a:solidFill>
                <a:latin typeface="Book Antiqua"/>
              </a:rPr>
              <a:t>There are a comparatively smaller number of females with the requisite skills to be sent on international assignments</a:t>
            </a:r>
          </a:p>
          <a:p>
            <a:pPr marL="731520" lvl="0" indent="-457200" algn="just">
              <a:lnSpc>
                <a:spcPct val="85000"/>
              </a:lnSpc>
              <a:buClr>
                <a:prstClr val="white">
                  <a:shade val="95000"/>
                </a:prstClr>
              </a:buClr>
              <a:buSzPct val="65000"/>
              <a:buBlip>
                <a:blip r:embed="rId2"/>
              </a:buBlip>
              <a:defRPr/>
            </a:pPr>
            <a:r>
              <a:rPr lang="en-US" sz="3100" dirty="0">
                <a:solidFill>
                  <a:prstClr val="black"/>
                </a:solidFill>
                <a:latin typeface="Book Antiqua"/>
              </a:rPr>
              <a:t>Many repressive cultures discourage the sending of female expatriates, and </a:t>
            </a:r>
          </a:p>
          <a:p>
            <a:pPr marL="731520" lvl="0" indent="-457200" algn="just">
              <a:lnSpc>
                <a:spcPct val="85000"/>
              </a:lnSpc>
              <a:buClr>
                <a:prstClr val="white">
                  <a:shade val="95000"/>
                </a:prstClr>
              </a:buClr>
              <a:buSzPct val="65000"/>
              <a:buBlip>
                <a:blip r:embed="rId2"/>
              </a:buBlip>
              <a:defRPr/>
            </a:pPr>
            <a:r>
              <a:rPr lang="en-US" sz="3100" dirty="0">
                <a:solidFill>
                  <a:prstClr val="black"/>
                </a:solidFill>
                <a:latin typeface="Book Antiqua"/>
              </a:rPr>
              <a:t>In many repressive cultures males do not like reporting to females </a:t>
            </a:r>
          </a:p>
          <a:p>
            <a:pPr algn="just"/>
            <a:endParaRPr lang="en-US" dirty="0"/>
          </a:p>
        </p:txBody>
      </p:sp>
    </p:spTree>
    <p:extLst>
      <p:ext uri="{BB962C8B-B14F-4D97-AF65-F5344CB8AC3E}">
        <p14:creationId xmlns:p14="http://schemas.microsoft.com/office/powerpoint/2010/main" val="4009249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Trends in International Staffing</a:t>
            </a:r>
            <a:endParaRPr lang="en-US" dirty="0"/>
          </a:p>
        </p:txBody>
      </p:sp>
      <p:sp>
        <p:nvSpPr>
          <p:cNvPr id="3" name="Content Placeholder 2"/>
          <p:cNvSpPr>
            <a:spLocks noGrp="1"/>
          </p:cNvSpPr>
          <p:nvPr>
            <p:ph idx="1"/>
          </p:nvPr>
        </p:nvSpPr>
        <p:spPr/>
        <p:txBody>
          <a:bodyPr/>
          <a:lstStyle/>
          <a:p>
            <a:r>
              <a:rPr lang="en-US" dirty="0" smtClean="0"/>
              <a:t>Managing Diversity</a:t>
            </a:r>
          </a:p>
          <a:p>
            <a:r>
              <a:rPr lang="en-US" dirty="0" smtClean="0"/>
              <a:t>Outsourcing</a:t>
            </a:r>
          </a:p>
          <a:p>
            <a:r>
              <a:rPr lang="en-US" dirty="0" smtClean="0"/>
              <a:t>Background Checks</a:t>
            </a:r>
          </a:p>
          <a:p>
            <a:r>
              <a:rPr lang="en-US" dirty="0" smtClean="0"/>
              <a:t>Sources of Recruiting</a:t>
            </a:r>
          </a:p>
          <a:p>
            <a:r>
              <a:rPr lang="en-US" dirty="0" smtClean="0"/>
              <a:t>Dual Career Couples</a:t>
            </a:r>
            <a:endParaRPr lang="en-US" dirty="0"/>
          </a:p>
        </p:txBody>
      </p:sp>
    </p:spTree>
    <p:extLst>
      <p:ext uri="{BB962C8B-B14F-4D97-AF65-F5344CB8AC3E}">
        <p14:creationId xmlns:p14="http://schemas.microsoft.com/office/powerpoint/2010/main" val="3943245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Training:Introduction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Training strategies bridge the gap between the capabilities of the individual hired and the role of the job that he is being hired for.</a:t>
            </a:r>
          </a:p>
          <a:p>
            <a:pPr algn="just"/>
            <a:r>
              <a:rPr lang="en-US" dirty="0" smtClean="0"/>
              <a:t>The four strategies are:</a:t>
            </a:r>
          </a:p>
          <a:p>
            <a:pPr algn="just"/>
            <a:r>
              <a:rPr lang="en-US" dirty="0" smtClean="0"/>
              <a:t>MNCs may make use of expatriates for short term or long term international job assignments</a:t>
            </a:r>
          </a:p>
          <a:p>
            <a:pPr algn="just"/>
            <a:r>
              <a:rPr lang="en-US" dirty="0" smtClean="0"/>
              <a:t>The staffing orientation that is adopted in the subsidiary unit influences the training impetus.</a:t>
            </a:r>
          </a:p>
          <a:p>
            <a:pPr algn="just"/>
            <a:r>
              <a:rPr lang="en-US" dirty="0" smtClean="0"/>
              <a:t>The control and coordination linkages that the parent unit wishes to establish with the subsidiary unit drives the training budget and strategy</a:t>
            </a:r>
          </a:p>
          <a:p>
            <a:pPr algn="just"/>
            <a:r>
              <a:rPr lang="en-US" dirty="0" smtClean="0"/>
              <a:t>The role and responsibilities of the position determine the extent and content of training</a:t>
            </a:r>
            <a:endParaRPr lang="en-US" dirty="0"/>
          </a:p>
        </p:txBody>
      </p:sp>
    </p:spTree>
    <p:extLst>
      <p:ext uri="{BB962C8B-B14F-4D97-AF65-F5344CB8AC3E}">
        <p14:creationId xmlns:p14="http://schemas.microsoft.com/office/powerpoint/2010/main" val="326601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CCT</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pPr algn="just"/>
            <a:r>
              <a:rPr lang="en-US" dirty="0" smtClean="0"/>
              <a:t>MNCs offer cross-cultural training to teach their expatriates, the host country’s appropriate norms and behaviours.</a:t>
            </a:r>
          </a:p>
          <a:p>
            <a:pPr algn="just"/>
            <a:r>
              <a:rPr lang="en-US" dirty="0" smtClean="0"/>
              <a:t>CCT is a planned intervention designed to increase the knowledge and skills of expatriates to live and work effectively and achieve life satisfaction in an unfamiliar host culture.</a:t>
            </a:r>
          </a:p>
          <a:p>
            <a:pPr algn="just"/>
            <a:r>
              <a:rPr lang="en-US" dirty="0" smtClean="0"/>
              <a:t>CCT should aim at imparting cross-cultural skills and knowledge to the expatriates and to facilitate their adjustment to the host country’s culture.</a:t>
            </a:r>
          </a:p>
          <a:p>
            <a:pPr marL="0" indent="0" algn="just">
              <a:buNone/>
            </a:pPr>
            <a:endParaRPr lang="en-US" dirty="0" smtClean="0"/>
          </a:p>
          <a:p>
            <a:pPr marL="0" indent="0" algn="just">
              <a:buNone/>
            </a:pPr>
            <a:endParaRPr lang="en-US" dirty="0"/>
          </a:p>
        </p:txBody>
      </p:sp>
    </p:spTree>
    <p:extLst>
      <p:ext uri="{BB962C8B-B14F-4D97-AF65-F5344CB8AC3E}">
        <p14:creationId xmlns:p14="http://schemas.microsoft.com/office/powerpoint/2010/main" val="3235916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CCT</a:t>
            </a:r>
            <a:endParaRPr lang="en-US" dirty="0"/>
          </a:p>
        </p:txBody>
      </p:sp>
      <p:sp>
        <p:nvSpPr>
          <p:cNvPr id="3" name="Content Placeholder 2"/>
          <p:cNvSpPr>
            <a:spLocks noGrp="1"/>
          </p:cNvSpPr>
          <p:nvPr>
            <p:ph idx="1"/>
          </p:nvPr>
        </p:nvSpPr>
        <p:spPr>
          <a:xfrm>
            <a:off x="457200" y="1295400"/>
            <a:ext cx="8229600" cy="4830763"/>
          </a:xfrm>
        </p:spPr>
        <p:txBody>
          <a:bodyPr/>
          <a:lstStyle/>
          <a:p>
            <a:pPr algn="just"/>
            <a:r>
              <a:rPr lang="en-US" sz="2800" dirty="0" smtClean="0"/>
              <a:t>Increase in success in global assignment</a:t>
            </a:r>
          </a:p>
          <a:p>
            <a:pPr algn="just"/>
            <a:r>
              <a:rPr lang="en-US" sz="2800" dirty="0" smtClean="0"/>
              <a:t>Provides a comprehensive global perspective for managers</a:t>
            </a:r>
          </a:p>
          <a:p>
            <a:pPr algn="just"/>
            <a:r>
              <a:rPr lang="en-US" sz="2800" dirty="0" smtClean="0"/>
              <a:t>Reduces culture shock due to frequent travels abroad.</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429000"/>
            <a:ext cx="4495800" cy="2899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5721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Demerits of CCT</a:t>
            </a:r>
            <a:endParaRPr lang="en-US" dirty="0"/>
          </a:p>
        </p:txBody>
      </p:sp>
      <p:sp>
        <p:nvSpPr>
          <p:cNvPr id="3" name="Content Placeholder 2"/>
          <p:cNvSpPr>
            <a:spLocks noGrp="1"/>
          </p:cNvSpPr>
          <p:nvPr>
            <p:ph idx="1"/>
          </p:nvPr>
        </p:nvSpPr>
        <p:spPr/>
        <p:txBody>
          <a:bodyPr/>
          <a:lstStyle/>
          <a:p>
            <a:r>
              <a:rPr lang="en-US" dirty="0" smtClean="0"/>
              <a:t>Develops a false sense of confidence among employees</a:t>
            </a:r>
          </a:p>
          <a:p>
            <a:r>
              <a:rPr lang="en-US" dirty="0" smtClean="0"/>
              <a:t>May not remove cultural biases and prejudices</a:t>
            </a:r>
          </a:p>
          <a:p>
            <a:r>
              <a:rPr lang="en-US" dirty="0" smtClean="0"/>
              <a:t>May not be taken seriously by the recipients</a:t>
            </a:r>
          </a:p>
          <a:p>
            <a:r>
              <a:rPr lang="en-US" dirty="0" smtClean="0"/>
              <a:t>Can never fully prepare an assignee to face real problems</a:t>
            </a:r>
            <a:endParaRPr lang="en-US" dirty="0"/>
          </a:p>
        </p:txBody>
      </p:sp>
    </p:spTree>
    <p:extLst>
      <p:ext uri="{BB962C8B-B14F-4D97-AF65-F5344CB8AC3E}">
        <p14:creationId xmlns:p14="http://schemas.microsoft.com/office/powerpoint/2010/main" val="89520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in CCT Programme</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rPr>
              <a:t>Phase 1</a:t>
            </a:r>
            <a:r>
              <a:rPr lang="en-US" dirty="0" smtClean="0"/>
              <a:t>: Objectives</a:t>
            </a:r>
          </a:p>
          <a:p>
            <a:pPr marL="0" indent="0">
              <a:buNone/>
            </a:pPr>
            <a:r>
              <a:rPr lang="en-US" dirty="0" smtClean="0"/>
              <a:t>Objectives of training in an MNC are:</a:t>
            </a:r>
          </a:p>
          <a:p>
            <a:r>
              <a:rPr lang="en-US" dirty="0" smtClean="0"/>
              <a:t>Bridging the cultural gaps between the host and the parent organization</a:t>
            </a:r>
          </a:p>
          <a:p>
            <a:r>
              <a:rPr lang="en-US" dirty="0" smtClean="0"/>
              <a:t>Establishing and retaining advantages over international competitors</a:t>
            </a:r>
          </a:p>
          <a:p>
            <a:r>
              <a:rPr lang="en-US" dirty="0" smtClean="0"/>
              <a:t>Building a single organizational culture across its subsidiaries. </a:t>
            </a:r>
          </a:p>
          <a:p>
            <a:endParaRPr lang="en-US" dirty="0"/>
          </a:p>
        </p:txBody>
      </p:sp>
    </p:spTree>
    <p:extLst>
      <p:ext uri="{BB962C8B-B14F-4D97-AF65-F5344CB8AC3E}">
        <p14:creationId xmlns:p14="http://schemas.microsoft.com/office/powerpoint/2010/main" val="2371662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buNone/>
            </a:pPr>
            <a:r>
              <a:rPr lang="en-US" dirty="0" smtClean="0">
                <a:solidFill>
                  <a:srgbClr val="FF0000"/>
                </a:solidFill>
              </a:rPr>
              <a:t>Phase 2</a:t>
            </a:r>
            <a:r>
              <a:rPr lang="en-US" dirty="0" smtClean="0"/>
              <a:t>: Global Assignments</a:t>
            </a:r>
          </a:p>
          <a:p>
            <a:pPr marL="0" indent="0">
              <a:buNone/>
            </a:pPr>
            <a:r>
              <a:rPr lang="en-US" dirty="0" smtClean="0"/>
              <a:t>The type of overseas assignment will have its effect on such HR activities as selection, CCT and repatriation. Global assignments are of following types:</a:t>
            </a:r>
          </a:p>
          <a:p>
            <a:r>
              <a:rPr lang="en-US" dirty="0" smtClean="0"/>
              <a:t>CEO: He is a subsidiary manager.</a:t>
            </a:r>
          </a:p>
          <a:p>
            <a:r>
              <a:rPr lang="en-US" dirty="0" smtClean="0"/>
              <a:t>The </a:t>
            </a:r>
            <a:r>
              <a:rPr lang="en-US" dirty="0"/>
              <a:t>S</a:t>
            </a:r>
            <a:r>
              <a:rPr lang="en-US" dirty="0" smtClean="0"/>
              <a:t>tructure Reproducer</a:t>
            </a:r>
          </a:p>
          <a:p>
            <a:r>
              <a:rPr lang="en-US" dirty="0" smtClean="0"/>
              <a:t>Trouble-Shooter</a:t>
            </a:r>
          </a:p>
          <a:p>
            <a:r>
              <a:rPr lang="en-US" dirty="0"/>
              <a:t>O</a:t>
            </a:r>
            <a:r>
              <a:rPr lang="en-US" dirty="0" smtClean="0"/>
              <a:t>perative</a:t>
            </a:r>
            <a:endParaRPr lang="en-US" dirty="0"/>
          </a:p>
        </p:txBody>
      </p:sp>
    </p:spTree>
    <p:extLst>
      <p:ext uri="{BB962C8B-B14F-4D97-AF65-F5344CB8AC3E}">
        <p14:creationId xmlns:p14="http://schemas.microsoft.com/office/powerpoint/2010/main" val="156575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Title 1"/>
          <p:cNvSpPr>
            <a:spLocks noGrp="1"/>
          </p:cNvSpPr>
          <p:nvPr>
            <p:ph type="title"/>
          </p:nvPr>
        </p:nvSpPr>
        <p:spPr/>
        <p:txBody>
          <a:bodyPr/>
          <a:lstStyle/>
          <a:p>
            <a:r>
              <a:rPr lang="en-US" altLang="en-US" smtClean="0"/>
              <a:t>Staffing</a:t>
            </a:r>
          </a:p>
        </p:txBody>
      </p:sp>
      <p:sp>
        <p:nvSpPr>
          <p:cNvPr id="314371" name="Content Placeholder 2"/>
          <p:cNvSpPr>
            <a:spLocks noGrp="1"/>
          </p:cNvSpPr>
          <p:nvPr>
            <p:ph idx="1"/>
          </p:nvPr>
        </p:nvSpPr>
        <p:spPr/>
        <p:txBody>
          <a:bodyPr/>
          <a:lstStyle/>
          <a:p>
            <a:pPr algn="just"/>
            <a:r>
              <a:rPr lang="en-US" altLang="en-US" smtClean="0"/>
              <a:t>The first step in staffing involves HRP, which is the process of forecasting an international organization’s future demand for and supply of, the right type of people in the right number.</a:t>
            </a:r>
          </a:p>
          <a:p>
            <a:pPr algn="just"/>
            <a:r>
              <a:rPr lang="en-US" altLang="en-US" smtClean="0"/>
              <a:t>HRP facilitates the realisation of the organization’s objectives by providing right type and the right number of personnel.</a:t>
            </a:r>
          </a:p>
        </p:txBody>
      </p:sp>
    </p:spTree>
    <p:extLst>
      <p:ext uri="{BB962C8B-B14F-4D97-AF65-F5344CB8AC3E}">
        <p14:creationId xmlns:p14="http://schemas.microsoft.com/office/powerpoint/2010/main" val="3607719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marL="0" indent="0">
              <a:buNone/>
            </a:pPr>
            <a:r>
              <a:rPr lang="en-US" dirty="0" smtClean="0">
                <a:solidFill>
                  <a:srgbClr val="FF0000"/>
                </a:solidFill>
              </a:rPr>
              <a:t>Phase 3</a:t>
            </a:r>
            <a:r>
              <a:rPr lang="en-US" dirty="0" smtClean="0"/>
              <a:t>: Needs Analysis i.e. determining training needs</a:t>
            </a:r>
          </a:p>
          <a:p>
            <a:pPr marL="0" indent="0">
              <a:buNone/>
            </a:pPr>
            <a:r>
              <a:rPr lang="en-US" dirty="0" smtClean="0"/>
              <a:t>-</a:t>
            </a:r>
            <a:r>
              <a:rPr lang="en-US" dirty="0"/>
              <a:t>O</a:t>
            </a:r>
            <a:r>
              <a:rPr lang="en-US" dirty="0" smtClean="0"/>
              <a:t>rganizational Analysis</a:t>
            </a:r>
          </a:p>
          <a:p>
            <a:pPr>
              <a:buFontTx/>
              <a:buChar char="-"/>
            </a:pPr>
            <a:r>
              <a:rPr lang="en-US" dirty="0" smtClean="0"/>
              <a:t>Individual Analysis</a:t>
            </a:r>
          </a:p>
          <a:p>
            <a:pPr>
              <a:buFontTx/>
              <a:buChar char="-"/>
            </a:pPr>
            <a:r>
              <a:rPr lang="en-US" dirty="0" smtClean="0"/>
              <a:t>Assignment Analysis</a:t>
            </a:r>
          </a:p>
          <a:p>
            <a:pPr marL="0" indent="0">
              <a:buNone/>
            </a:pPr>
            <a:endParaRPr lang="en-US" dirty="0"/>
          </a:p>
        </p:txBody>
      </p:sp>
    </p:spTree>
    <p:extLst>
      <p:ext uri="{BB962C8B-B14F-4D97-AF65-F5344CB8AC3E}">
        <p14:creationId xmlns:p14="http://schemas.microsoft.com/office/powerpoint/2010/main" val="1069294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solidFill>
                  <a:srgbClr val="FF0000"/>
                </a:solidFill>
              </a:rPr>
              <a:t>Phase 4</a:t>
            </a:r>
            <a:r>
              <a:rPr lang="en-US" dirty="0" smtClean="0"/>
              <a:t>: Deciding on term of training i.e. short-term or long-term.</a:t>
            </a:r>
          </a:p>
          <a:p>
            <a:pPr marL="0" indent="0">
              <a:buNone/>
            </a:pPr>
            <a:endParaRPr lang="en-US" dirty="0" smtClean="0"/>
          </a:p>
          <a:p>
            <a:pPr marL="0" indent="0">
              <a:buNone/>
            </a:pPr>
            <a:r>
              <a:rPr lang="en-US" dirty="0" smtClean="0">
                <a:solidFill>
                  <a:srgbClr val="FF0000"/>
                </a:solidFill>
              </a:rPr>
              <a:t>Phase 5</a:t>
            </a:r>
            <a:r>
              <a:rPr lang="en-US" dirty="0" smtClean="0"/>
              <a:t>:Deliver CC training session.</a:t>
            </a:r>
          </a:p>
          <a:p>
            <a:pPr marL="0" indent="0">
              <a:buNone/>
            </a:pPr>
            <a:r>
              <a:rPr lang="en-US" dirty="0"/>
              <a:t> </a:t>
            </a:r>
            <a:r>
              <a:rPr lang="en-US" dirty="0" smtClean="0"/>
              <a:t>                   *Course content: language training , cultural training.</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575872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lstStyle/>
          <a:p>
            <a:pPr marL="0" indent="0">
              <a:buNone/>
            </a:pPr>
            <a:r>
              <a:rPr lang="en-US" dirty="0"/>
              <a:t>*Training methods: </a:t>
            </a:r>
            <a:endParaRPr lang="en-US" dirty="0" smtClean="0"/>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223" y="1600200"/>
            <a:ext cx="6324600" cy="45696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2034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en-US" sz="3600" dirty="0" smtClean="0"/>
              <a:t>Sequencing of Sessions:</a:t>
            </a:r>
          </a:p>
          <a:p>
            <a:pPr marL="514350" indent="-514350">
              <a:buFont typeface="+mj-lt"/>
              <a:buAutoNum type="arabicPeriod"/>
            </a:pPr>
            <a:r>
              <a:rPr lang="en-US" dirty="0" smtClean="0"/>
              <a:t>Pre-departure CCT</a:t>
            </a:r>
          </a:p>
          <a:p>
            <a:pPr marL="514350" indent="-514350">
              <a:buFont typeface="+mj-lt"/>
              <a:buAutoNum type="arabicPeriod"/>
            </a:pPr>
            <a:r>
              <a:rPr lang="en-US" dirty="0" smtClean="0"/>
              <a:t>Post Arrival or In-Country</a:t>
            </a:r>
          </a:p>
          <a:p>
            <a:pPr marL="0" indent="0">
              <a:buNone/>
            </a:pPr>
            <a:endParaRPr lang="en-US" dirty="0" smtClean="0">
              <a:solidFill>
                <a:srgbClr val="FF0000"/>
              </a:solidFill>
            </a:endParaRPr>
          </a:p>
          <a:p>
            <a:pPr marL="0" indent="0">
              <a:buNone/>
            </a:pPr>
            <a:r>
              <a:rPr lang="en-US" dirty="0" smtClean="0">
                <a:solidFill>
                  <a:srgbClr val="FF0000"/>
                </a:solidFill>
              </a:rPr>
              <a:t>Phase 6</a:t>
            </a:r>
            <a:r>
              <a:rPr lang="en-US" dirty="0" smtClean="0"/>
              <a:t>:</a:t>
            </a:r>
          </a:p>
          <a:p>
            <a:pPr marL="0" indent="0">
              <a:buNone/>
            </a:pPr>
            <a:r>
              <a:rPr lang="en-US" dirty="0" smtClean="0"/>
              <a:t>Evaluating the effectiveness of CCT: said to be effective when an expatriate has acquired the necessary capabilities to live comfortably in the new environment.</a:t>
            </a:r>
            <a:endParaRPr lang="en-US" dirty="0"/>
          </a:p>
        </p:txBody>
      </p:sp>
    </p:spTree>
    <p:extLst>
      <p:ext uri="{BB962C8B-B14F-4D97-AF65-F5344CB8AC3E}">
        <p14:creationId xmlns:p14="http://schemas.microsoft.com/office/powerpoint/2010/main" val="336236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HCN Training</a:t>
            </a:r>
            <a:endParaRPr lang="en-US" dirty="0"/>
          </a:p>
        </p:txBody>
      </p:sp>
      <p:sp>
        <p:nvSpPr>
          <p:cNvPr id="3" name="Content Placeholder 2"/>
          <p:cNvSpPr>
            <a:spLocks noGrp="1"/>
          </p:cNvSpPr>
          <p:nvPr>
            <p:ph idx="1"/>
          </p:nvPr>
        </p:nvSpPr>
        <p:spPr/>
        <p:txBody>
          <a:bodyPr/>
          <a:lstStyle/>
          <a:p>
            <a:pPr algn="just"/>
            <a:r>
              <a:rPr lang="en-US" dirty="0" smtClean="0"/>
              <a:t>Grooming an HCN to take up the responsibilities of heading the host unit is equally important from the training perspective.</a:t>
            </a:r>
            <a:endParaRPr lang="en-US" dirty="0"/>
          </a:p>
        </p:txBody>
      </p:sp>
    </p:spTree>
    <p:extLst>
      <p:ext uri="{BB962C8B-B14F-4D97-AF65-F5344CB8AC3E}">
        <p14:creationId xmlns:p14="http://schemas.microsoft.com/office/powerpoint/2010/main" val="1396696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HCN Training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7243446"/>
              </p:ext>
            </p:extLst>
          </p:nvPr>
        </p:nvGraphicFramePr>
        <p:xfrm>
          <a:off x="457200" y="1143000"/>
          <a:ext cx="85344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7851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Tung’s Framework on CCT</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7620000"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6412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Trends in Training for Competitive advantage</a:t>
            </a:r>
            <a:endParaRPr lang="en-US" dirty="0"/>
          </a:p>
        </p:txBody>
      </p:sp>
      <p:sp>
        <p:nvSpPr>
          <p:cNvPr id="3" name="Content Placeholder 2"/>
          <p:cNvSpPr>
            <a:spLocks noGrp="1"/>
          </p:cNvSpPr>
          <p:nvPr>
            <p:ph idx="1"/>
          </p:nvPr>
        </p:nvSpPr>
        <p:spPr/>
        <p:txBody>
          <a:bodyPr/>
          <a:lstStyle/>
          <a:p>
            <a:r>
              <a:rPr lang="en-US" dirty="0" smtClean="0"/>
              <a:t>Computer Based Training (CBT)</a:t>
            </a:r>
          </a:p>
          <a:p>
            <a:r>
              <a:rPr lang="en-US" dirty="0" err="1" smtClean="0"/>
              <a:t>Videobooks</a:t>
            </a:r>
            <a:endParaRPr lang="en-US" dirty="0" smtClean="0"/>
          </a:p>
          <a:p>
            <a:r>
              <a:rPr lang="en-US" dirty="0" smtClean="0"/>
              <a:t>Corporate sponsorship of skills certification programs</a:t>
            </a:r>
            <a:endParaRPr lang="en-US" dirty="0"/>
          </a:p>
        </p:txBody>
      </p:sp>
    </p:spTree>
    <p:extLst>
      <p:ext uri="{BB962C8B-B14F-4D97-AF65-F5344CB8AC3E}">
        <p14:creationId xmlns:p14="http://schemas.microsoft.com/office/powerpoint/2010/main" val="690775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Staff for International Assignment</a:t>
            </a:r>
            <a:endParaRPr lang="en-US" dirty="0"/>
          </a:p>
        </p:txBody>
      </p:sp>
      <p:sp>
        <p:nvSpPr>
          <p:cNvPr id="3" name="Content Placeholder 2"/>
          <p:cNvSpPr>
            <a:spLocks noGrp="1"/>
          </p:cNvSpPr>
          <p:nvPr>
            <p:ph idx="1"/>
          </p:nvPr>
        </p:nvSpPr>
        <p:spPr/>
        <p:txBody>
          <a:bodyPr>
            <a:normAutofit fontScale="92500"/>
          </a:bodyPr>
          <a:lstStyle/>
          <a:p>
            <a:pPr marL="548640" lvl="0" indent="-274320" algn="just">
              <a:buClr>
                <a:prstClr val="white">
                  <a:shade val="95000"/>
                </a:prstClr>
              </a:buClr>
              <a:buSzPct val="65000"/>
              <a:buNone/>
              <a:defRPr/>
            </a:pPr>
            <a:r>
              <a:rPr lang="en-US" sz="2600" dirty="0">
                <a:solidFill>
                  <a:prstClr val="black"/>
                </a:solidFill>
                <a:latin typeface="Book Antiqua"/>
              </a:rPr>
              <a:t>Selecting staff for international assignments is a complex </a:t>
            </a:r>
          </a:p>
          <a:p>
            <a:pPr marL="548640" lvl="0" indent="-274320" algn="just">
              <a:buClr>
                <a:prstClr val="white">
                  <a:shade val="95000"/>
                </a:prstClr>
              </a:buClr>
              <a:buSzPct val="65000"/>
              <a:buNone/>
              <a:defRPr/>
            </a:pPr>
            <a:r>
              <a:rPr lang="en-US" sz="2600" dirty="0">
                <a:solidFill>
                  <a:prstClr val="black"/>
                </a:solidFill>
                <a:latin typeface="Book Antiqua"/>
              </a:rPr>
              <a:t>undertaking for several reasons, including:</a:t>
            </a:r>
          </a:p>
          <a:p>
            <a:pPr marL="548640" lvl="0" indent="-274320" algn="just">
              <a:buClr>
                <a:prstClr val="white">
                  <a:shade val="95000"/>
                </a:prstClr>
              </a:buClr>
              <a:buSzPct val="65000"/>
              <a:buFont typeface="Wingdings 2"/>
              <a:buChar char=""/>
              <a:defRPr/>
            </a:pPr>
            <a:endParaRPr lang="en-US" sz="2600" dirty="0">
              <a:solidFill>
                <a:prstClr val="black"/>
              </a:solidFill>
              <a:latin typeface="Book Antiqua"/>
            </a:endParaRPr>
          </a:p>
          <a:p>
            <a:pPr marL="731520" lvl="0" indent="-457200" algn="just">
              <a:buClr>
                <a:prstClr val="white">
                  <a:shade val="95000"/>
                </a:prstClr>
              </a:buClr>
              <a:buSzPct val="65000"/>
              <a:buBlip>
                <a:blip r:embed="rId2"/>
              </a:buBlip>
              <a:defRPr/>
            </a:pPr>
            <a:r>
              <a:rPr lang="en-US" sz="2600" dirty="0">
                <a:solidFill>
                  <a:prstClr val="black"/>
                </a:solidFill>
                <a:latin typeface="Book Antiqua"/>
              </a:rPr>
              <a:t>Identifying a suitable person for the assignment</a:t>
            </a:r>
          </a:p>
          <a:p>
            <a:pPr marL="731520" lvl="0" indent="-457200" algn="just">
              <a:buClr>
                <a:prstClr val="white">
                  <a:shade val="95000"/>
                </a:prstClr>
              </a:buClr>
              <a:buSzPct val="65000"/>
              <a:buBlip>
                <a:blip r:embed="rId2"/>
              </a:buBlip>
              <a:defRPr/>
            </a:pPr>
            <a:r>
              <a:rPr lang="en-US" sz="2600" dirty="0">
                <a:solidFill>
                  <a:prstClr val="black"/>
                </a:solidFill>
                <a:latin typeface="Book Antiqua"/>
              </a:rPr>
              <a:t>Predicting his or her performance in a new, culturally potentially very different environment</a:t>
            </a:r>
          </a:p>
          <a:p>
            <a:pPr marL="731520" lvl="0" indent="-457200" algn="just">
              <a:buClr>
                <a:prstClr val="white">
                  <a:shade val="95000"/>
                </a:prstClr>
              </a:buClr>
              <a:buSzPct val="65000"/>
              <a:buBlip>
                <a:blip r:embed="rId2"/>
              </a:buBlip>
              <a:defRPr/>
            </a:pPr>
            <a:r>
              <a:rPr lang="en-US" sz="2600" dirty="0">
                <a:solidFill>
                  <a:prstClr val="black"/>
                </a:solidFill>
                <a:latin typeface="Book Antiqua"/>
              </a:rPr>
              <a:t>Dealing with personal and family-related issues and problems </a:t>
            </a:r>
          </a:p>
          <a:p>
            <a:pPr marL="731520" lvl="0" indent="-457200" algn="just">
              <a:buClr>
                <a:prstClr val="white">
                  <a:shade val="95000"/>
                </a:prstClr>
              </a:buClr>
              <a:buSzPct val="65000"/>
              <a:buBlip>
                <a:blip r:embed="rId2"/>
              </a:buBlip>
              <a:defRPr/>
            </a:pPr>
            <a:r>
              <a:rPr lang="en-US" sz="2600" dirty="0">
                <a:solidFill>
                  <a:prstClr val="black"/>
                </a:solidFill>
                <a:latin typeface="Book Antiqua"/>
              </a:rPr>
              <a:t>Devising an appropriate compensation package</a:t>
            </a:r>
          </a:p>
          <a:p>
            <a:pPr marL="731520" lvl="0" indent="-457200" algn="just">
              <a:buClr>
                <a:prstClr val="white">
                  <a:shade val="95000"/>
                </a:prstClr>
              </a:buClr>
              <a:buSzPct val="65000"/>
              <a:buBlip>
                <a:blip r:embed="rId2"/>
              </a:buBlip>
              <a:defRPr/>
            </a:pPr>
            <a:r>
              <a:rPr lang="en-US" sz="2600" dirty="0">
                <a:solidFill>
                  <a:prstClr val="black"/>
                </a:solidFill>
                <a:latin typeface="Book Antiqua"/>
              </a:rPr>
              <a:t>Complying with host country regulations</a:t>
            </a:r>
          </a:p>
          <a:p>
            <a:pPr algn="just"/>
            <a:endParaRPr lang="en-US" dirty="0"/>
          </a:p>
        </p:txBody>
      </p:sp>
    </p:spTree>
    <p:extLst>
      <p:ext uri="{BB962C8B-B14F-4D97-AF65-F5344CB8AC3E}">
        <p14:creationId xmlns:p14="http://schemas.microsoft.com/office/powerpoint/2010/main" val="2887402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normAutofit fontScale="90000"/>
          </a:bodyPr>
          <a:lstStyle/>
          <a:p>
            <a:r>
              <a:rPr lang="en-US" dirty="0" smtClean="0">
                <a:solidFill>
                  <a:schemeClr val="bg1"/>
                </a:solidFill>
              </a:rPr>
              <a:t>Criteria for Selecting Staff for International Assignments</a:t>
            </a:r>
          </a:p>
        </p:txBody>
      </p:sp>
      <p:sp>
        <p:nvSpPr>
          <p:cNvPr id="3" name="Content Placeholder 2"/>
          <p:cNvSpPr>
            <a:spLocks noGrp="1"/>
          </p:cNvSpPr>
          <p:nvPr>
            <p:ph idx="1"/>
          </p:nvPr>
        </p:nvSpPr>
        <p:spPr/>
        <p:txBody>
          <a:bodyPr/>
          <a:lstStyle/>
          <a:p>
            <a:endParaRPr lang="en-US"/>
          </a:p>
        </p:txBody>
      </p:sp>
      <p:sp>
        <p:nvSpPr>
          <p:cNvPr id="91140" name="Rectangle 4"/>
          <p:cNvSpPr>
            <a:spLocks noChangeArrowheads="1"/>
          </p:cNvSpPr>
          <p:nvPr/>
        </p:nvSpPr>
        <p:spPr bwMode="auto">
          <a:xfrm>
            <a:off x="2895600" y="3429000"/>
            <a:ext cx="3352800" cy="685800"/>
          </a:xfrm>
          <a:prstGeom prst="rect">
            <a:avLst/>
          </a:prstGeom>
          <a:solidFill>
            <a:srgbClr val="FFCC66"/>
          </a:solidFill>
          <a:ln w="9525">
            <a:solidFill>
              <a:schemeClr val="tx1"/>
            </a:solidFill>
            <a:miter lim="800000"/>
            <a:headEnd/>
            <a:tailEnd/>
          </a:ln>
        </p:spPr>
        <p:txBody>
          <a:bodyPr wrap="none" anchor="ctr"/>
          <a:lstStyle>
            <a:lvl1pPr eaLnBrk="0" hangingPunct="0">
              <a:spcBef>
                <a:spcPct val="20000"/>
              </a:spcBef>
              <a:buClr>
                <a:srgbClr val="F9F9F9"/>
              </a:buClr>
              <a:buSzPct val="65000"/>
              <a:buFont typeface="Wingdings 2" pitchFamily="18" charset="2"/>
              <a:buChar char=""/>
              <a:defRPr sz="2800">
                <a:solidFill>
                  <a:schemeClr val="tx1"/>
                </a:solidFill>
                <a:latin typeface="Book Antiqua"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Book Antiqua"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Book Antiqua"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Book Antiqua"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Book Antiqua"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9pPr>
          </a:lstStyle>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SELECTION</a:t>
            </a:r>
            <a:r>
              <a:rPr lang="en-US" altLang="en-US" sz="1800" b="1" dirty="0" smtClean="0">
                <a:solidFill>
                  <a:prstClr val="white"/>
                </a:solidFill>
                <a:latin typeface="Calibri" pitchFamily="34" charset="0"/>
              </a:rPr>
              <a:t>   </a:t>
            </a:r>
            <a:r>
              <a:rPr lang="en-US" altLang="en-US" sz="1800" b="1" dirty="0" smtClean="0">
                <a:solidFill>
                  <a:schemeClr val="bg1"/>
                </a:solidFill>
                <a:latin typeface="Calibri" pitchFamily="34" charset="0"/>
              </a:rPr>
              <a:t>DECISION</a:t>
            </a:r>
          </a:p>
        </p:txBody>
      </p:sp>
      <p:sp>
        <p:nvSpPr>
          <p:cNvPr id="91141" name="Oval 5"/>
          <p:cNvSpPr>
            <a:spLocks noChangeArrowheads="1"/>
          </p:cNvSpPr>
          <p:nvPr/>
        </p:nvSpPr>
        <p:spPr bwMode="auto">
          <a:xfrm>
            <a:off x="304800" y="2057400"/>
            <a:ext cx="2362200" cy="914400"/>
          </a:xfrm>
          <a:prstGeom prst="ellipse">
            <a:avLst/>
          </a:prstGeom>
          <a:gradFill rotWithShape="1">
            <a:gsLst>
              <a:gs pos="0">
                <a:srgbClr val="75744B"/>
              </a:gs>
              <a:gs pos="50000">
                <a:srgbClr val="FCFAA2"/>
              </a:gs>
              <a:gs pos="100000">
                <a:srgbClr val="75744B"/>
              </a:gs>
            </a:gsLst>
            <a:lin ang="5400000" scaled="1"/>
          </a:gradFill>
          <a:ln w="9525">
            <a:solidFill>
              <a:schemeClr val="tx1"/>
            </a:solidFill>
            <a:round/>
            <a:headEnd/>
            <a:tailEnd/>
          </a:ln>
        </p:spPr>
        <p:txBody>
          <a:bodyPr wrap="none" anchor="ctr"/>
          <a:lstStyle>
            <a:lvl1pPr eaLnBrk="0" hangingPunct="0">
              <a:spcBef>
                <a:spcPct val="20000"/>
              </a:spcBef>
              <a:buClr>
                <a:srgbClr val="F9F9F9"/>
              </a:buClr>
              <a:buSzPct val="65000"/>
              <a:buFont typeface="Wingdings 2" pitchFamily="18" charset="2"/>
              <a:buChar char=""/>
              <a:defRPr sz="2800">
                <a:solidFill>
                  <a:schemeClr val="tx1"/>
                </a:solidFill>
                <a:latin typeface="Book Antiqua"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Book Antiqua"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Book Antiqua"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Book Antiqua"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Book Antiqua"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9pPr>
          </a:lstStyle>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Technical Ability</a:t>
            </a:r>
          </a:p>
        </p:txBody>
      </p:sp>
      <p:sp>
        <p:nvSpPr>
          <p:cNvPr id="91142" name="Oval 6"/>
          <p:cNvSpPr>
            <a:spLocks noChangeArrowheads="1"/>
          </p:cNvSpPr>
          <p:nvPr/>
        </p:nvSpPr>
        <p:spPr bwMode="auto">
          <a:xfrm>
            <a:off x="3429000" y="1752600"/>
            <a:ext cx="2362200" cy="914400"/>
          </a:xfrm>
          <a:prstGeom prst="ellipse">
            <a:avLst/>
          </a:prstGeom>
          <a:gradFill rotWithShape="1">
            <a:gsLst>
              <a:gs pos="0">
                <a:srgbClr val="75744B"/>
              </a:gs>
              <a:gs pos="50000">
                <a:srgbClr val="FCFAA2"/>
              </a:gs>
              <a:gs pos="100000">
                <a:srgbClr val="75744B"/>
              </a:gs>
            </a:gsLst>
            <a:lin ang="5400000" scaled="1"/>
          </a:gradFill>
          <a:ln w="9525">
            <a:solidFill>
              <a:schemeClr val="tx1"/>
            </a:solidFill>
            <a:round/>
            <a:headEnd/>
            <a:tailEnd/>
          </a:ln>
        </p:spPr>
        <p:txBody>
          <a:bodyPr wrap="none" anchor="ctr"/>
          <a:lstStyle/>
          <a:p>
            <a:pPr algn="ctr" fontAlgn="base">
              <a:spcBef>
                <a:spcPct val="0"/>
              </a:spcBef>
              <a:spcAft>
                <a:spcPct val="0"/>
              </a:spcAft>
            </a:pPr>
            <a:r>
              <a:rPr lang="en-US" altLang="en-US" b="1" dirty="0">
                <a:solidFill>
                  <a:schemeClr val="bg1"/>
                </a:solidFill>
                <a:latin typeface="Calibri" pitchFamily="34" charset="0"/>
              </a:rPr>
              <a:t>Cross-Cultural </a:t>
            </a:r>
          </a:p>
          <a:p>
            <a:pPr algn="ctr" fontAlgn="base">
              <a:spcBef>
                <a:spcPct val="0"/>
              </a:spcBef>
              <a:spcAft>
                <a:spcPct val="0"/>
              </a:spcAft>
            </a:pPr>
            <a:r>
              <a:rPr lang="en-US" altLang="en-US" b="1" dirty="0">
                <a:solidFill>
                  <a:schemeClr val="bg1"/>
                </a:solidFill>
                <a:latin typeface="Calibri" pitchFamily="34" charset="0"/>
              </a:rPr>
              <a:t>Suitability</a:t>
            </a:r>
          </a:p>
        </p:txBody>
      </p:sp>
      <p:sp>
        <p:nvSpPr>
          <p:cNvPr id="91143" name="Oval 7"/>
          <p:cNvSpPr>
            <a:spLocks noChangeArrowheads="1"/>
          </p:cNvSpPr>
          <p:nvPr/>
        </p:nvSpPr>
        <p:spPr bwMode="auto">
          <a:xfrm>
            <a:off x="6477000" y="2133600"/>
            <a:ext cx="2438400" cy="1066800"/>
          </a:xfrm>
          <a:prstGeom prst="ellipse">
            <a:avLst/>
          </a:prstGeom>
          <a:gradFill rotWithShape="1">
            <a:gsLst>
              <a:gs pos="0">
                <a:srgbClr val="75744B"/>
              </a:gs>
              <a:gs pos="50000">
                <a:srgbClr val="FCFAA2"/>
              </a:gs>
              <a:gs pos="100000">
                <a:srgbClr val="75744B"/>
              </a:gs>
            </a:gsLst>
            <a:lin ang="5400000" scaled="1"/>
          </a:gradFill>
          <a:ln w="9525">
            <a:solidFill>
              <a:schemeClr val="tx1"/>
            </a:solidFill>
            <a:round/>
            <a:headEnd/>
            <a:tailEnd/>
          </a:ln>
        </p:spPr>
        <p:txBody>
          <a:bodyPr wrap="none" anchor="ctr"/>
          <a:lstStyle>
            <a:lvl1pPr eaLnBrk="0" hangingPunct="0">
              <a:spcBef>
                <a:spcPct val="20000"/>
              </a:spcBef>
              <a:buClr>
                <a:srgbClr val="F9F9F9"/>
              </a:buClr>
              <a:buSzPct val="65000"/>
              <a:buFont typeface="Wingdings 2" pitchFamily="18" charset="2"/>
              <a:buChar char=""/>
              <a:defRPr sz="2800">
                <a:solidFill>
                  <a:schemeClr val="tx1"/>
                </a:solidFill>
                <a:latin typeface="Book Antiqua"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Book Antiqua"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Book Antiqua"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Book Antiqua"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Book Antiqua"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9pPr>
          </a:lstStyle>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Family </a:t>
            </a:r>
            <a:r>
              <a:rPr lang="en-US" altLang="en-US" sz="1800" b="1" dirty="0">
                <a:solidFill>
                  <a:schemeClr val="bg1"/>
                </a:solidFill>
                <a:latin typeface="Calibri" pitchFamily="34" charset="0"/>
              </a:rPr>
              <a:t>Requirements</a:t>
            </a:r>
          </a:p>
        </p:txBody>
      </p:sp>
      <p:sp>
        <p:nvSpPr>
          <p:cNvPr id="91144" name="Oval 8"/>
          <p:cNvSpPr>
            <a:spLocks noChangeArrowheads="1"/>
          </p:cNvSpPr>
          <p:nvPr/>
        </p:nvSpPr>
        <p:spPr bwMode="auto">
          <a:xfrm>
            <a:off x="304800" y="4343400"/>
            <a:ext cx="2362200" cy="914400"/>
          </a:xfrm>
          <a:prstGeom prst="ellipse">
            <a:avLst/>
          </a:prstGeom>
          <a:gradFill rotWithShape="1">
            <a:gsLst>
              <a:gs pos="0">
                <a:srgbClr val="75744B"/>
              </a:gs>
              <a:gs pos="50000">
                <a:srgbClr val="FCFAA2"/>
              </a:gs>
              <a:gs pos="100000">
                <a:srgbClr val="75744B"/>
              </a:gs>
            </a:gsLst>
            <a:lin ang="5400000" scaled="1"/>
          </a:gradFill>
          <a:ln w="9525">
            <a:solidFill>
              <a:schemeClr val="tx1"/>
            </a:solidFill>
            <a:round/>
            <a:headEnd/>
            <a:tailEnd/>
          </a:ln>
        </p:spPr>
        <p:txBody>
          <a:bodyPr wrap="none" anchor="ctr"/>
          <a:lstStyle>
            <a:lvl1pPr eaLnBrk="0" hangingPunct="0">
              <a:spcBef>
                <a:spcPct val="20000"/>
              </a:spcBef>
              <a:buClr>
                <a:srgbClr val="F9F9F9"/>
              </a:buClr>
              <a:buSzPct val="65000"/>
              <a:buFont typeface="Wingdings 2" pitchFamily="18" charset="2"/>
              <a:buChar char=""/>
              <a:defRPr sz="2800">
                <a:solidFill>
                  <a:schemeClr val="tx1"/>
                </a:solidFill>
                <a:latin typeface="Book Antiqua"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Book Antiqua"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Book Antiqua"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Book Antiqua"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Book Antiqua"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9pPr>
          </a:lstStyle>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Country-Cultural</a:t>
            </a:r>
          </a:p>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Requirements</a:t>
            </a:r>
          </a:p>
        </p:txBody>
      </p:sp>
      <p:sp>
        <p:nvSpPr>
          <p:cNvPr id="91145" name="Oval 9"/>
          <p:cNvSpPr>
            <a:spLocks noChangeArrowheads="1"/>
          </p:cNvSpPr>
          <p:nvPr/>
        </p:nvSpPr>
        <p:spPr bwMode="auto">
          <a:xfrm>
            <a:off x="3390900" y="4953000"/>
            <a:ext cx="2362200" cy="914400"/>
          </a:xfrm>
          <a:prstGeom prst="ellipse">
            <a:avLst/>
          </a:prstGeom>
          <a:gradFill rotWithShape="1">
            <a:gsLst>
              <a:gs pos="0">
                <a:srgbClr val="75744B"/>
              </a:gs>
              <a:gs pos="50000">
                <a:srgbClr val="FCFAA2"/>
              </a:gs>
              <a:gs pos="100000">
                <a:srgbClr val="75744B"/>
              </a:gs>
            </a:gsLst>
            <a:lin ang="5400000" scaled="1"/>
          </a:gradFill>
          <a:ln w="9525">
            <a:solidFill>
              <a:schemeClr val="tx1"/>
            </a:solidFill>
            <a:round/>
            <a:headEnd/>
            <a:tailEnd/>
          </a:ln>
        </p:spPr>
        <p:txBody>
          <a:bodyPr wrap="none" anchor="ctr"/>
          <a:lstStyle>
            <a:lvl1pPr eaLnBrk="0" hangingPunct="0">
              <a:spcBef>
                <a:spcPct val="20000"/>
              </a:spcBef>
              <a:buClr>
                <a:srgbClr val="F9F9F9"/>
              </a:buClr>
              <a:buSzPct val="65000"/>
              <a:buFont typeface="Wingdings 2" pitchFamily="18" charset="2"/>
              <a:buChar char=""/>
              <a:defRPr sz="2800">
                <a:solidFill>
                  <a:schemeClr val="tx1"/>
                </a:solidFill>
                <a:latin typeface="Book Antiqua"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Book Antiqua"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Book Antiqua"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Book Antiqua"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Book Antiqua"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9pPr>
          </a:lstStyle>
          <a:p>
            <a:pPr algn="ctr" eaLnBrk="1" fontAlgn="base" hangingPunct="1">
              <a:spcBef>
                <a:spcPct val="0"/>
              </a:spcBef>
              <a:spcAft>
                <a:spcPct val="0"/>
              </a:spcAft>
              <a:buClrTx/>
              <a:buSzTx/>
              <a:buFontTx/>
              <a:buNone/>
            </a:pPr>
            <a:r>
              <a:rPr lang="en-US" altLang="en-US" sz="1800" b="1" smtClean="0">
                <a:solidFill>
                  <a:schemeClr val="bg1"/>
                </a:solidFill>
                <a:latin typeface="Calibri" pitchFamily="34" charset="0"/>
              </a:rPr>
              <a:t>Language</a:t>
            </a:r>
          </a:p>
        </p:txBody>
      </p:sp>
      <p:sp>
        <p:nvSpPr>
          <p:cNvPr id="91146" name="Oval 10"/>
          <p:cNvSpPr>
            <a:spLocks noChangeArrowheads="1"/>
          </p:cNvSpPr>
          <p:nvPr/>
        </p:nvSpPr>
        <p:spPr bwMode="auto">
          <a:xfrm>
            <a:off x="6248400" y="4267200"/>
            <a:ext cx="2590800" cy="1295400"/>
          </a:xfrm>
          <a:prstGeom prst="ellipse">
            <a:avLst/>
          </a:prstGeom>
          <a:gradFill rotWithShape="1">
            <a:gsLst>
              <a:gs pos="0">
                <a:srgbClr val="75744B"/>
              </a:gs>
              <a:gs pos="50000">
                <a:srgbClr val="FCFAA2"/>
              </a:gs>
              <a:gs pos="100000">
                <a:srgbClr val="75744B"/>
              </a:gs>
            </a:gsLst>
            <a:lin ang="5400000" scaled="1"/>
          </a:gradFill>
          <a:ln w="9525">
            <a:solidFill>
              <a:schemeClr val="tx1"/>
            </a:solidFill>
            <a:round/>
            <a:headEnd/>
            <a:tailEnd/>
          </a:ln>
        </p:spPr>
        <p:txBody>
          <a:bodyPr wrap="none" anchor="ctr"/>
          <a:lstStyle>
            <a:lvl1pPr eaLnBrk="0" hangingPunct="0">
              <a:spcBef>
                <a:spcPct val="20000"/>
              </a:spcBef>
              <a:buClr>
                <a:srgbClr val="F9F9F9"/>
              </a:buClr>
              <a:buSzPct val="65000"/>
              <a:buFont typeface="Wingdings 2" pitchFamily="18" charset="2"/>
              <a:buChar char=""/>
              <a:defRPr sz="2800">
                <a:solidFill>
                  <a:schemeClr val="tx1"/>
                </a:solidFill>
                <a:latin typeface="Book Antiqua" pitchFamily="18" charset="0"/>
              </a:defRPr>
            </a:lvl1pPr>
            <a:lvl2pPr marL="742950" indent="-285750" eaLnBrk="0" hangingPunct="0">
              <a:spcBef>
                <a:spcPct val="20000"/>
              </a:spcBef>
              <a:buClr>
                <a:schemeClr val="tx1"/>
              </a:buClr>
              <a:buSzPct val="80000"/>
              <a:buFont typeface="Wingdings 2" pitchFamily="18" charset="2"/>
              <a:buChar char=""/>
              <a:defRPr sz="2400">
                <a:solidFill>
                  <a:schemeClr val="tx1"/>
                </a:solidFill>
                <a:latin typeface="Book Antiqua" pitchFamily="18" charset="0"/>
              </a:defRPr>
            </a:lvl2pPr>
            <a:lvl3pPr marL="1143000" indent="-228600" eaLnBrk="0" hangingPunct="0">
              <a:spcBef>
                <a:spcPct val="20000"/>
              </a:spcBef>
              <a:buClr>
                <a:schemeClr val="tx1"/>
              </a:buClr>
              <a:buSzPct val="95000"/>
              <a:buFont typeface="Wingdings" pitchFamily="2" charset="2"/>
              <a:buChar char=""/>
              <a:defRPr sz="2200">
                <a:solidFill>
                  <a:schemeClr val="tx1"/>
                </a:solidFill>
                <a:latin typeface="Book Antiqua" pitchFamily="18" charset="0"/>
              </a:defRPr>
            </a:lvl3pPr>
            <a:lvl4pPr marL="1600200" indent="-228600" eaLnBrk="0" hangingPunct="0">
              <a:spcBef>
                <a:spcPct val="20000"/>
              </a:spcBef>
              <a:buClr>
                <a:schemeClr val="tx1"/>
              </a:buClr>
              <a:buSzPct val="100000"/>
              <a:buFont typeface="Wingdings 3" pitchFamily="18" charset="2"/>
              <a:buChar char=""/>
              <a:defRPr sz="2000">
                <a:solidFill>
                  <a:schemeClr val="tx1"/>
                </a:solidFill>
                <a:latin typeface="Book Antiqua" pitchFamily="18" charset="0"/>
              </a:defRPr>
            </a:lvl4pPr>
            <a:lvl5pPr marL="2057400" indent="-228600" eaLnBrk="0" hangingPunct="0">
              <a:spcBef>
                <a:spcPct val="20000"/>
              </a:spcBef>
              <a:buClr>
                <a:schemeClr val="tx1"/>
              </a:buClr>
              <a:buFont typeface="Wingdings 2" pitchFamily="18" charset="2"/>
              <a:buChar char=""/>
              <a:defRPr sz="2000">
                <a:solidFill>
                  <a:schemeClr val="tx1"/>
                </a:solidFill>
                <a:latin typeface="Book Antiqua" pitchFamily="18" charset="0"/>
              </a:defRPr>
            </a:lvl5pPr>
            <a:lvl6pPr marL="25146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6pPr>
            <a:lvl7pPr marL="29718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7pPr>
            <a:lvl8pPr marL="34290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8pPr>
            <a:lvl9pPr marL="3886200" indent="-228600" eaLnBrk="0" fontAlgn="base" hangingPunct="0">
              <a:spcBef>
                <a:spcPct val="20000"/>
              </a:spcBef>
              <a:spcAft>
                <a:spcPct val="0"/>
              </a:spcAft>
              <a:buClr>
                <a:schemeClr val="tx1"/>
              </a:buClr>
              <a:buFont typeface="Wingdings 2" pitchFamily="18" charset="2"/>
              <a:buChar char=""/>
              <a:defRPr sz="2000">
                <a:solidFill>
                  <a:schemeClr val="tx1"/>
                </a:solidFill>
                <a:latin typeface="Book Antiqua" pitchFamily="18" charset="0"/>
              </a:defRPr>
            </a:lvl9pPr>
          </a:lstStyle>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Organization-Specific</a:t>
            </a:r>
          </a:p>
          <a:p>
            <a:pPr algn="ctr" eaLnBrk="1" fontAlgn="base" hangingPunct="1">
              <a:spcBef>
                <a:spcPct val="0"/>
              </a:spcBef>
              <a:spcAft>
                <a:spcPct val="0"/>
              </a:spcAft>
              <a:buClrTx/>
              <a:buSzTx/>
              <a:buFontTx/>
              <a:buNone/>
            </a:pPr>
            <a:r>
              <a:rPr lang="en-US" altLang="en-US" sz="1800" b="1" dirty="0" smtClean="0">
                <a:solidFill>
                  <a:schemeClr val="bg1"/>
                </a:solidFill>
                <a:latin typeface="Calibri" pitchFamily="34" charset="0"/>
              </a:rPr>
              <a:t>Requirements</a:t>
            </a:r>
          </a:p>
        </p:txBody>
      </p:sp>
      <p:sp>
        <p:nvSpPr>
          <p:cNvPr id="91147" name="Line 11"/>
          <p:cNvSpPr>
            <a:spLocks noChangeShapeType="1"/>
          </p:cNvSpPr>
          <p:nvPr/>
        </p:nvSpPr>
        <p:spPr bwMode="auto">
          <a:xfrm>
            <a:off x="2590800" y="2819400"/>
            <a:ext cx="533400" cy="533400"/>
          </a:xfrm>
          <a:prstGeom prst="line">
            <a:avLst/>
          </a:prstGeom>
          <a:noFill/>
          <a:ln w="38100">
            <a:solidFill>
              <a:srgbClr val="D68C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prstClr val="white"/>
              </a:solidFill>
              <a:latin typeface="Calibri" pitchFamily="34" charset="0"/>
            </a:endParaRPr>
          </a:p>
        </p:txBody>
      </p:sp>
      <p:sp>
        <p:nvSpPr>
          <p:cNvPr id="91148" name="Line 12"/>
          <p:cNvSpPr>
            <a:spLocks noChangeShapeType="1"/>
          </p:cNvSpPr>
          <p:nvPr/>
        </p:nvSpPr>
        <p:spPr bwMode="auto">
          <a:xfrm flipV="1">
            <a:off x="2362200" y="3962400"/>
            <a:ext cx="381000" cy="381000"/>
          </a:xfrm>
          <a:prstGeom prst="line">
            <a:avLst/>
          </a:prstGeom>
          <a:noFill/>
          <a:ln w="38100">
            <a:solidFill>
              <a:srgbClr val="D68C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prstClr val="white"/>
              </a:solidFill>
              <a:latin typeface="Calibri" pitchFamily="34" charset="0"/>
            </a:endParaRPr>
          </a:p>
        </p:txBody>
      </p:sp>
      <p:sp>
        <p:nvSpPr>
          <p:cNvPr id="91149" name="Line 13"/>
          <p:cNvSpPr>
            <a:spLocks noChangeShapeType="1"/>
          </p:cNvSpPr>
          <p:nvPr/>
        </p:nvSpPr>
        <p:spPr bwMode="auto">
          <a:xfrm flipV="1">
            <a:off x="4572000" y="4267200"/>
            <a:ext cx="0" cy="533400"/>
          </a:xfrm>
          <a:prstGeom prst="line">
            <a:avLst/>
          </a:prstGeom>
          <a:noFill/>
          <a:ln w="38100">
            <a:solidFill>
              <a:srgbClr val="D68C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prstClr val="white"/>
              </a:solidFill>
              <a:latin typeface="Calibri" pitchFamily="34" charset="0"/>
            </a:endParaRPr>
          </a:p>
        </p:txBody>
      </p:sp>
      <p:sp>
        <p:nvSpPr>
          <p:cNvPr id="91150" name="Line 14"/>
          <p:cNvSpPr>
            <a:spLocks noChangeShapeType="1"/>
          </p:cNvSpPr>
          <p:nvPr/>
        </p:nvSpPr>
        <p:spPr bwMode="auto">
          <a:xfrm>
            <a:off x="4572000" y="2743200"/>
            <a:ext cx="0" cy="533400"/>
          </a:xfrm>
          <a:prstGeom prst="line">
            <a:avLst/>
          </a:prstGeom>
          <a:noFill/>
          <a:ln w="38100">
            <a:solidFill>
              <a:srgbClr val="D68C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prstClr val="white"/>
              </a:solidFill>
              <a:latin typeface="Calibri" pitchFamily="34" charset="0"/>
            </a:endParaRPr>
          </a:p>
        </p:txBody>
      </p:sp>
      <p:sp>
        <p:nvSpPr>
          <p:cNvPr id="91151" name="Line 15"/>
          <p:cNvSpPr>
            <a:spLocks noChangeShapeType="1"/>
          </p:cNvSpPr>
          <p:nvPr/>
        </p:nvSpPr>
        <p:spPr bwMode="auto">
          <a:xfrm flipH="1" flipV="1">
            <a:off x="6324600" y="3886200"/>
            <a:ext cx="990600" cy="304800"/>
          </a:xfrm>
          <a:prstGeom prst="line">
            <a:avLst/>
          </a:prstGeom>
          <a:noFill/>
          <a:ln w="38100">
            <a:solidFill>
              <a:srgbClr val="D68C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prstClr val="white"/>
              </a:solidFill>
              <a:latin typeface="Calibri" pitchFamily="34" charset="0"/>
            </a:endParaRPr>
          </a:p>
        </p:txBody>
      </p:sp>
      <p:sp>
        <p:nvSpPr>
          <p:cNvPr id="91152" name="Line 16"/>
          <p:cNvSpPr>
            <a:spLocks noChangeShapeType="1"/>
          </p:cNvSpPr>
          <p:nvPr/>
        </p:nvSpPr>
        <p:spPr bwMode="auto">
          <a:xfrm flipH="1">
            <a:off x="6400800" y="3276600"/>
            <a:ext cx="990600" cy="304800"/>
          </a:xfrm>
          <a:prstGeom prst="line">
            <a:avLst/>
          </a:prstGeom>
          <a:noFill/>
          <a:ln w="38100">
            <a:solidFill>
              <a:srgbClr val="D68CC8"/>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prstClr val="white"/>
              </a:solidFill>
              <a:latin typeface="Calibri" pitchFamily="34" charset="0"/>
            </a:endParaRPr>
          </a:p>
        </p:txBody>
      </p:sp>
    </p:spTree>
    <p:extLst>
      <p:ext uri="{BB962C8B-B14F-4D97-AF65-F5344CB8AC3E}">
        <p14:creationId xmlns:p14="http://schemas.microsoft.com/office/powerpoint/2010/main" val="290640765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wheel(4)">
                                      <p:cBhvr>
                                        <p:cTn id="7" dur="2000"/>
                                        <p:tgtEl>
                                          <p:spTgt spid="91140"/>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91141"/>
                                        </p:tgtEl>
                                        <p:attrNameLst>
                                          <p:attrName>style.visibility</p:attrName>
                                        </p:attrNameLst>
                                      </p:cBhvr>
                                      <p:to>
                                        <p:strVal val="visible"/>
                                      </p:to>
                                    </p:set>
                                    <p:animEffect transition="in" filter="wheel(4)">
                                      <p:cBhvr>
                                        <p:cTn id="10" dur="2000"/>
                                        <p:tgtEl>
                                          <p:spTgt spid="91141"/>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91142"/>
                                        </p:tgtEl>
                                        <p:attrNameLst>
                                          <p:attrName>style.visibility</p:attrName>
                                        </p:attrNameLst>
                                      </p:cBhvr>
                                      <p:to>
                                        <p:strVal val="visible"/>
                                      </p:to>
                                    </p:set>
                                    <p:animEffect transition="in" filter="wheel(4)">
                                      <p:cBhvr>
                                        <p:cTn id="13" dur="2000"/>
                                        <p:tgtEl>
                                          <p:spTgt spid="91142"/>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91143"/>
                                        </p:tgtEl>
                                        <p:attrNameLst>
                                          <p:attrName>style.visibility</p:attrName>
                                        </p:attrNameLst>
                                      </p:cBhvr>
                                      <p:to>
                                        <p:strVal val="visible"/>
                                      </p:to>
                                    </p:set>
                                    <p:animEffect transition="in" filter="wheel(4)">
                                      <p:cBhvr>
                                        <p:cTn id="16" dur="2000"/>
                                        <p:tgtEl>
                                          <p:spTgt spid="91143"/>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91144"/>
                                        </p:tgtEl>
                                        <p:attrNameLst>
                                          <p:attrName>style.visibility</p:attrName>
                                        </p:attrNameLst>
                                      </p:cBhvr>
                                      <p:to>
                                        <p:strVal val="visible"/>
                                      </p:to>
                                    </p:set>
                                    <p:animEffect transition="in" filter="wheel(4)">
                                      <p:cBhvr>
                                        <p:cTn id="19" dur="2000"/>
                                        <p:tgtEl>
                                          <p:spTgt spid="91144"/>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91145"/>
                                        </p:tgtEl>
                                        <p:attrNameLst>
                                          <p:attrName>style.visibility</p:attrName>
                                        </p:attrNameLst>
                                      </p:cBhvr>
                                      <p:to>
                                        <p:strVal val="visible"/>
                                      </p:to>
                                    </p:set>
                                    <p:animEffect transition="in" filter="wheel(4)">
                                      <p:cBhvr>
                                        <p:cTn id="22" dur="2000"/>
                                        <p:tgtEl>
                                          <p:spTgt spid="91145"/>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91146"/>
                                        </p:tgtEl>
                                        <p:attrNameLst>
                                          <p:attrName>style.visibility</p:attrName>
                                        </p:attrNameLst>
                                      </p:cBhvr>
                                      <p:to>
                                        <p:strVal val="visible"/>
                                      </p:to>
                                    </p:set>
                                    <p:animEffect transition="in" filter="wheel(4)">
                                      <p:cBhvr>
                                        <p:cTn id="25" dur="2000"/>
                                        <p:tgtEl>
                                          <p:spTgt spid="91146"/>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91147"/>
                                        </p:tgtEl>
                                        <p:attrNameLst>
                                          <p:attrName>style.visibility</p:attrName>
                                        </p:attrNameLst>
                                      </p:cBhvr>
                                      <p:to>
                                        <p:strVal val="visible"/>
                                      </p:to>
                                    </p:set>
                                    <p:animEffect transition="in" filter="wheel(4)">
                                      <p:cBhvr>
                                        <p:cTn id="28" dur="2000"/>
                                        <p:tgtEl>
                                          <p:spTgt spid="91147"/>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91148"/>
                                        </p:tgtEl>
                                        <p:attrNameLst>
                                          <p:attrName>style.visibility</p:attrName>
                                        </p:attrNameLst>
                                      </p:cBhvr>
                                      <p:to>
                                        <p:strVal val="visible"/>
                                      </p:to>
                                    </p:set>
                                    <p:animEffect transition="in" filter="wheel(4)">
                                      <p:cBhvr>
                                        <p:cTn id="31" dur="2000"/>
                                        <p:tgtEl>
                                          <p:spTgt spid="91148"/>
                                        </p:tgtEl>
                                      </p:cBhvr>
                                    </p:animEffect>
                                  </p:childTnLst>
                                </p:cTn>
                              </p:par>
                              <p:par>
                                <p:cTn id="32" presetID="21" presetClass="entr" presetSubtype="4" fill="hold" grpId="0" nodeType="withEffect">
                                  <p:stCondLst>
                                    <p:cond delay="0"/>
                                  </p:stCondLst>
                                  <p:childTnLst>
                                    <p:set>
                                      <p:cBhvr>
                                        <p:cTn id="33" dur="1" fill="hold">
                                          <p:stCondLst>
                                            <p:cond delay="0"/>
                                          </p:stCondLst>
                                        </p:cTn>
                                        <p:tgtEl>
                                          <p:spTgt spid="91149"/>
                                        </p:tgtEl>
                                        <p:attrNameLst>
                                          <p:attrName>style.visibility</p:attrName>
                                        </p:attrNameLst>
                                      </p:cBhvr>
                                      <p:to>
                                        <p:strVal val="visible"/>
                                      </p:to>
                                    </p:set>
                                    <p:animEffect transition="in" filter="wheel(4)">
                                      <p:cBhvr>
                                        <p:cTn id="34" dur="2000"/>
                                        <p:tgtEl>
                                          <p:spTgt spid="91149"/>
                                        </p:tgtEl>
                                      </p:cBhvr>
                                    </p:animEffect>
                                  </p:childTnLst>
                                </p:cTn>
                              </p:par>
                              <p:par>
                                <p:cTn id="35" presetID="21" presetClass="entr" presetSubtype="4" fill="hold" grpId="0" nodeType="withEffect">
                                  <p:stCondLst>
                                    <p:cond delay="0"/>
                                  </p:stCondLst>
                                  <p:childTnLst>
                                    <p:set>
                                      <p:cBhvr>
                                        <p:cTn id="36" dur="1" fill="hold">
                                          <p:stCondLst>
                                            <p:cond delay="0"/>
                                          </p:stCondLst>
                                        </p:cTn>
                                        <p:tgtEl>
                                          <p:spTgt spid="91150"/>
                                        </p:tgtEl>
                                        <p:attrNameLst>
                                          <p:attrName>style.visibility</p:attrName>
                                        </p:attrNameLst>
                                      </p:cBhvr>
                                      <p:to>
                                        <p:strVal val="visible"/>
                                      </p:to>
                                    </p:set>
                                    <p:animEffect transition="in" filter="wheel(4)">
                                      <p:cBhvr>
                                        <p:cTn id="37" dur="2000"/>
                                        <p:tgtEl>
                                          <p:spTgt spid="91150"/>
                                        </p:tgtEl>
                                      </p:cBhvr>
                                    </p:animEffect>
                                  </p:childTnLst>
                                </p:cTn>
                              </p:par>
                              <p:par>
                                <p:cTn id="38" presetID="21" presetClass="entr" presetSubtype="4" fill="hold" grpId="0" nodeType="withEffect">
                                  <p:stCondLst>
                                    <p:cond delay="0"/>
                                  </p:stCondLst>
                                  <p:childTnLst>
                                    <p:set>
                                      <p:cBhvr>
                                        <p:cTn id="39" dur="1" fill="hold">
                                          <p:stCondLst>
                                            <p:cond delay="0"/>
                                          </p:stCondLst>
                                        </p:cTn>
                                        <p:tgtEl>
                                          <p:spTgt spid="91151"/>
                                        </p:tgtEl>
                                        <p:attrNameLst>
                                          <p:attrName>style.visibility</p:attrName>
                                        </p:attrNameLst>
                                      </p:cBhvr>
                                      <p:to>
                                        <p:strVal val="visible"/>
                                      </p:to>
                                    </p:set>
                                    <p:animEffect transition="in" filter="wheel(4)">
                                      <p:cBhvr>
                                        <p:cTn id="40" dur="2000"/>
                                        <p:tgtEl>
                                          <p:spTgt spid="91151"/>
                                        </p:tgtEl>
                                      </p:cBhvr>
                                    </p:animEffect>
                                  </p:childTnLst>
                                </p:cTn>
                              </p:par>
                              <p:par>
                                <p:cTn id="41" presetID="21" presetClass="entr" presetSubtype="4" fill="hold" grpId="0" nodeType="withEffect">
                                  <p:stCondLst>
                                    <p:cond delay="0"/>
                                  </p:stCondLst>
                                  <p:childTnLst>
                                    <p:set>
                                      <p:cBhvr>
                                        <p:cTn id="42" dur="1" fill="hold">
                                          <p:stCondLst>
                                            <p:cond delay="0"/>
                                          </p:stCondLst>
                                        </p:cTn>
                                        <p:tgtEl>
                                          <p:spTgt spid="91152"/>
                                        </p:tgtEl>
                                        <p:attrNameLst>
                                          <p:attrName>style.visibility</p:attrName>
                                        </p:attrNameLst>
                                      </p:cBhvr>
                                      <p:to>
                                        <p:strVal val="visible"/>
                                      </p:to>
                                    </p:set>
                                    <p:animEffect transition="in" filter="wheel(4)">
                                      <p:cBhvr>
                                        <p:cTn id="43" dur="2000"/>
                                        <p:tgtEl>
                                          <p:spTgt spid="91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nimBg="1"/>
      <p:bldP spid="91141" grpId="0" animBg="1"/>
      <p:bldP spid="91142" grpId="0" animBg="1"/>
      <p:bldP spid="91143" grpId="0" animBg="1"/>
      <p:bldP spid="91144" grpId="0" animBg="1"/>
      <p:bldP spid="91145" grpId="0" animBg="1"/>
      <p:bldP spid="91146" grpId="0" animBg="1"/>
      <p:bldP spid="91147" grpId="0" animBg="1"/>
      <p:bldP spid="91148" grpId="0" animBg="1"/>
      <p:bldP spid="91149" grpId="0" animBg="1"/>
      <p:bldP spid="91150" grpId="0" animBg="1"/>
      <p:bldP spid="91151" grpId="0" animBg="1"/>
      <p:bldP spid="911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Title 1"/>
          <p:cNvSpPr>
            <a:spLocks noGrp="1"/>
          </p:cNvSpPr>
          <p:nvPr>
            <p:ph type="title"/>
          </p:nvPr>
        </p:nvSpPr>
        <p:spPr/>
        <p:txBody>
          <a:bodyPr/>
          <a:lstStyle/>
          <a:p>
            <a:r>
              <a:rPr lang="en-US" altLang="en-US" smtClean="0"/>
              <a:t>Issues in Employee Selection</a:t>
            </a:r>
          </a:p>
        </p:txBody>
      </p:sp>
      <p:sp>
        <p:nvSpPr>
          <p:cNvPr id="315395" name="Content Placeholder 2"/>
          <p:cNvSpPr>
            <a:spLocks noGrp="1"/>
          </p:cNvSpPr>
          <p:nvPr>
            <p:ph idx="1"/>
          </p:nvPr>
        </p:nvSpPr>
        <p:spPr/>
        <p:txBody>
          <a:bodyPr/>
          <a:lstStyle/>
          <a:p>
            <a:r>
              <a:rPr lang="en-US" altLang="en-US" dirty="0" smtClean="0">
                <a:solidFill>
                  <a:srgbClr val="FF0000"/>
                </a:solidFill>
              </a:rPr>
              <a:t>Linking staffing plans with the evolution of the MNC</a:t>
            </a:r>
          </a:p>
          <a:p>
            <a:r>
              <a:rPr lang="en-US" altLang="en-US" dirty="0" smtClean="0">
                <a:solidFill>
                  <a:srgbClr val="FF0000"/>
                </a:solidFill>
              </a:rPr>
              <a:t>Staffing orientations</a:t>
            </a:r>
          </a:p>
          <a:p>
            <a:r>
              <a:rPr lang="en-US" altLang="en-US" dirty="0" smtClean="0">
                <a:solidFill>
                  <a:srgbClr val="FF0000"/>
                </a:solidFill>
              </a:rPr>
              <a:t>Managing Expatriates</a:t>
            </a:r>
          </a:p>
          <a:p>
            <a:r>
              <a:rPr lang="en-US" altLang="en-US" dirty="0" smtClean="0">
                <a:solidFill>
                  <a:srgbClr val="FF0000"/>
                </a:solidFill>
              </a:rPr>
              <a:t>Female Expatriates</a:t>
            </a:r>
          </a:p>
        </p:txBody>
      </p:sp>
    </p:spTree>
    <p:extLst>
      <p:ext uri="{BB962C8B-B14F-4D97-AF65-F5344CB8AC3E}">
        <p14:creationId xmlns:p14="http://schemas.microsoft.com/office/powerpoint/2010/main" val="1282512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Title 1"/>
          <p:cNvSpPr>
            <a:spLocks noGrp="1"/>
          </p:cNvSpPr>
          <p:nvPr>
            <p:ph type="title"/>
          </p:nvPr>
        </p:nvSpPr>
        <p:spPr/>
        <p:txBody>
          <a:bodyPr>
            <a:normAutofit fontScale="90000"/>
          </a:bodyPr>
          <a:lstStyle/>
          <a:p>
            <a:r>
              <a:rPr lang="en-US" altLang="en-US" dirty="0" smtClean="0">
                <a:solidFill>
                  <a:srgbClr val="FF0000"/>
                </a:solidFill>
              </a:rPr>
              <a:t>Linking staffing plans with evolution of an MNC</a:t>
            </a:r>
          </a:p>
        </p:txBody>
      </p:sp>
      <p:sp>
        <p:nvSpPr>
          <p:cNvPr id="3" name="Content Placeholder 2"/>
          <p:cNvSpPr>
            <a:spLocks noGrp="1"/>
          </p:cNvSpPr>
          <p:nvPr>
            <p:ph idx="1"/>
          </p:nvPr>
        </p:nvSpPr>
        <p:spPr/>
        <p:txBody>
          <a:bodyPr/>
          <a:lstStyle/>
          <a:p>
            <a:pPr marL="0" indent="0">
              <a:buFontTx/>
              <a:buNone/>
              <a:defRPr/>
            </a:pPr>
            <a:r>
              <a:rPr lang="en-US" dirty="0" smtClean="0"/>
              <a:t>Setting up the host unit</a:t>
            </a:r>
          </a:p>
          <a:p>
            <a:pPr>
              <a:defRPr/>
            </a:pPr>
            <a:r>
              <a:rPr lang="en-US" dirty="0" smtClean="0"/>
              <a:t>Focused staffing challenges, pace is slow</a:t>
            </a:r>
          </a:p>
          <a:p>
            <a:pPr>
              <a:defRPr/>
            </a:pPr>
            <a:r>
              <a:rPr lang="en-US" dirty="0" smtClean="0"/>
              <a:t>Hiring headcounts= 5-10</a:t>
            </a:r>
          </a:p>
          <a:p>
            <a:pPr>
              <a:defRPr/>
            </a:pPr>
            <a:r>
              <a:rPr lang="en-US" dirty="0" smtClean="0"/>
              <a:t>Staffing approach: ethnocentric or geocentric</a:t>
            </a:r>
          </a:p>
          <a:p>
            <a:pPr>
              <a:defRPr/>
            </a:pPr>
            <a:r>
              <a:rPr lang="en-US" dirty="0" smtClean="0"/>
              <a:t>Role of Parent MNC: Closely and carefully monitored by the parent MNC</a:t>
            </a:r>
            <a:endParaRPr lang="en-US" dirty="0"/>
          </a:p>
        </p:txBody>
      </p:sp>
    </p:spTree>
    <p:extLst>
      <p:ext uri="{BB962C8B-B14F-4D97-AF65-F5344CB8AC3E}">
        <p14:creationId xmlns:p14="http://schemas.microsoft.com/office/powerpoint/2010/main" val="1351787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Title 1"/>
          <p:cNvSpPr>
            <a:spLocks noGrp="1"/>
          </p:cNvSpPr>
          <p:nvPr>
            <p:ph type="title"/>
          </p:nvPr>
        </p:nvSpPr>
        <p:spPr/>
        <p:txBody>
          <a:bodyPr/>
          <a:lstStyle/>
          <a:p>
            <a:r>
              <a:rPr lang="en-US" altLang="en-US" sz="3200" dirty="0" smtClean="0">
                <a:solidFill>
                  <a:srgbClr val="FF0000"/>
                </a:solidFill>
              </a:rPr>
              <a:t>Establishing the technology team to begin core operational activities</a:t>
            </a:r>
          </a:p>
        </p:txBody>
      </p:sp>
      <p:sp>
        <p:nvSpPr>
          <p:cNvPr id="4" name="Content Placeholder 2"/>
          <p:cNvSpPr>
            <a:spLocks noGrp="1"/>
          </p:cNvSpPr>
          <p:nvPr>
            <p:ph idx="1"/>
          </p:nvPr>
        </p:nvSpPr>
        <p:spPr/>
        <p:txBody>
          <a:bodyPr/>
          <a:lstStyle/>
          <a:p>
            <a:pPr marL="0" indent="0">
              <a:buFontTx/>
              <a:buNone/>
              <a:defRPr/>
            </a:pPr>
            <a:endParaRPr lang="en-US" dirty="0" smtClean="0"/>
          </a:p>
          <a:p>
            <a:pPr>
              <a:defRPr/>
            </a:pPr>
            <a:r>
              <a:rPr lang="en-US" dirty="0" smtClean="0"/>
              <a:t>Unit staffing challenges, pace is fast, hiring obtains individuals with high emphasis on competency</a:t>
            </a:r>
          </a:p>
          <a:p>
            <a:pPr>
              <a:defRPr/>
            </a:pPr>
            <a:r>
              <a:rPr lang="en-US" dirty="0" smtClean="0"/>
              <a:t>Hiring headcounts= 20-200</a:t>
            </a:r>
          </a:p>
          <a:p>
            <a:pPr>
              <a:defRPr/>
            </a:pPr>
            <a:r>
              <a:rPr lang="en-US" dirty="0" smtClean="0"/>
              <a:t>Staffing approach: Polycentric approach is preferred</a:t>
            </a:r>
          </a:p>
          <a:p>
            <a:pPr>
              <a:defRPr/>
            </a:pPr>
            <a:r>
              <a:rPr lang="en-US" dirty="0" smtClean="0"/>
              <a:t>Role of Parent MNC : is reduced </a:t>
            </a:r>
            <a:endParaRPr lang="en-US" dirty="0"/>
          </a:p>
        </p:txBody>
      </p:sp>
    </p:spTree>
    <p:extLst>
      <p:ext uri="{BB962C8B-B14F-4D97-AF65-F5344CB8AC3E}">
        <p14:creationId xmlns:p14="http://schemas.microsoft.com/office/powerpoint/2010/main" val="1957081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Title 1"/>
          <p:cNvSpPr>
            <a:spLocks noGrp="1"/>
          </p:cNvSpPr>
          <p:nvPr>
            <p:ph type="title"/>
          </p:nvPr>
        </p:nvSpPr>
        <p:spPr>
          <a:xfrm>
            <a:off x="457200" y="274638"/>
            <a:ext cx="8229600" cy="1249362"/>
          </a:xfrm>
        </p:spPr>
        <p:txBody>
          <a:bodyPr>
            <a:normAutofit fontScale="90000"/>
          </a:bodyPr>
          <a:lstStyle/>
          <a:p>
            <a:r>
              <a:rPr lang="en-US" altLang="en-US" sz="3200" dirty="0" smtClean="0">
                <a:solidFill>
                  <a:srgbClr val="FF0000"/>
                </a:solidFill>
              </a:rPr>
              <a:t>Full blown established operations of the host unit with significant role in establishing global targets</a:t>
            </a:r>
          </a:p>
        </p:txBody>
      </p:sp>
      <p:sp>
        <p:nvSpPr>
          <p:cNvPr id="318467" name="Content Placeholder 2"/>
          <p:cNvSpPr>
            <a:spLocks noGrp="1"/>
          </p:cNvSpPr>
          <p:nvPr>
            <p:ph idx="1"/>
          </p:nvPr>
        </p:nvSpPr>
        <p:spPr/>
        <p:txBody>
          <a:bodyPr/>
          <a:lstStyle/>
          <a:p>
            <a:r>
              <a:rPr lang="en-US" altLang="en-US" smtClean="0"/>
              <a:t>Focused staffing challenges increases, hiring targets increase</a:t>
            </a:r>
          </a:p>
          <a:p>
            <a:r>
              <a:rPr lang="en-US" altLang="en-US" smtClean="0"/>
              <a:t>Hiring headcounts= 200-1000</a:t>
            </a:r>
          </a:p>
          <a:p>
            <a:r>
              <a:rPr lang="en-US" altLang="en-US" smtClean="0"/>
              <a:t>Staffing approach: Polycentric</a:t>
            </a:r>
          </a:p>
          <a:p>
            <a:r>
              <a:rPr lang="en-US" altLang="en-US" smtClean="0"/>
              <a:t>Role of Parent MNC: Minimal as depending more on the unit to manage</a:t>
            </a:r>
          </a:p>
        </p:txBody>
      </p:sp>
    </p:spTree>
    <p:extLst>
      <p:ext uri="{BB962C8B-B14F-4D97-AF65-F5344CB8AC3E}">
        <p14:creationId xmlns:p14="http://schemas.microsoft.com/office/powerpoint/2010/main" val="4001573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Content Placeholder 2"/>
          <p:cNvSpPr>
            <a:spLocks noGrp="1"/>
          </p:cNvSpPr>
          <p:nvPr>
            <p:ph idx="1"/>
          </p:nvPr>
        </p:nvSpPr>
        <p:spPr/>
        <p:txBody>
          <a:bodyPr/>
          <a:lstStyle/>
          <a:p>
            <a:r>
              <a:rPr lang="en-US" altLang="en-US" smtClean="0"/>
              <a:t>Move to volume hiring as unit’s global contributions are clear.</a:t>
            </a:r>
          </a:p>
          <a:p>
            <a:r>
              <a:rPr lang="en-US" altLang="en-US" smtClean="0"/>
              <a:t>Hiring headcounts= 500-10000</a:t>
            </a:r>
          </a:p>
          <a:p>
            <a:r>
              <a:rPr lang="en-US" altLang="en-US" smtClean="0"/>
              <a:t>Staffing approach: polycentric </a:t>
            </a:r>
          </a:p>
          <a:p>
            <a:r>
              <a:rPr lang="en-US" altLang="en-US" smtClean="0"/>
              <a:t>Role of Parent MNC: is at strategic level to take decisions to optimise global operating costs.</a:t>
            </a:r>
          </a:p>
        </p:txBody>
      </p:sp>
      <p:sp>
        <p:nvSpPr>
          <p:cNvPr id="319491" name="Title 1"/>
          <p:cNvSpPr>
            <a:spLocks noGrp="1"/>
          </p:cNvSpPr>
          <p:nvPr>
            <p:ph type="title"/>
          </p:nvPr>
        </p:nvSpPr>
        <p:spPr/>
        <p:txBody>
          <a:bodyPr/>
          <a:lstStyle/>
          <a:p>
            <a:r>
              <a:rPr lang="en-US" altLang="en-US" sz="2800" dirty="0" smtClean="0">
                <a:solidFill>
                  <a:srgbClr val="FF0000"/>
                </a:solidFill>
              </a:rPr>
              <a:t>Strong Leadership at the unit level while globally consolidating with parent</a:t>
            </a:r>
          </a:p>
        </p:txBody>
      </p:sp>
    </p:spTree>
    <p:extLst>
      <p:ext uri="{BB962C8B-B14F-4D97-AF65-F5344CB8AC3E}">
        <p14:creationId xmlns:p14="http://schemas.microsoft.com/office/powerpoint/2010/main" val="114895342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959</Words>
  <Application>Microsoft Office PowerPoint</Application>
  <PresentationFormat>On-screen Show (4:3)</PresentationFormat>
  <Paragraphs>139</Paragraphs>
  <Slides>27</Slides>
  <Notes>0</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Apex</vt:lpstr>
      <vt:lpstr>Staffing and Training for International Assignments</vt:lpstr>
      <vt:lpstr>Staffing</vt:lpstr>
      <vt:lpstr>Selecting Staff for International Assignment</vt:lpstr>
      <vt:lpstr>Criteria for Selecting Staff for International Assignments</vt:lpstr>
      <vt:lpstr>Issues in Employee Selection</vt:lpstr>
      <vt:lpstr>Linking staffing plans with evolution of an MNC</vt:lpstr>
      <vt:lpstr>Establishing the technology team to begin core operational activities</vt:lpstr>
      <vt:lpstr>Full blown established operations of the host unit with significant role in establishing global targets</vt:lpstr>
      <vt:lpstr>Strong Leadership at the unit level while globally consolidating with parent</vt:lpstr>
      <vt:lpstr>Staffing Orientations</vt:lpstr>
      <vt:lpstr>Managing Expatriates</vt:lpstr>
      <vt:lpstr>Female Expatriates</vt:lpstr>
      <vt:lpstr>Recent Trends in International Staffing</vt:lpstr>
      <vt:lpstr>Training:Introduction</vt:lpstr>
      <vt:lpstr>CCT</vt:lpstr>
      <vt:lpstr>Benefits of CCT</vt:lpstr>
      <vt:lpstr>Demerits of CCT</vt:lpstr>
      <vt:lpstr>Phases in CCT Programme</vt:lpstr>
      <vt:lpstr>PowerPoint Presentation</vt:lpstr>
      <vt:lpstr>PowerPoint Presentation</vt:lpstr>
      <vt:lpstr>PowerPoint Presentation</vt:lpstr>
      <vt:lpstr>PowerPoint Presentation</vt:lpstr>
      <vt:lpstr>PowerPoint Presentation</vt:lpstr>
      <vt:lpstr>HCN Training</vt:lpstr>
      <vt:lpstr>Steps in HCN Training</vt:lpstr>
      <vt:lpstr>Tung’s Framework on CCT</vt:lpstr>
      <vt:lpstr>Trends in Training for Competitive advantage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Negotiating across Cultures</dc:title>
  <dc:creator>Admin</dc:creator>
  <cp:lastModifiedBy>Admin</cp:lastModifiedBy>
  <cp:revision>61</cp:revision>
  <dcterms:created xsi:type="dcterms:W3CDTF">2015-08-10T05:05:28Z</dcterms:created>
  <dcterms:modified xsi:type="dcterms:W3CDTF">2015-08-11T04:11:07Z</dcterms:modified>
</cp:coreProperties>
</file>