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57" r:id="rId6"/>
    <p:sldId id="258"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3E66B8B-7ED0-466F-8001-DAECBE81AB6A}" type="datetimeFigureOut">
              <a:rPr lang="en-IN" smtClean="0"/>
              <a:t>04-05-2020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12916-C697-4EEB-8AC6-7C91E189AB0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463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E66B8B-7ED0-466F-8001-DAECBE81AB6A}" type="datetimeFigureOut">
              <a:rPr lang="en-IN" smtClean="0"/>
              <a:t>04-05-2020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17706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E66B8B-7ED0-466F-8001-DAECBE81AB6A}" type="datetimeFigureOut">
              <a:rPr lang="en-IN" smtClean="0"/>
              <a:t>04-05-2020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12916-C697-4EEB-8AC6-7C91E189AB03}"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97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E66B8B-7ED0-466F-8001-DAECBE81AB6A}" type="datetimeFigureOut">
              <a:rPr lang="en-IN" smtClean="0"/>
              <a:t>04-05-2020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331809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E66B8B-7ED0-466F-8001-DAECBE81AB6A}" type="datetimeFigureOut">
              <a:rPr lang="en-IN" smtClean="0"/>
              <a:t>04-05-2020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712916-C697-4EEB-8AC6-7C91E189AB0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1861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E66B8B-7ED0-466F-8001-DAECBE81AB6A}" type="datetimeFigureOut">
              <a:rPr lang="en-IN" smtClean="0"/>
              <a:t>04-05-2020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278067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E66B8B-7ED0-466F-8001-DAECBE81AB6A}" type="datetimeFigureOut">
              <a:rPr lang="en-IN" smtClean="0"/>
              <a:t>04-05-2020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3005679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E66B8B-7ED0-466F-8001-DAECBE81AB6A}" type="datetimeFigureOut">
              <a:rPr lang="en-IN" smtClean="0"/>
              <a:t>04-05-2020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154512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66B8B-7ED0-466F-8001-DAECBE81AB6A}" type="datetimeFigureOut">
              <a:rPr lang="en-IN" smtClean="0"/>
              <a:t>04-05-2020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4272407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E66B8B-7ED0-466F-8001-DAECBE81AB6A}" type="datetimeFigureOut">
              <a:rPr lang="en-IN" smtClean="0"/>
              <a:t>04-05-2020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12916-C697-4EEB-8AC6-7C91E189AB03}" type="slidenum">
              <a:rPr lang="en-IN" smtClean="0"/>
              <a:t>‹#›</a:t>
            </a:fld>
            <a:endParaRPr lang="en-IN"/>
          </a:p>
        </p:txBody>
      </p:sp>
    </p:spTree>
    <p:extLst>
      <p:ext uri="{BB962C8B-B14F-4D97-AF65-F5344CB8AC3E}">
        <p14:creationId xmlns:p14="http://schemas.microsoft.com/office/powerpoint/2010/main" val="133725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E66B8B-7ED0-466F-8001-DAECBE81AB6A}" type="datetimeFigureOut">
              <a:rPr lang="en-IN" smtClean="0"/>
              <a:t>04-05-2020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712916-C697-4EEB-8AC6-7C91E189AB0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38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3E66B8B-7ED0-466F-8001-DAECBE81AB6A}" type="datetimeFigureOut">
              <a:rPr lang="en-IN" smtClean="0"/>
              <a:t>04-05-2020</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6712916-C697-4EEB-8AC6-7C91E189AB03}"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81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30E95-E29A-4D85-920A-1F44C792B5D9}"/>
              </a:ext>
            </a:extLst>
          </p:cNvPr>
          <p:cNvSpPr>
            <a:spLocks noGrp="1"/>
          </p:cNvSpPr>
          <p:nvPr>
            <p:ph type="ctrTitle"/>
          </p:nvPr>
        </p:nvSpPr>
        <p:spPr/>
        <p:txBody>
          <a:bodyPr/>
          <a:lstStyle/>
          <a:p>
            <a:r>
              <a:rPr lang="en-US" dirty="0"/>
              <a:t>Leadership &amp; change management</a:t>
            </a:r>
            <a:endParaRPr lang="en-IN" dirty="0"/>
          </a:p>
        </p:txBody>
      </p:sp>
    </p:spTree>
    <p:extLst>
      <p:ext uri="{BB962C8B-B14F-4D97-AF65-F5344CB8AC3E}">
        <p14:creationId xmlns:p14="http://schemas.microsoft.com/office/powerpoint/2010/main" val="3581083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89528" y="488094"/>
            <a:ext cx="6009640" cy="689291"/>
          </a:xfrm>
          <a:prstGeom prst="rect">
            <a:avLst/>
          </a:prstGeom>
        </p:spPr>
        <p:txBody>
          <a:bodyPr vert="horz" wrap="square" lIns="0" tIns="12065" rIns="0" bIns="0" rtlCol="0" anchor="ctr">
            <a:spAutoFit/>
          </a:bodyPr>
          <a:lstStyle/>
          <a:p>
            <a:pPr marL="12700">
              <a:lnSpc>
                <a:spcPct val="100000"/>
              </a:lnSpc>
              <a:spcBef>
                <a:spcPts val="95"/>
              </a:spcBef>
            </a:pPr>
            <a:r>
              <a:rPr spc="-5" dirty="0"/>
              <a:t>Earlier work culture in</a:t>
            </a:r>
            <a:r>
              <a:rPr spc="10" dirty="0"/>
              <a:t> </a:t>
            </a:r>
            <a:r>
              <a:rPr spc="-5" dirty="0"/>
              <a:t>JCP</a:t>
            </a:r>
          </a:p>
        </p:txBody>
      </p:sp>
      <p:sp>
        <p:nvSpPr>
          <p:cNvPr id="3" name="object 3"/>
          <p:cNvSpPr txBox="1"/>
          <p:nvPr/>
        </p:nvSpPr>
        <p:spPr>
          <a:xfrm>
            <a:off x="2059940" y="1552004"/>
            <a:ext cx="7301230" cy="4319131"/>
          </a:xfrm>
          <a:prstGeom prst="rect">
            <a:avLst/>
          </a:prstGeom>
        </p:spPr>
        <p:txBody>
          <a:bodyPr vert="horz" wrap="square" lIns="0" tIns="86360" rIns="0" bIns="0" rtlCol="0">
            <a:spAutoFit/>
          </a:bodyPr>
          <a:lstStyle/>
          <a:p>
            <a:pPr marL="355600" indent="-343535">
              <a:spcBef>
                <a:spcPts val="680"/>
              </a:spcBef>
              <a:buChar char="•"/>
              <a:tabLst>
                <a:tab pos="355600" algn="l"/>
                <a:tab pos="356235" algn="l"/>
              </a:tabLst>
            </a:pPr>
            <a:r>
              <a:rPr sz="2400" spc="-5" dirty="0">
                <a:latin typeface="Arial"/>
                <a:cs typeface="Arial"/>
              </a:rPr>
              <a:t>Organization was </a:t>
            </a:r>
            <a:r>
              <a:rPr sz="2400" dirty="0">
                <a:latin typeface="Arial"/>
                <a:cs typeface="Arial"/>
              </a:rPr>
              <a:t>very </a:t>
            </a:r>
            <a:r>
              <a:rPr sz="2400" spc="-5" dirty="0">
                <a:latin typeface="Arial"/>
                <a:cs typeface="Arial"/>
              </a:rPr>
              <a:t>rigid and</a:t>
            </a:r>
            <a:r>
              <a:rPr sz="2400" spc="50" dirty="0">
                <a:latin typeface="Arial"/>
                <a:cs typeface="Arial"/>
              </a:rPr>
              <a:t> </a:t>
            </a:r>
            <a:r>
              <a:rPr sz="2400" dirty="0">
                <a:latin typeface="Arial"/>
                <a:cs typeface="Arial"/>
              </a:rPr>
              <a:t>formal</a:t>
            </a:r>
            <a:endParaRPr sz="2400">
              <a:latin typeface="Arial"/>
              <a:cs typeface="Arial"/>
            </a:endParaRPr>
          </a:p>
          <a:p>
            <a:pPr marL="355600" marR="5080" indent="-343535">
              <a:spcBef>
                <a:spcPts val="580"/>
              </a:spcBef>
              <a:buChar char="•"/>
              <a:tabLst>
                <a:tab pos="355600" algn="l"/>
                <a:tab pos="356235" algn="l"/>
              </a:tabLst>
            </a:pPr>
            <a:r>
              <a:rPr sz="2400" spc="-5" dirty="0">
                <a:latin typeface="Arial"/>
                <a:cs typeface="Arial"/>
              </a:rPr>
              <a:t>Employees addressed managers formally </a:t>
            </a:r>
            <a:r>
              <a:rPr sz="2400" dirty="0">
                <a:latin typeface="Arial"/>
                <a:cs typeface="Arial"/>
              </a:rPr>
              <a:t>not </a:t>
            </a:r>
            <a:r>
              <a:rPr sz="2400" spc="-5" dirty="0">
                <a:latin typeface="Arial"/>
                <a:cs typeface="Arial"/>
              </a:rPr>
              <a:t>by sir  names</a:t>
            </a:r>
            <a:endParaRPr sz="2400">
              <a:latin typeface="Arial"/>
              <a:cs typeface="Arial"/>
            </a:endParaRPr>
          </a:p>
          <a:p>
            <a:pPr marL="355600" indent="-343535">
              <a:spcBef>
                <a:spcPts val="575"/>
              </a:spcBef>
              <a:buChar char="•"/>
              <a:tabLst>
                <a:tab pos="355600" algn="l"/>
                <a:tab pos="356235" algn="l"/>
              </a:tabLst>
            </a:pPr>
            <a:r>
              <a:rPr sz="2400" spc="-5" dirty="0">
                <a:latin typeface="Arial"/>
                <a:cs typeface="Arial"/>
              </a:rPr>
              <a:t>Formal dressing</a:t>
            </a:r>
            <a:endParaRPr sz="2400">
              <a:latin typeface="Arial"/>
              <a:cs typeface="Arial"/>
            </a:endParaRPr>
          </a:p>
          <a:p>
            <a:pPr marL="355600" indent="-343535">
              <a:spcBef>
                <a:spcPts val="580"/>
              </a:spcBef>
              <a:buChar char="•"/>
              <a:tabLst>
                <a:tab pos="355600" algn="l"/>
                <a:tab pos="356235" algn="l"/>
              </a:tabLst>
            </a:pPr>
            <a:r>
              <a:rPr sz="2400" spc="-5" dirty="0">
                <a:latin typeface="Arial"/>
                <a:cs typeface="Arial"/>
              </a:rPr>
              <a:t>Desisted </a:t>
            </a:r>
            <a:r>
              <a:rPr sz="2400" dirty="0">
                <a:latin typeface="Arial"/>
                <a:cs typeface="Arial"/>
              </a:rPr>
              <a:t>from </a:t>
            </a:r>
            <a:r>
              <a:rPr sz="2400" spc="-5" dirty="0">
                <a:latin typeface="Arial"/>
                <a:cs typeface="Arial"/>
              </a:rPr>
              <a:t>decorating</a:t>
            </a:r>
            <a:r>
              <a:rPr sz="2400" spc="15" dirty="0">
                <a:latin typeface="Arial"/>
                <a:cs typeface="Arial"/>
              </a:rPr>
              <a:t> </a:t>
            </a:r>
            <a:r>
              <a:rPr sz="2400" spc="-5" dirty="0">
                <a:latin typeface="Arial"/>
                <a:cs typeface="Arial"/>
              </a:rPr>
              <a:t>cubicles</a:t>
            </a:r>
            <a:endParaRPr sz="2400">
              <a:latin typeface="Arial"/>
              <a:cs typeface="Arial"/>
            </a:endParaRPr>
          </a:p>
          <a:p>
            <a:pPr marL="355600" marR="180340" indent="-343535">
              <a:spcBef>
                <a:spcPts val="575"/>
              </a:spcBef>
              <a:buChar char="•"/>
              <a:tabLst>
                <a:tab pos="355600" algn="l"/>
                <a:tab pos="356235" algn="l"/>
                <a:tab pos="2049145" algn="l"/>
              </a:tabLst>
            </a:pPr>
            <a:r>
              <a:rPr sz="2400" dirty="0">
                <a:latin typeface="Arial"/>
                <a:cs typeface="Arial"/>
              </a:rPr>
              <a:t>A </a:t>
            </a:r>
            <a:r>
              <a:rPr sz="2400" spc="-5" dirty="0">
                <a:latin typeface="Arial"/>
                <a:cs typeface="Arial"/>
              </a:rPr>
              <a:t>band </a:t>
            </a:r>
            <a:r>
              <a:rPr sz="2400" dirty="0">
                <a:latin typeface="Arial"/>
                <a:cs typeface="Arial"/>
              </a:rPr>
              <a:t>of </a:t>
            </a:r>
            <a:r>
              <a:rPr sz="2400" spc="-10" dirty="0">
                <a:latin typeface="Arial"/>
                <a:cs typeface="Arial"/>
              </a:rPr>
              <a:t>office </a:t>
            </a:r>
            <a:r>
              <a:rPr sz="2400" spc="-5" dirty="0">
                <a:latin typeface="Arial"/>
                <a:cs typeface="Arial"/>
              </a:rPr>
              <a:t>police reporting </a:t>
            </a:r>
            <a:r>
              <a:rPr sz="2400" dirty="0">
                <a:latin typeface="Arial"/>
                <a:cs typeface="Arial"/>
              </a:rPr>
              <a:t>to </a:t>
            </a:r>
            <a:r>
              <a:rPr sz="2400" spc="-10" dirty="0">
                <a:latin typeface="Arial"/>
                <a:cs typeface="Arial"/>
              </a:rPr>
              <a:t>HR </a:t>
            </a:r>
            <a:r>
              <a:rPr sz="2400" spc="-5" dirty="0">
                <a:latin typeface="Arial"/>
                <a:cs typeface="Arial"/>
              </a:rPr>
              <a:t>departed</a:t>
            </a:r>
            <a:r>
              <a:rPr sz="2400" spc="-55" dirty="0">
                <a:latin typeface="Arial"/>
                <a:cs typeface="Arial"/>
              </a:rPr>
              <a:t> </a:t>
            </a:r>
            <a:r>
              <a:rPr sz="2400" dirty="0">
                <a:latin typeface="Arial"/>
                <a:cs typeface="Arial"/>
              </a:rPr>
              <a:t>to  </a:t>
            </a:r>
            <a:r>
              <a:rPr sz="2400" spc="-5" dirty="0">
                <a:latin typeface="Arial"/>
                <a:cs typeface="Arial"/>
              </a:rPr>
              <a:t>ensure</a:t>
            </a:r>
            <a:r>
              <a:rPr sz="2400" spc="20" dirty="0">
                <a:latin typeface="Arial"/>
                <a:cs typeface="Arial"/>
              </a:rPr>
              <a:t> </a:t>
            </a:r>
            <a:r>
              <a:rPr sz="2400" dirty="0">
                <a:latin typeface="Arial"/>
                <a:cs typeface="Arial"/>
              </a:rPr>
              <a:t>that	</a:t>
            </a:r>
            <a:r>
              <a:rPr sz="2400" spc="-5" dirty="0">
                <a:latin typeface="Arial"/>
                <a:cs typeface="Arial"/>
              </a:rPr>
              <a:t>Employees compiled with rigid</a:t>
            </a:r>
            <a:r>
              <a:rPr sz="2400" spc="75" dirty="0">
                <a:latin typeface="Arial"/>
                <a:cs typeface="Arial"/>
              </a:rPr>
              <a:t> </a:t>
            </a:r>
            <a:r>
              <a:rPr sz="2400" spc="-5" dirty="0">
                <a:latin typeface="Arial"/>
                <a:cs typeface="Arial"/>
              </a:rPr>
              <a:t>rules</a:t>
            </a:r>
            <a:endParaRPr sz="2400">
              <a:latin typeface="Arial"/>
              <a:cs typeface="Arial"/>
            </a:endParaRPr>
          </a:p>
          <a:p>
            <a:pPr marL="355600" indent="-343535">
              <a:spcBef>
                <a:spcPts val="575"/>
              </a:spcBef>
              <a:buChar char="•"/>
              <a:tabLst>
                <a:tab pos="355600" algn="l"/>
                <a:tab pos="356235" algn="l"/>
              </a:tabLst>
            </a:pPr>
            <a:r>
              <a:rPr sz="2400" dirty="0">
                <a:latin typeface="Arial"/>
                <a:cs typeface="Arial"/>
              </a:rPr>
              <a:t>In </a:t>
            </a:r>
            <a:r>
              <a:rPr sz="2400" spc="-5" dirty="0">
                <a:latin typeface="Arial"/>
                <a:cs typeface="Arial"/>
              </a:rPr>
              <a:t>house</a:t>
            </a:r>
            <a:r>
              <a:rPr sz="2400" spc="-10" dirty="0">
                <a:latin typeface="Arial"/>
                <a:cs typeface="Arial"/>
              </a:rPr>
              <a:t> </a:t>
            </a:r>
            <a:r>
              <a:rPr sz="2400" spc="-5" dirty="0">
                <a:latin typeface="Arial"/>
                <a:cs typeface="Arial"/>
              </a:rPr>
              <a:t>hiring</a:t>
            </a:r>
            <a:endParaRPr sz="2400">
              <a:latin typeface="Arial"/>
              <a:cs typeface="Arial"/>
            </a:endParaRPr>
          </a:p>
          <a:p>
            <a:pPr marL="355600" indent="-343535">
              <a:spcBef>
                <a:spcPts val="580"/>
              </a:spcBef>
              <a:buChar char="•"/>
              <a:tabLst>
                <a:tab pos="355600" algn="l"/>
                <a:tab pos="356235" algn="l"/>
              </a:tabLst>
            </a:pPr>
            <a:r>
              <a:rPr sz="2400" spc="-5" dirty="0">
                <a:latin typeface="Arial"/>
                <a:cs typeface="Arial"/>
              </a:rPr>
              <a:t>No </a:t>
            </a:r>
            <a:r>
              <a:rPr sz="2400" dirty="0">
                <a:latin typeface="Arial"/>
                <a:cs typeface="Arial"/>
              </a:rPr>
              <a:t>forward</a:t>
            </a:r>
            <a:r>
              <a:rPr sz="2400" spc="-10" dirty="0">
                <a:latin typeface="Arial"/>
                <a:cs typeface="Arial"/>
              </a:rPr>
              <a:t> </a:t>
            </a:r>
            <a:r>
              <a:rPr sz="2400" spc="-5" dirty="0">
                <a:latin typeface="Arial"/>
                <a:cs typeface="Arial"/>
              </a:rPr>
              <a:t>thinking</a:t>
            </a:r>
            <a:endParaRPr sz="2400">
              <a:latin typeface="Arial"/>
              <a:cs typeface="Arial"/>
            </a:endParaRPr>
          </a:p>
          <a:p>
            <a:pPr marL="355600" indent="-343535">
              <a:spcBef>
                <a:spcPts val="575"/>
              </a:spcBef>
              <a:buChar char="•"/>
              <a:tabLst>
                <a:tab pos="355600" algn="l"/>
                <a:tab pos="356235" algn="l"/>
              </a:tabLst>
            </a:pPr>
            <a:r>
              <a:rPr sz="2400" spc="-5" dirty="0">
                <a:latin typeface="Arial"/>
                <a:cs typeface="Arial"/>
              </a:rPr>
              <a:t>Employee</a:t>
            </a:r>
            <a:r>
              <a:rPr sz="2400" spc="15" dirty="0">
                <a:latin typeface="Arial"/>
                <a:cs typeface="Arial"/>
              </a:rPr>
              <a:t> </a:t>
            </a:r>
            <a:r>
              <a:rPr sz="2400" spc="-5" dirty="0">
                <a:latin typeface="Arial"/>
                <a:cs typeface="Arial"/>
              </a:rPr>
              <a:t>leavers</a:t>
            </a:r>
            <a:endParaRPr sz="24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59529" y="346076"/>
            <a:ext cx="4472940" cy="696595"/>
          </a:xfrm>
          <a:prstGeom prst="rect">
            <a:avLst/>
          </a:prstGeom>
        </p:spPr>
        <p:txBody>
          <a:bodyPr vert="horz" wrap="square" lIns="0" tIns="12700" rIns="0" bIns="0" rtlCol="0" anchor="ctr">
            <a:spAutoFit/>
          </a:bodyPr>
          <a:lstStyle/>
          <a:p>
            <a:pPr marL="12700">
              <a:lnSpc>
                <a:spcPct val="100000"/>
              </a:lnSpc>
              <a:spcBef>
                <a:spcPts val="100"/>
              </a:spcBef>
              <a:tabLst>
                <a:tab pos="2376170" algn="l"/>
              </a:tabLst>
            </a:pPr>
            <a:r>
              <a:rPr dirty="0"/>
              <a:t>Strategy	Adopted</a:t>
            </a:r>
            <a:endParaRPr/>
          </a:p>
        </p:txBody>
      </p:sp>
      <p:sp>
        <p:nvSpPr>
          <p:cNvPr id="3" name="object 3"/>
          <p:cNvSpPr txBox="1"/>
          <p:nvPr/>
        </p:nvSpPr>
        <p:spPr>
          <a:xfrm>
            <a:off x="2059941" y="1319529"/>
            <a:ext cx="7929245" cy="4859664"/>
          </a:xfrm>
          <a:prstGeom prst="rect">
            <a:avLst/>
          </a:prstGeom>
        </p:spPr>
        <p:txBody>
          <a:bodyPr vert="horz" wrap="square" lIns="0" tIns="12065" rIns="0" bIns="0" rtlCol="0">
            <a:spAutoFit/>
          </a:bodyPr>
          <a:lstStyle/>
          <a:p>
            <a:pPr marL="355600" marR="441959" indent="-343535">
              <a:spcBef>
                <a:spcPts val="95"/>
              </a:spcBef>
              <a:buChar char="•"/>
              <a:tabLst>
                <a:tab pos="355600" algn="l"/>
                <a:tab pos="356235" algn="l"/>
              </a:tabLst>
            </a:pPr>
            <a:r>
              <a:rPr sz="2800" spc="-165" dirty="0">
                <a:latin typeface="Arial"/>
                <a:cs typeface="Arial"/>
              </a:rPr>
              <a:t>To </a:t>
            </a:r>
            <a:r>
              <a:rPr sz="2800" spc="-5" dirty="0">
                <a:latin typeface="Arial"/>
                <a:cs typeface="Arial"/>
              </a:rPr>
              <a:t>change the </a:t>
            </a:r>
            <a:r>
              <a:rPr sz="2800" dirty="0">
                <a:latin typeface="Arial"/>
                <a:cs typeface="Arial"/>
              </a:rPr>
              <a:t>perception </a:t>
            </a:r>
            <a:r>
              <a:rPr sz="2800" spc="-5" dirty="0">
                <a:latin typeface="Arial"/>
                <a:cs typeface="Arial"/>
              </a:rPr>
              <a:t>of customers </a:t>
            </a:r>
            <a:r>
              <a:rPr sz="2800" dirty="0">
                <a:latin typeface="Arial"/>
                <a:cs typeface="Arial"/>
              </a:rPr>
              <a:t>about  </a:t>
            </a:r>
            <a:r>
              <a:rPr sz="2800" spc="-5" dirty="0">
                <a:latin typeface="Arial"/>
                <a:cs typeface="Arial"/>
              </a:rPr>
              <a:t>JCP</a:t>
            </a:r>
            <a:endParaRPr sz="2800">
              <a:latin typeface="Arial"/>
              <a:cs typeface="Arial"/>
            </a:endParaRPr>
          </a:p>
          <a:p>
            <a:pPr marL="355600" indent="-343535">
              <a:spcBef>
                <a:spcPts val="675"/>
              </a:spcBef>
              <a:buChar char="•"/>
              <a:tabLst>
                <a:tab pos="355600" algn="l"/>
                <a:tab pos="356235" algn="l"/>
              </a:tabLst>
            </a:pPr>
            <a:r>
              <a:rPr sz="2800" spc="-165" dirty="0">
                <a:latin typeface="Arial"/>
                <a:cs typeface="Arial"/>
              </a:rPr>
              <a:t>To </a:t>
            </a:r>
            <a:r>
              <a:rPr sz="2800" spc="-5" dirty="0">
                <a:latin typeface="Arial"/>
                <a:cs typeface="Arial"/>
              </a:rPr>
              <a:t>attract middle income</a:t>
            </a:r>
            <a:r>
              <a:rPr sz="2800" spc="204" dirty="0">
                <a:latin typeface="Arial"/>
                <a:cs typeface="Arial"/>
              </a:rPr>
              <a:t> </a:t>
            </a:r>
            <a:r>
              <a:rPr sz="2800" spc="-5" dirty="0">
                <a:latin typeface="Arial"/>
                <a:cs typeface="Arial"/>
              </a:rPr>
              <a:t>customers</a:t>
            </a:r>
            <a:endParaRPr sz="2800">
              <a:latin typeface="Arial"/>
              <a:cs typeface="Arial"/>
            </a:endParaRPr>
          </a:p>
          <a:p>
            <a:pPr marL="355600" indent="-343535">
              <a:spcBef>
                <a:spcPts val="670"/>
              </a:spcBef>
              <a:buChar char="•"/>
              <a:tabLst>
                <a:tab pos="355600" algn="l"/>
                <a:tab pos="356235" algn="l"/>
              </a:tabLst>
            </a:pPr>
            <a:r>
              <a:rPr sz="2800" spc="-165" dirty="0">
                <a:latin typeface="Arial"/>
                <a:cs typeface="Arial"/>
              </a:rPr>
              <a:t>To </a:t>
            </a:r>
            <a:r>
              <a:rPr sz="2800" spc="-5" dirty="0">
                <a:latin typeface="Arial"/>
                <a:cs typeface="Arial"/>
              </a:rPr>
              <a:t>make JCP</a:t>
            </a:r>
            <a:r>
              <a:rPr sz="2800" spc="135" dirty="0">
                <a:latin typeface="Arial"/>
                <a:cs typeface="Arial"/>
              </a:rPr>
              <a:t> </a:t>
            </a:r>
            <a:r>
              <a:rPr sz="2800" dirty="0">
                <a:latin typeface="Arial"/>
                <a:cs typeface="Arial"/>
              </a:rPr>
              <a:t>competitive</a:t>
            </a:r>
            <a:endParaRPr sz="2800">
              <a:latin typeface="Arial"/>
              <a:cs typeface="Arial"/>
            </a:endParaRPr>
          </a:p>
          <a:p>
            <a:pPr marL="355600" indent="-343535">
              <a:spcBef>
                <a:spcPts val="675"/>
              </a:spcBef>
              <a:buChar char="•"/>
              <a:tabLst>
                <a:tab pos="355600" algn="l"/>
                <a:tab pos="356235" algn="l"/>
              </a:tabLst>
            </a:pPr>
            <a:r>
              <a:rPr sz="2800" spc="-5" dirty="0">
                <a:latin typeface="Arial"/>
                <a:cs typeface="Arial"/>
              </a:rPr>
              <a:t>Encourage the new</a:t>
            </a:r>
            <a:r>
              <a:rPr sz="2800" spc="40" dirty="0">
                <a:latin typeface="Arial"/>
                <a:cs typeface="Arial"/>
              </a:rPr>
              <a:t> </a:t>
            </a:r>
            <a:r>
              <a:rPr sz="2800" spc="-5" dirty="0">
                <a:latin typeface="Arial"/>
                <a:cs typeface="Arial"/>
              </a:rPr>
              <a:t>talent</a:t>
            </a:r>
            <a:endParaRPr sz="2800">
              <a:latin typeface="Arial"/>
              <a:cs typeface="Arial"/>
            </a:endParaRPr>
          </a:p>
          <a:p>
            <a:pPr marL="355600" marR="758825" indent="-343535">
              <a:spcBef>
                <a:spcPts val="675"/>
              </a:spcBef>
              <a:buChar char="•"/>
              <a:tabLst>
                <a:tab pos="355600" algn="l"/>
                <a:tab pos="356235" algn="l"/>
              </a:tabLst>
            </a:pPr>
            <a:r>
              <a:rPr sz="2800" spc="-165" dirty="0">
                <a:latin typeface="Arial"/>
                <a:cs typeface="Arial"/>
              </a:rPr>
              <a:t>To </a:t>
            </a:r>
            <a:r>
              <a:rPr sz="2800" spc="-5" dirty="0">
                <a:latin typeface="Arial"/>
                <a:cs typeface="Arial"/>
              </a:rPr>
              <a:t>ensure </a:t>
            </a:r>
            <a:r>
              <a:rPr sz="2800" dirty="0">
                <a:latin typeface="Arial"/>
                <a:cs typeface="Arial"/>
              </a:rPr>
              <a:t>there is </a:t>
            </a:r>
            <a:r>
              <a:rPr sz="2800" spc="-5" dirty="0">
                <a:latin typeface="Arial"/>
                <a:cs typeface="Arial"/>
              </a:rPr>
              <a:t>a </a:t>
            </a:r>
            <a:r>
              <a:rPr sz="2800" dirty="0">
                <a:latin typeface="Arial"/>
                <a:cs typeface="Arial"/>
              </a:rPr>
              <a:t>regular infusion </a:t>
            </a:r>
            <a:r>
              <a:rPr sz="2800" spc="-5" dirty="0">
                <a:latin typeface="Arial"/>
                <a:cs typeface="Arial"/>
              </a:rPr>
              <a:t>of new  blood </a:t>
            </a:r>
            <a:r>
              <a:rPr sz="2800" dirty="0">
                <a:latin typeface="Arial"/>
                <a:cs typeface="Arial"/>
              </a:rPr>
              <a:t>from</a:t>
            </a:r>
            <a:r>
              <a:rPr sz="2800" spc="20" dirty="0">
                <a:latin typeface="Arial"/>
                <a:cs typeface="Arial"/>
              </a:rPr>
              <a:t> </a:t>
            </a:r>
            <a:r>
              <a:rPr sz="2800" dirty="0">
                <a:latin typeface="Arial"/>
                <a:cs typeface="Arial"/>
              </a:rPr>
              <a:t>outside</a:t>
            </a:r>
            <a:endParaRPr sz="2800">
              <a:latin typeface="Arial"/>
              <a:cs typeface="Arial"/>
            </a:endParaRPr>
          </a:p>
          <a:p>
            <a:pPr marL="355600" indent="-343535">
              <a:spcBef>
                <a:spcPts val="675"/>
              </a:spcBef>
              <a:buChar char="•"/>
              <a:tabLst>
                <a:tab pos="355600" algn="l"/>
                <a:tab pos="356235" algn="l"/>
              </a:tabLst>
            </a:pPr>
            <a:r>
              <a:rPr sz="2800" spc="-5" dirty="0">
                <a:latin typeface="Arial"/>
                <a:cs typeface="Arial"/>
              </a:rPr>
              <a:t>Finding new ways to merchandise or</a:t>
            </a:r>
            <a:r>
              <a:rPr sz="2800" spc="120" dirty="0">
                <a:latin typeface="Arial"/>
                <a:cs typeface="Arial"/>
              </a:rPr>
              <a:t> </a:t>
            </a:r>
            <a:r>
              <a:rPr sz="2800" dirty="0">
                <a:latin typeface="Arial"/>
                <a:cs typeface="Arial"/>
              </a:rPr>
              <a:t>sell.</a:t>
            </a:r>
            <a:endParaRPr sz="2800">
              <a:latin typeface="Arial"/>
              <a:cs typeface="Arial"/>
            </a:endParaRPr>
          </a:p>
          <a:p>
            <a:pPr marL="355600" marR="5080" indent="-343535">
              <a:spcBef>
                <a:spcPts val="670"/>
              </a:spcBef>
              <a:buChar char="•"/>
              <a:tabLst>
                <a:tab pos="355600" algn="l"/>
                <a:tab pos="356235" algn="l"/>
              </a:tabLst>
            </a:pPr>
            <a:r>
              <a:rPr sz="2800" spc="-5" dirty="0">
                <a:latin typeface="Arial"/>
                <a:cs typeface="Arial"/>
              </a:rPr>
              <a:t>Recruiting new employees without removing the  </a:t>
            </a:r>
            <a:r>
              <a:rPr sz="2800" dirty="0">
                <a:latin typeface="Arial"/>
                <a:cs typeface="Arial"/>
              </a:rPr>
              <a:t>existing</a:t>
            </a:r>
            <a:r>
              <a:rPr sz="2800" spc="-10" dirty="0">
                <a:latin typeface="Arial"/>
                <a:cs typeface="Arial"/>
              </a:rPr>
              <a:t> </a:t>
            </a:r>
            <a:r>
              <a:rPr sz="2800" spc="-5" dirty="0">
                <a:latin typeface="Arial"/>
                <a:cs typeface="Arial"/>
              </a:rPr>
              <a:t>employees.</a:t>
            </a:r>
            <a:endParaRPr sz="28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64329" y="350935"/>
            <a:ext cx="3862070" cy="689291"/>
          </a:xfrm>
          <a:prstGeom prst="rect">
            <a:avLst/>
          </a:prstGeom>
        </p:spPr>
        <p:txBody>
          <a:bodyPr vert="horz" wrap="square" lIns="0" tIns="12065" rIns="0" bIns="0" rtlCol="0" anchor="ctr">
            <a:spAutoFit/>
          </a:bodyPr>
          <a:lstStyle/>
          <a:p>
            <a:pPr marL="12700">
              <a:lnSpc>
                <a:spcPct val="100000"/>
              </a:lnSpc>
              <a:spcBef>
                <a:spcPts val="95"/>
              </a:spcBef>
            </a:pPr>
            <a:r>
              <a:rPr spc="-5" dirty="0"/>
              <a:t>Earlier</a:t>
            </a:r>
            <a:r>
              <a:rPr spc="-45" dirty="0"/>
              <a:t> </a:t>
            </a:r>
            <a:r>
              <a:rPr spc="-5" dirty="0"/>
              <a:t>Measures</a:t>
            </a:r>
          </a:p>
        </p:txBody>
      </p:sp>
      <p:sp>
        <p:nvSpPr>
          <p:cNvPr id="3" name="object 3"/>
          <p:cNvSpPr txBox="1"/>
          <p:nvPr/>
        </p:nvSpPr>
        <p:spPr>
          <a:xfrm>
            <a:off x="2059941" y="1537678"/>
            <a:ext cx="7873365" cy="1989455"/>
          </a:xfrm>
          <a:prstGeom prst="rect">
            <a:avLst/>
          </a:prstGeom>
        </p:spPr>
        <p:txBody>
          <a:bodyPr vert="horz" wrap="square" lIns="0" tIns="98425" rIns="0" bIns="0" rtlCol="0">
            <a:spAutoFit/>
          </a:bodyPr>
          <a:lstStyle/>
          <a:p>
            <a:pPr marL="355600" indent="-343535">
              <a:spcBef>
                <a:spcPts val="775"/>
              </a:spcBef>
              <a:buChar char="•"/>
              <a:tabLst>
                <a:tab pos="355600" algn="l"/>
                <a:tab pos="356235" algn="l"/>
              </a:tabLst>
            </a:pPr>
            <a:r>
              <a:rPr sz="2800" spc="-5" dirty="0">
                <a:latin typeface="Arial"/>
                <a:cs typeface="Arial"/>
              </a:rPr>
              <a:t>Patiently </a:t>
            </a:r>
            <a:r>
              <a:rPr sz="2800" dirty="0">
                <a:latin typeface="Arial"/>
                <a:cs typeface="Arial"/>
              </a:rPr>
              <a:t>listening </a:t>
            </a:r>
            <a:r>
              <a:rPr sz="2800" spc="-5" dirty="0">
                <a:latin typeface="Arial"/>
                <a:cs typeface="Arial"/>
              </a:rPr>
              <a:t>to the </a:t>
            </a:r>
            <a:r>
              <a:rPr sz="2800" dirty="0">
                <a:latin typeface="Arial"/>
                <a:cs typeface="Arial"/>
              </a:rPr>
              <a:t>employees.</a:t>
            </a:r>
            <a:endParaRPr sz="2800">
              <a:latin typeface="Arial"/>
              <a:cs typeface="Arial"/>
            </a:endParaRPr>
          </a:p>
          <a:p>
            <a:pPr marL="355600" indent="-343535">
              <a:spcBef>
                <a:spcPts val="675"/>
              </a:spcBef>
              <a:buChar char="•"/>
              <a:tabLst>
                <a:tab pos="355600" algn="l"/>
                <a:tab pos="356235" algn="l"/>
              </a:tabLst>
            </a:pPr>
            <a:r>
              <a:rPr sz="2800" spc="-5" dirty="0">
                <a:latin typeface="Arial"/>
                <a:cs typeface="Arial"/>
              </a:rPr>
              <a:t>Looking </a:t>
            </a:r>
            <a:r>
              <a:rPr sz="2800" dirty="0">
                <a:latin typeface="Arial"/>
                <a:cs typeface="Arial"/>
              </a:rPr>
              <a:t>for </a:t>
            </a:r>
            <a:r>
              <a:rPr sz="2800" spc="-5" dirty="0">
                <a:latin typeface="Arial"/>
                <a:cs typeface="Arial"/>
              </a:rPr>
              <a:t>the new ideas </a:t>
            </a:r>
            <a:r>
              <a:rPr sz="2800" dirty="0">
                <a:latin typeface="Arial"/>
                <a:cs typeface="Arial"/>
              </a:rPr>
              <a:t>from</a:t>
            </a:r>
            <a:r>
              <a:rPr sz="2800" spc="20" dirty="0">
                <a:latin typeface="Arial"/>
                <a:cs typeface="Arial"/>
              </a:rPr>
              <a:t> </a:t>
            </a:r>
            <a:r>
              <a:rPr sz="2800" dirty="0">
                <a:latin typeface="Arial"/>
                <a:cs typeface="Arial"/>
              </a:rPr>
              <a:t>outside.</a:t>
            </a:r>
            <a:endParaRPr sz="2800">
              <a:latin typeface="Arial"/>
              <a:cs typeface="Arial"/>
            </a:endParaRPr>
          </a:p>
          <a:p>
            <a:pPr marL="355600" marR="5080" indent="-343535">
              <a:spcBef>
                <a:spcPts val="675"/>
              </a:spcBef>
              <a:buChar char="•"/>
              <a:tabLst>
                <a:tab pos="355600" algn="l"/>
                <a:tab pos="356235" algn="l"/>
              </a:tabLst>
            </a:pPr>
            <a:r>
              <a:rPr sz="2800" spc="-5" dirty="0">
                <a:latin typeface="Arial"/>
                <a:cs typeface="Arial"/>
              </a:rPr>
              <a:t>Seeking ideas </a:t>
            </a:r>
            <a:r>
              <a:rPr sz="2800" dirty="0">
                <a:latin typeface="Arial"/>
                <a:cs typeface="Arial"/>
              </a:rPr>
              <a:t>and </a:t>
            </a:r>
            <a:r>
              <a:rPr sz="2800" spc="-5" dirty="0">
                <a:latin typeface="Arial"/>
                <a:cs typeface="Arial"/>
              </a:rPr>
              <a:t>working </a:t>
            </a:r>
            <a:r>
              <a:rPr sz="2800" dirty="0">
                <a:latin typeface="Arial"/>
                <a:cs typeface="Arial"/>
              </a:rPr>
              <a:t>experience from </a:t>
            </a:r>
            <a:r>
              <a:rPr sz="2800" spc="-5" dirty="0">
                <a:latin typeface="Arial"/>
                <a:cs typeface="Arial"/>
              </a:rPr>
              <a:t>the  employees of the </a:t>
            </a:r>
            <a:r>
              <a:rPr sz="2800" dirty="0">
                <a:latin typeface="Arial"/>
                <a:cs typeface="Arial"/>
              </a:rPr>
              <a:t>various</a:t>
            </a:r>
            <a:r>
              <a:rPr sz="2800" spc="35" dirty="0">
                <a:latin typeface="Arial"/>
                <a:cs typeface="Arial"/>
              </a:rPr>
              <a:t> </a:t>
            </a:r>
            <a:r>
              <a:rPr sz="2800" dirty="0">
                <a:latin typeface="Arial"/>
                <a:cs typeface="Arial"/>
              </a:rPr>
              <a:t>organizations.</a:t>
            </a:r>
            <a:endParaRPr sz="28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2177" y="547242"/>
            <a:ext cx="7926070" cy="574040"/>
          </a:xfrm>
          <a:prstGeom prst="rect">
            <a:avLst/>
          </a:prstGeom>
        </p:spPr>
        <p:txBody>
          <a:bodyPr vert="horz" wrap="square" lIns="0" tIns="12700" rIns="0" bIns="0" rtlCol="0" anchor="ctr">
            <a:spAutoFit/>
          </a:bodyPr>
          <a:lstStyle/>
          <a:p>
            <a:pPr marL="12700">
              <a:lnSpc>
                <a:spcPct val="100000"/>
              </a:lnSpc>
              <a:spcBef>
                <a:spcPts val="100"/>
              </a:spcBef>
            </a:pPr>
            <a:r>
              <a:rPr sz="3600" dirty="0"/>
              <a:t>New Steps taken </a:t>
            </a:r>
            <a:r>
              <a:rPr sz="3600" spc="-5" dirty="0"/>
              <a:t>in </a:t>
            </a:r>
            <a:r>
              <a:rPr sz="3600" dirty="0"/>
              <a:t>the working</a:t>
            </a:r>
            <a:r>
              <a:rPr sz="3600" spc="-85" dirty="0"/>
              <a:t> </a:t>
            </a:r>
            <a:r>
              <a:rPr sz="3600" spc="-5" dirty="0"/>
              <a:t>culture</a:t>
            </a:r>
            <a:endParaRPr sz="3600"/>
          </a:p>
        </p:txBody>
      </p:sp>
      <p:sp>
        <p:nvSpPr>
          <p:cNvPr id="3" name="object 3"/>
          <p:cNvSpPr txBox="1"/>
          <p:nvPr/>
        </p:nvSpPr>
        <p:spPr>
          <a:xfrm>
            <a:off x="2059940" y="1569466"/>
            <a:ext cx="7917180" cy="4022090"/>
          </a:xfrm>
          <a:prstGeom prst="rect">
            <a:avLst/>
          </a:prstGeom>
        </p:spPr>
        <p:txBody>
          <a:bodyPr vert="horz" wrap="square" lIns="0" tIns="12065" rIns="0" bIns="0" rtlCol="0">
            <a:spAutoFit/>
          </a:bodyPr>
          <a:lstStyle/>
          <a:p>
            <a:pPr marL="355600" indent="-343535">
              <a:lnSpc>
                <a:spcPts val="2050"/>
              </a:lnSpc>
              <a:spcBef>
                <a:spcPts val="95"/>
              </a:spcBef>
              <a:buChar char="•"/>
              <a:tabLst>
                <a:tab pos="355600" algn="l"/>
                <a:tab pos="356235" algn="l"/>
              </a:tabLst>
            </a:pPr>
            <a:r>
              <a:rPr sz="1900" spc="-5" dirty="0">
                <a:latin typeface="Arial"/>
                <a:cs typeface="Arial"/>
              </a:rPr>
              <a:t>In earlier 2005 Ullman tried to bring various symbolic changes in</a:t>
            </a:r>
            <a:r>
              <a:rPr sz="1900" spc="320" dirty="0">
                <a:latin typeface="Arial"/>
                <a:cs typeface="Arial"/>
              </a:rPr>
              <a:t> </a:t>
            </a:r>
            <a:r>
              <a:rPr sz="1900" spc="-5" dirty="0">
                <a:latin typeface="Arial"/>
                <a:cs typeface="Arial"/>
              </a:rPr>
              <a:t>the</a:t>
            </a:r>
            <a:endParaRPr sz="1900">
              <a:latin typeface="Arial"/>
              <a:cs typeface="Arial"/>
            </a:endParaRPr>
          </a:p>
          <a:p>
            <a:pPr marL="355600">
              <a:lnSpc>
                <a:spcPts val="2050"/>
              </a:lnSpc>
            </a:pPr>
            <a:r>
              <a:rPr sz="1900" spc="-5" dirty="0">
                <a:latin typeface="Arial"/>
                <a:cs typeface="Arial"/>
              </a:rPr>
              <a:t>working</a:t>
            </a:r>
            <a:r>
              <a:rPr sz="1900" spc="40" dirty="0">
                <a:latin typeface="Arial"/>
                <a:cs typeface="Arial"/>
              </a:rPr>
              <a:t> </a:t>
            </a:r>
            <a:r>
              <a:rPr sz="1900" spc="-5" dirty="0">
                <a:latin typeface="Arial"/>
                <a:cs typeface="Arial"/>
              </a:rPr>
              <a:t>culture.</a:t>
            </a:r>
            <a:endParaRPr sz="1900">
              <a:latin typeface="Arial"/>
              <a:cs typeface="Arial"/>
            </a:endParaRPr>
          </a:p>
          <a:p>
            <a:pPr marL="355600" marR="548640" indent="-343535">
              <a:lnSpc>
                <a:spcPts val="1820"/>
              </a:lnSpc>
              <a:spcBef>
                <a:spcPts val="445"/>
              </a:spcBef>
              <a:buChar char="•"/>
              <a:tabLst>
                <a:tab pos="355600" algn="l"/>
                <a:tab pos="356235" algn="l"/>
              </a:tabLst>
            </a:pPr>
            <a:r>
              <a:rPr sz="1900" spc="-5" dirty="0">
                <a:latin typeface="Arial"/>
                <a:cs typeface="Arial"/>
              </a:rPr>
              <a:t>A poster campaign called “Just call me Mike” </a:t>
            </a:r>
            <a:r>
              <a:rPr sz="1900" spc="-10" dirty="0">
                <a:latin typeface="Arial"/>
                <a:cs typeface="Arial"/>
              </a:rPr>
              <a:t>was </a:t>
            </a:r>
            <a:r>
              <a:rPr sz="1900" spc="-5" dirty="0">
                <a:latin typeface="Arial"/>
                <a:cs typeface="Arial"/>
              </a:rPr>
              <a:t>started so as to  Create a friendly environment to shop and</a:t>
            </a:r>
            <a:r>
              <a:rPr sz="1900" spc="160" dirty="0">
                <a:latin typeface="Arial"/>
                <a:cs typeface="Arial"/>
              </a:rPr>
              <a:t> </a:t>
            </a:r>
            <a:r>
              <a:rPr sz="1900" spc="-5" dirty="0">
                <a:latin typeface="Arial"/>
                <a:cs typeface="Arial"/>
              </a:rPr>
              <a:t>work.</a:t>
            </a:r>
            <a:endParaRPr sz="1900">
              <a:latin typeface="Arial"/>
              <a:cs typeface="Arial"/>
            </a:endParaRPr>
          </a:p>
          <a:p>
            <a:pPr marL="355600" indent="-343535">
              <a:spcBef>
                <a:spcPts val="20"/>
              </a:spcBef>
              <a:buChar char="•"/>
              <a:tabLst>
                <a:tab pos="355600" algn="l"/>
                <a:tab pos="356235" algn="l"/>
              </a:tabLst>
            </a:pPr>
            <a:r>
              <a:rPr sz="1900" spc="-110" dirty="0">
                <a:latin typeface="Arial"/>
                <a:cs typeface="Arial"/>
              </a:rPr>
              <a:t>To </a:t>
            </a:r>
            <a:r>
              <a:rPr sz="1900" spc="-5" dirty="0">
                <a:latin typeface="Arial"/>
                <a:cs typeface="Arial"/>
              </a:rPr>
              <a:t>relax the dress code </a:t>
            </a:r>
            <a:r>
              <a:rPr sz="1900" spc="-10" dirty="0">
                <a:latin typeface="Arial"/>
                <a:cs typeface="Arial"/>
              </a:rPr>
              <a:t>and announce </a:t>
            </a:r>
            <a:r>
              <a:rPr sz="1900" spc="-5" dirty="0">
                <a:latin typeface="Arial"/>
                <a:cs typeface="Arial"/>
              </a:rPr>
              <a:t>“ Business</a:t>
            </a:r>
            <a:r>
              <a:rPr sz="1900" spc="315" dirty="0">
                <a:latin typeface="Arial"/>
                <a:cs typeface="Arial"/>
              </a:rPr>
              <a:t> </a:t>
            </a:r>
            <a:r>
              <a:rPr sz="1900" spc="-10" dirty="0">
                <a:latin typeface="Arial"/>
                <a:cs typeface="Arial"/>
              </a:rPr>
              <a:t>Casuals”</a:t>
            </a:r>
            <a:endParaRPr sz="1900">
              <a:latin typeface="Arial"/>
              <a:cs typeface="Arial"/>
            </a:endParaRPr>
          </a:p>
          <a:p>
            <a:pPr marL="355600" indent="-343535">
              <a:buChar char="•"/>
              <a:tabLst>
                <a:tab pos="355600" algn="l"/>
                <a:tab pos="356235" algn="l"/>
              </a:tabLst>
            </a:pPr>
            <a:r>
              <a:rPr sz="1900" spc="-5" dirty="0">
                <a:latin typeface="Arial"/>
                <a:cs typeface="Arial"/>
              </a:rPr>
              <a:t>Employees could </a:t>
            </a:r>
            <a:r>
              <a:rPr sz="1900" spc="-10" dirty="0">
                <a:latin typeface="Arial"/>
                <a:cs typeface="Arial"/>
              </a:rPr>
              <a:t>wear </a:t>
            </a:r>
            <a:r>
              <a:rPr sz="1900" spc="-5" dirty="0">
                <a:latin typeface="Arial"/>
                <a:cs typeface="Arial"/>
              </a:rPr>
              <a:t>jeans on</a:t>
            </a:r>
            <a:r>
              <a:rPr sz="1900" spc="135" dirty="0">
                <a:latin typeface="Arial"/>
                <a:cs typeface="Arial"/>
              </a:rPr>
              <a:t> </a:t>
            </a:r>
            <a:r>
              <a:rPr sz="1900" spc="-5" dirty="0">
                <a:latin typeface="Arial"/>
                <a:cs typeface="Arial"/>
              </a:rPr>
              <a:t>Fridays.</a:t>
            </a:r>
            <a:endParaRPr sz="1900">
              <a:latin typeface="Arial"/>
              <a:cs typeface="Arial"/>
            </a:endParaRPr>
          </a:p>
          <a:p>
            <a:pPr marL="355600" indent="-343535">
              <a:buChar char="•"/>
              <a:tabLst>
                <a:tab pos="355600" algn="l"/>
                <a:tab pos="356235" algn="l"/>
              </a:tabLst>
            </a:pPr>
            <a:r>
              <a:rPr sz="1900" spc="-5" dirty="0">
                <a:latin typeface="Arial"/>
                <a:cs typeface="Arial"/>
              </a:rPr>
              <a:t>The employees </a:t>
            </a:r>
            <a:r>
              <a:rPr sz="1900" spc="-10" dirty="0">
                <a:latin typeface="Arial"/>
                <a:cs typeface="Arial"/>
              </a:rPr>
              <a:t>were </a:t>
            </a:r>
            <a:r>
              <a:rPr sz="1900" spc="-5" dirty="0">
                <a:latin typeface="Arial"/>
                <a:cs typeface="Arial"/>
              </a:rPr>
              <a:t>allowed to decorate the</a:t>
            </a:r>
            <a:r>
              <a:rPr sz="1900" spc="195" dirty="0">
                <a:latin typeface="Arial"/>
                <a:cs typeface="Arial"/>
              </a:rPr>
              <a:t> </a:t>
            </a:r>
            <a:r>
              <a:rPr sz="1900" spc="-5" dirty="0">
                <a:latin typeface="Arial"/>
                <a:cs typeface="Arial"/>
              </a:rPr>
              <a:t>cubicles</a:t>
            </a:r>
            <a:endParaRPr sz="1900">
              <a:latin typeface="Arial"/>
              <a:cs typeface="Arial"/>
            </a:endParaRPr>
          </a:p>
          <a:p>
            <a:pPr marL="355600" marR="337185" indent="-343535">
              <a:lnSpc>
                <a:spcPct val="80000"/>
              </a:lnSpc>
              <a:spcBef>
                <a:spcPts val="459"/>
              </a:spcBef>
              <a:buChar char="•"/>
              <a:tabLst>
                <a:tab pos="355600" algn="l"/>
                <a:tab pos="356235" algn="l"/>
              </a:tabLst>
            </a:pPr>
            <a:r>
              <a:rPr sz="1900" spc="-5" dirty="0">
                <a:latin typeface="Arial"/>
                <a:cs typeface="Arial"/>
              </a:rPr>
              <a:t>Replace the various artworks in the </a:t>
            </a:r>
            <a:r>
              <a:rPr sz="1900" spc="-10" dirty="0">
                <a:latin typeface="Arial"/>
                <a:cs typeface="Arial"/>
              </a:rPr>
              <a:t>wall </a:t>
            </a:r>
            <a:r>
              <a:rPr sz="1900" spc="-5" dirty="0">
                <a:latin typeface="Arial"/>
                <a:cs typeface="Arial"/>
              </a:rPr>
              <a:t>and </a:t>
            </a:r>
            <a:r>
              <a:rPr sz="1900" spc="-10" dirty="0">
                <a:latin typeface="Arial"/>
                <a:cs typeface="Arial"/>
              </a:rPr>
              <a:t>with </a:t>
            </a:r>
            <a:r>
              <a:rPr sz="1900" spc="-5" dirty="0">
                <a:latin typeface="Arial"/>
                <a:cs typeface="Arial"/>
              </a:rPr>
              <a:t>the pictures of the  employees in the</a:t>
            </a:r>
            <a:r>
              <a:rPr sz="1900" spc="55" dirty="0">
                <a:latin typeface="Arial"/>
                <a:cs typeface="Arial"/>
              </a:rPr>
              <a:t> </a:t>
            </a:r>
            <a:r>
              <a:rPr sz="1900" spc="-5" dirty="0">
                <a:latin typeface="Arial"/>
                <a:cs typeface="Arial"/>
              </a:rPr>
              <a:t>organization.</a:t>
            </a:r>
            <a:endParaRPr sz="1900">
              <a:latin typeface="Arial"/>
              <a:cs typeface="Arial"/>
            </a:endParaRPr>
          </a:p>
          <a:p>
            <a:pPr marL="355600" marR="168275" indent="-343535">
              <a:lnSpc>
                <a:spcPts val="1820"/>
              </a:lnSpc>
              <a:spcBef>
                <a:spcPts val="445"/>
              </a:spcBef>
              <a:buChar char="•"/>
              <a:tabLst>
                <a:tab pos="355600" algn="l"/>
                <a:tab pos="356235" algn="l"/>
                <a:tab pos="1013460" algn="l"/>
              </a:tabLst>
            </a:pPr>
            <a:r>
              <a:rPr sz="1900" spc="-5" dirty="0">
                <a:latin typeface="Arial"/>
                <a:cs typeface="Arial"/>
              </a:rPr>
              <a:t>Employees can take afternoon </a:t>
            </a:r>
            <a:r>
              <a:rPr sz="1900" spc="-15" dirty="0">
                <a:latin typeface="Arial"/>
                <a:cs typeface="Arial"/>
              </a:rPr>
              <a:t>off </a:t>
            </a:r>
            <a:r>
              <a:rPr sz="1900" spc="-5" dirty="0">
                <a:latin typeface="Arial"/>
                <a:cs typeface="Arial"/>
              </a:rPr>
              <a:t>for 10 Fridays in a year instead the  have	to work for one hour extra from Monday to</a:t>
            </a:r>
            <a:r>
              <a:rPr sz="1900" spc="125" dirty="0">
                <a:latin typeface="Arial"/>
                <a:cs typeface="Arial"/>
              </a:rPr>
              <a:t> </a:t>
            </a:r>
            <a:r>
              <a:rPr sz="1900" spc="-20" dirty="0">
                <a:latin typeface="Arial"/>
                <a:cs typeface="Arial"/>
              </a:rPr>
              <a:t>Thursday.</a:t>
            </a:r>
            <a:endParaRPr sz="1900">
              <a:latin typeface="Arial"/>
              <a:cs typeface="Arial"/>
            </a:endParaRPr>
          </a:p>
          <a:p>
            <a:pPr marL="355600" marR="29209" indent="-343535">
              <a:lnSpc>
                <a:spcPts val="1820"/>
              </a:lnSpc>
              <a:spcBef>
                <a:spcPts val="464"/>
              </a:spcBef>
              <a:buChar char="•"/>
              <a:tabLst>
                <a:tab pos="355600" algn="l"/>
                <a:tab pos="356235" algn="l"/>
              </a:tabLst>
            </a:pPr>
            <a:r>
              <a:rPr sz="1900" spc="-5" dirty="0">
                <a:latin typeface="Arial"/>
                <a:cs typeface="Arial"/>
              </a:rPr>
              <a:t>Employees are being provided </a:t>
            </a:r>
            <a:r>
              <a:rPr sz="1900" spc="-10" dirty="0">
                <a:latin typeface="Arial"/>
                <a:cs typeface="Arial"/>
              </a:rPr>
              <a:t>with </a:t>
            </a:r>
            <a:r>
              <a:rPr sz="1900" spc="-5" dirty="0">
                <a:latin typeface="Arial"/>
                <a:cs typeface="Arial"/>
              </a:rPr>
              <a:t>the new id cards. The Batches laid  emphasis on first name of the</a:t>
            </a:r>
            <a:r>
              <a:rPr sz="1900" spc="75" dirty="0">
                <a:latin typeface="Arial"/>
                <a:cs typeface="Arial"/>
              </a:rPr>
              <a:t> </a:t>
            </a:r>
            <a:r>
              <a:rPr sz="1900" spc="-5" dirty="0">
                <a:latin typeface="Arial"/>
                <a:cs typeface="Arial"/>
              </a:rPr>
              <a:t>employees.</a:t>
            </a:r>
            <a:endParaRPr sz="1900">
              <a:latin typeface="Arial"/>
              <a:cs typeface="Arial"/>
            </a:endParaRPr>
          </a:p>
          <a:p>
            <a:pPr marL="355600" marR="5080" indent="-343535">
              <a:lnSpc>
                <a:spcPct val="80000"/>
              </a:lnSpc>
              <a:spcBef>
                <a:spcPts val="475"/>
              </a:spcBef>
              <a:buChar char="•"/>
              <a:tabLst>
                <a:tab pos="355600" algn="l"/>
                <a:tab pos="356235" algn="l"/>
                <a:tab pos="2675255" algn="l"/>
              </a:tabLst>
            </a:pPr>
            <a:r>
              <a:rPr sz="1900" spc="-5" dirty="0">
                <a:latin typeface="Arial"/>
                <a:cs typeface="Arial"/>
              </a:rPr>
              <a:t>In 2005 JCP</a:t>
            </a:r>
            <a:r>
              <a:rPr sz="1900" spc="35" dirty="0">
                <a:latin typeface="Arial"/>
                <a:cs typeface="Arial"/>
              </a:rPr>
              <a:t> </a:t>
            </a:r>
            <a:r>
              <a:rPr sz="1900" spc="-5" dirty="0">
                <a:latin typeface="Arial"/>
                <a:cs typeface="Arial"/>
              </a:rPr>
              <a:t>threw</a:t>
            </a:r>
            <a:r>
              <a:rPr sz="1900" spc="20" dirty="0">
                <a:latin typeface="Arial"/>
                <a:cs typeface="Arial"/>
              </a:rPr>
              <a:t> </a:t>
            </a:r>
            <a:r>
              <a:rPr sz="1900" spc="-5" dirty="0">
                <a:latin typeface="Arial"/>
                <a:cs typeface="Arial"/>
              </a:rPr>
              <a:t>a	Christmas party for the first time </a:t>
            </a:r>
            <a:r>
              <a:rPr sz="1900" spc="-10" dirty="0">
                <a:latin typeface="Arial"/>
                <a:cs typeface="Arial"/>
              </a:rPr>
              <a:t>with </a:t>
            </a:r>
            <a:r>
              <a:rPr sz="1900" spc="-5" dirty="0">
                <a:latin typeface="Arial"/>
                <a:cs typeface="Arial"/>
              </a:rPr>
              <a:t>alcohol and  live band for more than 7000</a:t>
            </a:r>
            <a:r>
              <a:rPr sz="1900" spc="114" dirty="0">
                <a:latin typeface="Arial"/>
                <a:cs typeface="Arial"/>
              </a:rPr>
              <a:t> </a:t>
            </a:r>
            <a:r>
              <a:rPr sz="1900" spc="-5" dirty="0">
                <a:latin typeface="Arial"/>
                <a:cs typeface="Arial"/>
              </a:rPr>
              <a:t>employees.</a:t>
            </a:r>
            <a:endParaRPr sz="19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34893" y="488094"/>
            <a:ext cx="5522595" cy="689291"/>
          </a:xfrm>
          <a:prstGeom prst="rect">
            <a:avLst/>
          </a:prstGeom>
        </p:spPr>
        <p:txBody>
          <a:bodyPr vert="horz" wrap="square" lIns="0" tIns="12065" rIns="0" bIns="0" rtlCol="0" anchor="ctr">
            <a:spAutoFit/>
          </a:bodyPr>
          <a:lstStyle/>
          <a:p>
            <a:pPr marL="12700">
              <a:lnSpc>
                <a:spcPct val="100000"/>
              </a:lnSpc>
              <a:spcBef>
                <a:spcPts val="95"/>
              </a:spcBef>
            </a:pPr>
            <a:r>
              <a:rPr spc="-5" dirty="0"/>
              <a:t>Measures </a:t>
            </a:r>
            <a:r>
              <a:rPr spc="-95" dirty="0"/>
              <a:t>Taken </a:t>
            </a:r>
            <a:r>
              <a:rPr spc="-5" dirty="0"/>
              <a:t>by </a:t>
            </a:r>
            <a:r>
              <a:rPr dirty="0"/>
              <a:t>JCP</a:t>
            </a:r>
          </a:p>
        </p:txBody>
      </p:sp>
      <p:sp>
        <p:nvSpPr>
          <p:cNvPr id="3" name="object 3"/>
          <p:cNvSpPr txBox="1"/>
          <p:nvPr/>
        </p:nvSpPr>
        <p:spPr>
          <a:xfrm>
            <a:off x="2059941" y="1571815"/>
            <a:ext cx="7780655" cy="3209290"/>
          </a:xfrm>
          <a:prstGeom prst="rect">
            <a:avLst/>
          </a:prstGeom>
        </p:spPr>
        <p:txBody>
          <a:bodyPr vert="horz" wrap="square" lIns="0" tIns="67945" rIns="0" bIns="0" rtlCol="0">
            <a:spAutoFit/>
          </a:bodyPr>
          <a:lstStyle/>
          <a:p>
            <a:pPr marL="12700">
              <a:spcBef>
                <a:spcPts val="535"/>
              </a:spcBef>
            </a:pPr>
            <a:r>
              <a:rPr b="1" dirty="0">
                <a:latin typeface="Arial"/>
                <a:cs typeface="Arial"/>
              </a:rPr>
              <a:t>WTP:</a:t>
            </a:r>
            <a:endParaRPr>
              <a:latin typeface="Arial"/>
              <a:cs typeface="Arial"/>
            </a:endParaRPr>
          </a:p>
          <a:p>
            <a:pPr marL="355600" indent="-343535">
              <a:spcBef>
                <a:spcPts val="434"/>
              </a:spcBef>
              <a:buChar char="•"/>
              <a:tabLst>
                <a:tab pos="355600" algn="l"/>
                <a:tab pos="356235" algn="l"/>
              </a:tabLst>
            </a:pPr>
            <a:r>
              <a:rPr spc="-5" dirty="0">
                <a:latin typeface="Arial"/>
                <a:cs typeface="Arial"/>
              </a:rPr>
              <a:t>Launch </a:t>
            </a:r>
            <a:r>
              <a:rPr dirty="0">
                <a:latin typeface="Arial"/>
                <a:cs typeface="Arial"/>
              </a:rPr>
              <a:t>of </a:t>
            </a:r>
            <a:r>
              <a:rPr spc="-10" dirty="0">
                <a:latin typeface="Arial"/>
                <a:cs typeface="Arial"/>
              </a:rPr>
              <a:t>winning </a:t>
            </a:r>
            <a:r>
              <a:rPr spc="-5" dirty="0">
                <a:latin typeface="Arial"/>
                <a:cs typeface="Arial"/>
              </a:rPr>
              <a:t>together principles</a:t>
            </a:r>
            <a:r>
              <a:rPr spc="95" dirty="0">
                <a:latin typeface="Arial"/>
                <a:cs typeface="Arial"/>
              </a:rPr>
              <a:t> </a:t>
            </a:r>
            <a:r>
              <a:rPr dirty="0">
                <a:latin typeface="Arial"/>
                <a:cs typeface="Arial"/>
              </a:rPr>
              <a:t>(WTP)</a:t>
            </a:r>
            <a:endParaRPr>
              <a:latin typeface="Arial"/>
              <a:cs typeface="Arial"/>
            </a:endParaRPr>
          </a:p>
          <a:p>
            <a:pPr marL="355600" marR="5080" indent="-343535">
              <a:spcBef>
                <a:spcPts val="434"/>
              </a:spcBef>
              <a:buChar char="•"/>
              <a:tabLst>
                <a:tab pos="355600" algn="l"/>
                <a:tab pos="356235" algn="l"/>
              </a:tabLst>
            </a:pPr>
            <a:r>
              <a:rPr dirty="0">
                <a:latin typeface="Arial"/>
                <a:cs typeface="Arial"/>
              </a:rPr>
              <a:t>The JCP </a:t>
            </a:r>
            <a:r>
              <a:rPr spc="-5" dirty="0">
                <a:latin typeface="Arial"/>
                <a:cs typeface="Arial"/>
              </a:rPr>
              <a:t>included 8 fundamental principle that </a:t>
            </a:r>
            <a:r>
              <a:rPr spc="-15" dirty="0">
                <a:latin typeface="Arial"/>
                <a:cs typeface="Arial"/>
              </a:rPr>
              <a:t>were </a:t>
            </a:r>
            <a:r>
              <a:rPr spc="-5" dirty="0">
                <a:latin typeface="Arial"/>
                <a:cs typeface="Arial"/>
              </a:rPr>
              <a:t>developed based on  heritage </a:t>
            </a:r>
            <a:r>
              <a:rPr dirty="0">
                <a:latin typeface="Arial"/>
                <a:cs typeface="Arial"/>
              </a:rPr>
              <a:t>of JCP </a:t>
            </a:r>
            <a:r>
              <a:rPr spc="-5" dirty="0">
                <a:latin typeface="Arial"/>
                <a:cs typeface="Arial"/>
              </a:rPr>
              <a:t>and feedback </a:t>
            </a:r>
            <a:r>
              <a:rPr dirty="0">
                <a:latin typeface="Arial"/>
                <a:cs typeface="Arial"/>
              </a:rPr>
              <a:t>from the</a:t>
            </a:r>
            <a:r>
              <a:rPr spc="-25" dirty="0">
                <a:latin typeface="Arial"/>
                <a:cs typeface="Arial"/>
              </a:rPr>
              <a:t> </a:t>
            </a:r>
            <a:r>
              <a:rPr spc="-10" dirty="0">
                <a:latin typeface="Arial"/>
                <a:cs typeface="Arial"/>
              </a:rPr>
              <a:t>employees.</a:t>
            </a:r>
            <a:endParaRPr>
              <a:latin typeface="Arial"/>
              <a:cs typeface="Arial"/>
            </a:endParaRPr>
          </a:p>
          <a:p>
            <a:pPr marL="355600" indent="-343535">
              <a:spcBef>
                <a:spcPts val="430"/>
              </a:spcBef>
              <a:buChar char="•"/>
              <a:tabLst>
                <a:tab pos="355600" algn="l"/>
                <a:tab pos="356235" algn="l"/>
              </a:tabLst>
            </a:pPr>
            <a:r>
              <a:rPr dirty="0">
                <a:latin typeface="Arial"/>
                <a:cs typeface="Arial"/>
              </a:rPr>
              <a:t>The </a:t>
            </a:r>
            <a:r>
              <a:rPr spc="-5" dirty="0">
                <a:latin typeface="Arial"/>
                <a:cs typeface="Arial"/>
              </a:rPr>
              <a:t>principles included cultures, ethical and people development</a:t>
            </a:r>
            <a:r>
              <a:rPr spc="130" dirty="0">
                <a:latin typeface="Arial"/>
                <a:cs typeface="Arial"/>
              </a:rPr>
              <a:t> </a:t>
            </a:r>
            <a:r>
              <a:rPr spc="-5" dirty="0">
                <a:latin typeface="Arial"/>
                <a:cs typeface="Arial"/>
              </a:rPr>
              <a:t>issues.</a:t>
            </a:r>
            <a:endParaRPr>
              <a:latin typeface="Arial"/>
              <a:cs typeface="Arial"/>
            </a:endParaRPr>
          </a:p>
          <a:p>
            <a:pPr marL="12700">
              <a:spcBef>
                <a:spcPts val="430"/>
              </a:spcBef>
            </a:pPr>
            <a:r>
              <a:rPr b="1" spc="-15" dirty="0">
                <a:latin typeface="Arial"/>
                <a:cs typeface="Arial"/>
              </a:rPr>
              <a:t>AES:</a:t>
            </a:r>
            <a:endParaRPr>
              <a:latin typeface="Arial"/>
              <a:cs typeface="Arial"/>
            </a:endParaRPr>
          </a:p>
          <a:p>
            <a:pPr marL="355600" indent="-343535">
              <a:spcBef>
                <a:spcPts val="434"/>
              </a:spcBef>
              <a:buChar char="•"/>
              <a:tabLst>
                <a:tab pos="355600" algn="l"/>
                <a:tab pos="356235" algn="l"/>
              </a:tabLst>
            </a:pPr>
            <a:r>
              <a:rPr dirty="0">
                <a:latin typeface="Arial"/>
                <a:cs typeface="Arial"/>
              </a:rPr>
              <a:t>In </a:t>
            </a:r>
            <a:r>
              <a:rPr spc="-5" dirty="0">
                <a:latin typeface="Arial"/>
                <a:cs typeface="Arial"/>
              </a:rPr>
              <a:t>fall 2005 </a:t>
            </a:r>
            <a:r>
              <a:rPr dirty="0">
                <a:latin typeface="Arial"/>
                <a:cs typeface="Arial"/>
              </a:rPr>
              <a:t>JCB </a:t>
            </a:r>
            <a:r>
              <a:rPr spc="-5" dirty="0">
                <a:latin typeface="Arial"/>
                <a:cs typeface="Arial"/>
              </a:rPr>
              <a:t>conducted Associate Engagement</a:t>
            </a:r>
            <a:r>
              <a:rPr spc="-45" dirty="0">
                <a:latin typeface="Arial"/>
                <a:cs typeface="Arial"/>
              </a:rPr>
              <a:t> </a:t>
            </a:r>
            <a:r>
              <a:rPr spc="-5" dirty="0">
                <a:latin typeface="Arial"/>
                <a:cs typeface="Arial"/>
              </a:rPr>
              <a:t>Survey(AES).</a:t>
            </a:r>
            <a:endParaRPr>
              <a:latin typeface="Arial"/>
              <a:cs typeface="Arial"/>
            </a:endParaRPr>
          </a:p>
          <a:p>
            <a:pPr marL="355600" indent="-343535">
              <a:spcBef>
                <a:spcPts val="434"/>
              </a:spcBef>
              <a:buChar char="•"/>
              <a:tabLst>
                <a:tab pos="355600" algn="l"/>
                <a:tab pos="356235" algn="l"/>
              </a:tabLst>
            </a:pPr>
            <a:r>
              <a:rPr dirty="0">
                <a:latin typeface="Arial"/>
                <a:cs typeface="Arial"/>
              </a:rPr>
              <a:t>It </a:t>
            </a:r>
            <a:r>
              <a:rPr spc="-5" dirty="0">
                <a:latin typeface="Arial"/>
                <a:cs typeface="Arial"/>
              </a:rPr>
              <a:t>measured </a:t>
            </a:r>
            <a:r>
              <a:rPr dirty="0">
                <a:latin typeface="Arial"/>
                <a:cs typeface="Arial"/>
              </a:rPr>
              <a:t>the </a:t>
            </a:r>
            <a:r>
              <a:rPr spc="-10" dirty="0">
                <a:latin typeface="Arial"/>
                <a:cs typeface="Arial"/>
              </a:rPr>
              <a:t>views </a:t>
            </a:r>
            <a:r>
              <a:rPr dirty="0">
                <a:latin typeface="Arial"/>
                <a:cs typeface="Arial"/>
              </a:rPr>
              <a:t>of </a:t>
            </a:r>
            <a:r>
              <a:rPr spc="-5" dirty="0">
                <a:latin typeface="Arial"/>
                <a:cs typeface="Arial"/>
              </a:rPr>
              <a:t>associates and about the</a:t>
            </a:r>
            <a:r>
              <a:rPr spc="75" dirty="0">
                <a:latin typeface="Arial"/>
                <a:cs typeface="Arial"/>
              </a:rPr>
              <a:t> </a:t>
            </a:r>
            <a:r>
              <a:rPr spc="-25" dirty="0">
                <a:latin typeface="Arial"/>
                <a:cs typeface="Arial"/>
              </a:rPr>
              <a:t>company.</a:t>
            </a:r>
            <a:endParaRPr>
              <a:latin typeface="Arial"/>
              <a:cs typeface="Arial"/>
            </a:endParaRPr>
          </a:p>
          <a:p>
            <a:pPr marL="355600" marR="699135" indent="-343535">
              <a:spcBef>
                <a:spcPts val="430"/>
              </a:spcBef>
              <a:buChar char="•"/>
              <a:tabLst>
                <a:tab pos="355600" algn="l"/>
                <a:tab pos="356235" algn="l"/>
              </a:tabLst>
            </a:pPr>
            <a:r>
              <a:rPr dirty="0">
                <a:latin typeface="Arial"/>
                <a:cs typeface="Arial"/>
              </a:rPr>
              <a:t>The </a:t>
            </a:r>
            <a:r>
              <a:rPr spc="-5" dirty="0">
                <a:latin typeface="Arial"/>
                <a:cs typeface="Arial"/>
              </a:rPr>
              <a:t>survey contained 45 questions covering subjects ranging </a:t>
            </a:r>
            <a:r>
              <a:rPr dirty="0">
                <a:latin typeface="Arial"/>
                <a:cs typeface="Arial"/>
              </a:rPr>
              <a:t>from  </a:t>
            </a:r>
            <a:r>
              <a:rPr spc="-5" dirty="0">
                <a:latin typeface="Arial"/>
                <a:cs typeface="Arial"/>
              </a:rPr>
              <a:t>compensation </a:t>
            </a:r>
            <a:r>
              <a:rPr dirty="0">
                <a:latin typeface="Arial"/>
                <a:cs typeface="Arial"/>
              </a:rPr>
              <a:t>to </a:t>
            </a:r>
            <a:r>
              <a:rPr spc="-5" dirty="0">
                <a:latin typeface="Arial"/>
                <a:cs typeface="Arial"/>
              </a:rPr>
              <a:t>how </a:t>
            </a:r>
            <a:r>
              <a:rPr dirty="0">
                <a:latin typeface="Arial"/>
                <a:cs typeface="Arial"/>
              </a:rPr>
              <a:t>the </a:t>
            </a:r>
            <a:r>
              <a:rPr spc="-5" dirty="0">
                <a:latin typeface="Arial"/>
                <a:cs typeface="Arial"/>
              </a:rPr>
              <a:t>associate </a:t>
            </a:r>
            <a:r>
              <a:rPr spc="-15" dirty="0">
                <a:latin typeface="Arial"/>
                <a:cs typeface="Arial"/>
              </a:rPr>
              <a:t>would </a:t>
            </a:r>
            <a:r>
              <a:rPr dirty="0">
                <a:latin typeface="Arial"/>
                <a:cs typeface="Arial"/>
              </a:rPr>
              <a:t>rate the</a:t>
            </a:r>
            <a:r>
              <a:rPr spc="85" dirty="0">
                <a:latin typeface="Arial"/>
                <a:cs typeface="Arial"/>
              </a:rPr>
              <a:t> </a:t>
            </a:r>
            <a:r>
              <a:rPr spc="-5" dirty="0">
                <a:latin typeface="Arial"/>
                <a:cs typeface="Arial"/>
              </a:rPr>
              <a:t>supervisors.</a:t>
            </a:r>
            <a:endParaRPr>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683262"/>
            <a:ext cx="10515600" cy="689291"/>
          </a:xfrm>
          <a:prstGeom prst="rect">
            <a:avLst/>
          </a:prstGeom>
        </p:spPr>
        <p:txBody>
          <a:bodyPr vert="horz" wrap="square" lIns="0" tIns="12065" rIns="0" bIns="0" rtlCol="0" anchor="ctr">
            <a:spAutoFit/>
          </a:bodyPr>
          <a:lstStyle/>
          <a:p>
            <a:pPr marL="13335">
              <a:lnSpc>
                <a:spcPct val="100000"/>
              </a:lnSpc>
              <a:spcBef>
                <a:spcPts val="95"/>
              </a:spcBef>
            </a:pPr>
            <a:r>
              <a:rPr spc="-25" dirty="0"/>
              <a:t>Training</a:t>
            </a:r>
          </a:p>
        </p:txBody>
      </p:sp>
      <p:sp>
        <p:nvSpPr>
          <p:cNvPr id="3" name="object 3"/>
          <p:cNvSpPr txBox="1"/>
          <p:nvPr/>
        </p:nvSpPr>
        <p:spPr>
          <a:xfrm>
            <a:off x="2059941" y="1571816"/>
            <a:ext cx="8019415" cy="4965065"/>
          </a:xfrm>
          <a:prstGeom prst="rect">
            <a:avLst/>
          </a:prstGeom>
        </p:spPr>
        <p:txBody>
          <a:bodyPr vert="horz" wrap="square" lIns="0" tIns="67945" rIns="0" bIns="0" rtlCol="0">
            <a:spAutoFit/>
          </a:bodyPr>
          <a:lstStyle/>
          <a:p>
            <a:pPr marL="355600" indent="-343535">
              <a:spcBef>
                <a:spcPts val="535"/>
              </a:spcBef>
              <a:buChar char="•"/>
              <a:tabLst>
                <a:tab pos="355600" algn="l"/>
                <a:tab pos="356235" algn="l"/>
              </a:tabLst>
            </a:pPr>
            <a:r>
              <a:rPr spc="-5" dirty="0">
                <a:latin typeface="Arial"/>
                <a:cs typeface="Arial"/>
              </a:rPr>
              <a:t>JCP believed </a:t>
            </a:r>
            <a:r>
              <a:rPr dirty="0">
                <a:latin typeface="Arial"/>
                <a:cs typeface="Arial"/>
              </a:rPr>
              <a:t>in </a:t>
            </a:r>
            <a:r>
              <a:rPr spc="-5" dirty="0">
                <a:latin typeface="Arial"/>
                <a:cs typeface="Arial"/>
              </a:rPr>
              <a:t>house training </a:t>
            </a:r>
            <a:r>
              <a:rPr spc="-10" dirty="0">
                <a:latin typeface="Arial"/>
                <a:cs typeface="Arial"/>
              </a:rPr>
              <a:t>and </a:t>
            </a:r>
            <a:r>
              <a:rPr spc="-5" dirty="0">
                <a:latin typeface="Arial"/>
                <a:cs typeface="Arial"/>
              </a:rPr>
              <a:t>no training </a:t>
            </a:r>
            <a:r>
              <a:rPr dirty="0">
                <a:latin typeface="Arial"/>
                <a:cs typeface="Arial"/>
              </a:rPr>
              <a:t>is</a:t>
            </a:r>
            <a:r>
              <a:rPr spc="25" dirty="0">
                <a:latin typeface="Arial"/>
                <a:cs typeface="Arial"/>
              </a:rPr>
              <a:t> </a:t>
            </a:r>
            <a:r>
              <a:rPr spc="-5" dirty="0">
                <a:latin typeface="Arial"/>
                <a:cs typeface="Arial"/>
              </a:rPr>
              <a:t>outsourced.</a:t>
            </a:r>
            <a:endParaRPr>
              <a:latin typeface="Arial"/>
              <a:cs typeface="Arial"/>
            </a:endParaRPr>
          </a:p>
          <a:p>
            <a:pPr marL="355600" indent="-343535">
              <a:spcBef>
                <a:spcPts val="434"/>
              </a:spcBef>
              <a:buChar char="•"/>
              <a:tabLst>
                <a:tab pos="355600" algn="l"/>
                <a:tab pos="356235" algn="l"/>
              </a:tabLst>
            </a:pPr>
            <a:r>
              <a:rPr dirty="0">
                <a:latin typeface="Arial"/>
                <a:cs typeface="Arial"/>
              </a:rPr>
              <a:t>In </a:t>
            </a:r>
            <a:r>
              <a:rPr spc="-5" dirty="0">
                <a:latin typeface="Arial"/>
                <a:cs typeface="Arial"/>
              </a:rPr>
              <a:t>2006 </a:t>
            </a:r>
            <a:r>
              <a:rPr dirty="0">
                <a:latin typeface="Arial"/>
                <a:cs typeface="Arial"/>
              </a:rPr>
              <a:t>JCP </a:t>
            </a:r>
            <a:r>
              <a:rPr spc="-5" dirty="0">
                <a:latin typeface="Arial"/>
                <a:cs typeface="Arial"/>
              </a:rPr>
              <a:t>started identifying high potential </a:t>
            </a:r>
            <a:r>
              <a:rPr spc="-10" dirty="0">
                <a:latin typeface="Arial"/>
                <a:cs typeface="Arial"/>
              </a:rPr>
              <a:t>employees </a:t>
            </a:r>
            <a:r>
              <a:rPr spc="-5" dirty="0">
                <a:latin typeface="Arial"/>
                <a:cs typeface="Arial"/>
              </a:rPr>
              <a:t>called</a:t>
            </a:r>
            <a:r>
              <a:rPr spc="120" dirty="0">
                <a:latin typeface="Arial"/>
                <a:cs typeface="Arial"/>
              </a:rPr>
              <a:t> </a:t>
            </a:r>
            <a:r>
              <a:rPr dirty="0">
                <a:latin typeface="Arial"/>
                <a:cs typeface="Arial"/>
              </a:rPr>
              <a:t>HYPOS</a:t>
            </a:r>
            <a:endParaRPr>
              <a:latin typeface="Arial"/>
              <a:cs typeface="Arial"/>
            </a:endParaRPr>
          </a:p>
          <a:p>
            <a:pPr marL="355600" marR="24130" indent="-343535">
              <a:spcBef>
                <a:spcPts val="434"/>
              </a:spcBef>
              <a:buChar char="•"/>
              <a:tabLst>
                <a:tab pos="355600" algn="l"/>
                <a:tab pos="356235" algn="l"/>
              </a:tabLst>
            </a:pPr>
            <a:r>
              <a:rPr spc="-10" dirty="0">
                <a:latin typeface="Arial"/>
                <a:cs typeface="Arial"/>
              </a:rPr>
              <a:t>Hypos </a:t>
            </a:r>
            <a:r>
              <a:rPr spc="-5" dirty="0">
                <a:latin typeface="Arial"/>
                <a:cs typeface="Arial"/>
              </a:rPr>
              <a:t>are sent </a:t>
            </a:r>
            <a:r>
              <a:rPr dirty="0">
                <a:latin typeface="Arial"/>
                <a:cs typeface="Arial"/>
              </a:rPr>
              <a:t>to </a:t>
            </a:r>
            <a:r>
              <a:rPr spc="-5" dirty="0">
                <a:latin typeface="Arial"/>
                <a:cs typeface="Arial"/>
              </a:rPr>
              <a:t>retail academy </a:t>
            </a:r>
            <a:r>
              <a:rPr dirty="0">
                <a:latin typeface="Arial"/>
                <a:cs typeface="Arial"/>
              </a:rPr>
              <a:t>to </a:t>
            </a:r>
            <a:r>
              <a:rPr spc="-5" dirty="0">
                <a:latin typeface="Arial"/>
                <a:cs typeface="Arial"/>
              </a:rPr>
              <a:t>graduate on retailing strategy and team  development.</a:t>
            </a:r>
            <a:endParaRPr>
              <a:latin typeface="Arial"/>
              <a:cs typeface="Arial"/>
            </a:endParaRPr>
          </a:p>
          <a:p>
            <a:pPr marL="355600" indent="-343535">
              <a:spcBef>
                <a:spcPts val="430"/>
              </a:spcBef>
              <a:buChar char="•"/>
              <a:tabLst>
                <a:tab pos="355600" algn="l"/>
                <a:tab pos="356235" algn="l"/>
              </a:tabLst>
            </a:pPr>
            <a:r>
              <a:rPr dirty="0">
                <a:latin typeface="Arial"/>
                <a:cs typeface="Arial"/>
              </a:rPr>
              <a:t>JCP </a:t>
            </a:r>
            <a:r>
              <a:rPr spc="-15" dirty="0">
                <a:latin typeface="Arial"/>
                <a:cs typeface="Arial"/>
              </a:rPr>
              <a:t>was </a:t>
            </a:r>
            <a:r>
              <a:rPr spc="-10" dirty="0">
                <a:latin typeface="Arial"/>
                <a:cs typeface="Arial"/>
              </a:rPr>
              <a:t>trying </a:t>
            </a:r>
            <a:r>
              <a:rPr dirty="0">
                <a:latin typeface="Arial"/>
                <a:cs typeface="Arial"/>
              </a:rPr>
              <a:t>to </a:t>
            </a:r>
            <a:r>
              <a:rPr spc="-5" dirty="0">
                <a:latin typeface="Arial"/>
                <a:cs typeface="Arial"/>
              </a:rPr>
              <a:t>provide training </a:t>
            </a:r>
            <a:r>
              <a:rPr dirty="0">
                <a:latin typeface="Arial"/>
                <a:cs typeface="Arial"/>
              </a:rPr>
              <a:t>to </a:t>
            </a:r>
            <a:r>
              <a:rPr spc="-5" dirty="0">
                <a:latin typeface="Arial"/>
                <a:cs typeface="Arial"/>
              </a:rPr>
              <a:t>top 500</a:t>
            </a:r>
            <a:r>
              <a:rPr spc="75" dirty="0">
                <a:latin typeface="Arial"/>
                <a:cs typeface="Arial"/>
              </a:rPr>
              <a:t> </a:t>
            </a:r>
            <a:r>
              <a:rPr spc="-10" dirty="0">
                <a:latin typeface="Arial"/>
                <a:cs typeface="Arial"/>
              </a:rPr>
              <a:t>employees.</a:t>
            </a:r>
            <a:endParaRPr>
              <a:latin typeface="Arial"/>
              <a:cs typeface="Arial"/>
            </a:endParaRPr>
          </a:p>
          <a:p>
            <a:pPr marL="355600" indent="-343535">
              <a:spcBef>
                <a:spcPts val="430"/>
              </a:spcBef>
              <a:buChar char="•"/>
              <a:tabLst>
                <a:tab pos="355600" algn="l"/>
                <a:tab pos="356235" algn="l"/>
              </a:tabLst>
            </a:pPr>
            <a:r>
              <a:rPr dirty="0">
                <a:latin typeface="Arial"/>
                <a:cs typeface="Arial"/>
              </a:rPr>
              <a:t>The </a:t>
            </a:r>
            <a:r>
              <a:rPr spc="-5" dirty="0">
                <a:latin typeface="Arial"/>
                <a:cs typeface="Arial"/>
              </a:rPr>
              <a:t>training process </a:t>
            </a:r>
            <a:r>
              <a:rPr spc="-20" dirty="0">
                <a:latin typeface="Arial"/>
                <a:cs typeface="Arial"/>
              </a:rPr>
              <a:t>was </a:t>
            </a:r>
            <a:r>
              <a:rPr spc="-5" dirty="0">
                <a:latin typeface="Arial"/>
                <a:cs typeface="Arial"/>
              </a:rPr>
              <a:t>very rigorous </a:t>
            </a:r>
            <a:r>
              <a:rPr spc="-10" dirty="0">
                <a:latin typeface="Arial"/>
                <a:cs typeface="Arial"/>
              </a:rPr>
              <a:t>and </a:t>
            </a:r>
            <a:r>
              <a:rPr spc="-5" dirty="0">
                <a:latin typeface="Arial"/>
                <a:cs typeface="Arial"/>
              </a:rPr>
              <a:t>they have </a:t>
            </a:r>
            <a:r>
              <a:rPr dirty="0">
                <a:latin typeface="Arial"/>
                <a:cs typeface="Arial"/>
              </a:rPr>
              <a:t>to </a:t>
            </a:r>
            <a:r>
              <a:rPr spc="-5" dirty="0">
                <a:latin typeface="Arial"/>
                <a:cs typeface="Arial"/>
              </a:rPr>
              <a:t>prepare </a:t>
            </a:r>
            <a:r>
              <a:rPr dirty="0">
                <a:latin typeface="Arial"/>
                <a:cs typeface="Arial"/>
              </a:rPr>
              <a:t>for</a:t>
            </a:r>
            <a:r>
              <a:rPr spc="120" dirty="0">
                <a:latin typeface="Arial"/>
                <a:cs typeface="Arial"/>
              </a:rPr>
              <a:t> </a:t>
            </a:r>
            <a:r>
              <a:rPr spc="-5" dirty="0">
                <a:latin typeface="Arial"/>
                <a:cs typeface="Arial"/>
              </a:rPr>
              <a:t>case</a:t>
            </a:r>
            <a:endParaRPr>
              <a:latin typeface="Arial"/>
              <a:cs typeface="Arial"/>
            </a:endParaRPr>
          </a:p>
          <a:p>
            <a:pPr marL="355600">
              <a:spcBef>
                <a:spcPts val="5"/>
              </a:spcBef>
            </a:pPr>
            <a:r>
              <a:rPr spc="-5" dirty="0">
                <a:latin typeface="Arial"/>
                <a:cs typeface="Arial"/>
              </a:rPr>
              <a:t>studies </a:t>
            </a:r>
            <a:r>
              <a:rPr dirty="0">
                <a:latin typeface="Arial"/>
                <a:cs typeface="Arial"/>
              </a:rPr>
              <a:t>too </a:t>
            </a:r>
            <a:r>
              <a:rPr spc="-5" dirty="0">
                <a:latin typeface="Arial"/>
                <a:cs typeface="Arial"/>
              </a:rPr>
              <a:t>on</a:t>
            </a:r>
            <a:r>
              <a:rPr dirty="0">
                <a:latin typeface="Arial"/>
                <a:cs typeface="Arial"/>
              </a:rPr>
              <a:t> </a:t>
            </a:r>
            <a:r>
              <a:rPr spc="-5" dirty="0">
                <a:latin typeface="Arial"/>
                <a:cs typeface="Arial"/>
              </a:rPr>
              <a:t>Fridays.</a:t>
            </a:r>
            <a:endParaRPr>
              <a:latin typeface="Arial"/>
              <a:cs typeface="Arial"/>
            </a:endParaRPr>
          </a:p>
          <a:p>
            <a:pPr marL="355600" marR="41275" indent="-343535">
              <a:spcBef>
                <a:spcPts val="430"/>
              </a:spcBef>
              <a:buChar char="•"/>
              <a:tabLst>
                <a:tab pos="355600" algn="l"/>
                <a:tab pos="356235" algn="l"/>
              </a:tabLst>
            </a:pPr>
            <a:r>
              <a:rPr dirty="0">
                <a:latin typeface="Arial"/>
                <a:cs typeface="Arial"/>
              </a:rPr>
              <a:t>The key </a:t>
            </a:r>
            <a:r>
              <a:rPr spc="-5" dirty="0">
                <a:latin typeface="Arial"/>
                <a:cs typeface="Arial"/>
              </a:rPr>
              <a:t>values and focus </a:t>
            </a:r>
            <a:r>
              <a:rPr dirty="0">
                <a:latin typeface="Arial"/>
                <a:cs typeface="Arial"/>
              </a:rPr>
              <a:t>of JCP </a:t>
            </a:r>
            <a:r>
              <a:rPr spc="-15" dirty="0">
                <a:latin typeface="Arial"/>
                <a:cs typeface="Arial"/>
              </a:rPr>
              <a:t>were </a:t>
            </a:r>
            <a:r>
              <a:rPr spc="-5" dirty="0">
                <a:latin typeface="Arial"/>
                <a:cs typeface="Arial"/>
              </a:rPr>
              <a:t>internalized by </a:t>
            </a:r>
            <a:r>
              <a:rPr dirty="0">
                <a:latin typeface="Arial"/>
                <a:cs typeface="Arial"/>
              </a:rPr>
              <a:t>the </a:t>
            </a:r>
            <a:r>
              <a:rPr spc="-5" dirty="0">
                <a:latin typeface="Arial"/>
                <a:cs typeface="Arial"/>
              </a:rPr>
              <a:t>trainees as these  messages </a:t>
            </a:r>
            <a:r>
              <a:rPr spc="-15" dirty="0">
                <a:latin typeface="Arial"/>
                <a:cs typeface="Arial"/>
              </a:rPr>
              <a:t>were </a:t>
            </a:r>
            <a:r>
              <a:rPr spc="-5" dirty="0">
                <a:latin typeface="Arial"/>
                <a:cs typeface="Arial"/>
              </a:rPr>
              <a:t>repeatedly reinforced by </a:t>
            </a:r>
            <a:r>
              <a:rPr spc="-10" dirty="0">
                <a:latin typeface="Arial"/>
                <a:cs typeface="Arial"/>
              </a:rPr>
              <a:t>different </a:t>
            </a:r>
            <a:r>
              <a:rPr spc="-5" dirty="0">
                <a:latin typeface="Arial"/>
                <a:cs typeface="Arial"/>
              </a:rPr>
              <a:t>top</a:t>
            </a:r>
            <a:r>
              <a:rPr spc="125" dirty="0">
                <a:latin typeface="Arial"/>
                <a:cs typeface="Arial"/>
              </a:rPr>
              <a:t> </a:t>
            </a:r>
            <a:r>
              <a:rPr spc="-5" dirty="0">
                <a:latin typeface="Arial"/>
                <a:cs typeface="Arial"/>
              </a:rPr>
              <a:t>executives.</a:t>
            </a:r>
            <a:endParaRPr>
              <a:latin typeface="Arial"/>
              <a:cs typeface="Arial"/>
            </a:endParaRPr>
          </a:p>
          <a:p>
            <a:pPr marL="355600" indent="-343535">
              <a:spcBef>
                <a:spcPts val="434"/>
              </a:spcBef>
              <a:buChar char="•"/>
              <a:tabLst>
                <a:tab pos="355600" algn="l"/>
                <a:tab pos="356235" algn="l"/>
              </a:tabLst>
            </a:pPr>
            <a:r>
              <a:rPr dirty="0">
                <a:latin typeface="Arial"/>
                <a:cs typeface="Arial"/>
              </a:rPr>
              <a:t>The </a:t>
            </a:r>
            <a:r>
              <a:rPr spc="-5" dirty="0">
                <a:latin typeface="Arial"/>
                <a:cs typeface="Arial"/>
              </a:rPr>
              <a:t>program also provided opportunity to interact </a:t>
            </a:r>
            <a:r>
              <a:rPr spc="-15" dirty="0">
                <a:latin typeface="Arial"/>
                <a:cs typeface="Arial"/>
              </a:rPr>
              <a:t>with </a:t>
            </a:r>
            <a:r>
              <a:rPr dirty="0">
                <a:latin typeface="Arial"/>
                <a:cs typeface="Arial"/>
              </a:rPr>
              <a:t>the </a:t>
            </a:r>
            <a:r>
              <a:rPr spc="-5" dirty="0">
                <a:latin typeface="Arial"/>
                <a:cs typeface="Arial"/>
              </a:rPr>
              <a:t>other</a:t>
            </a:r>
            <a:r>
              <a:rPr spc="175" dirty="0">
                <a:latin typeface="Arial"/>
                <a:cs typeface="Arial"/>
              </a:rPr>
              <a:t> </a:t>
            </a:r>
            <a:r>
              <a:rPr spc="-10" dirty="0">
                <a:latin typeface="Arial"/>
                <a:cs typeface="Arial"/>
              </a:rPr>
              <a:t>employees.</a:t>
            </a:r>
            <a:endParaRPr>
              <a:latin typeface="Arial"/>
              <a:cs typeface="Arial"/>
            </a:endParaRPr>
          </a:p>
          <a:p>
            <a:pPr marL="355600" indent="-343535">
              <a:spcBef>
                <a:spcPts val="430"/>
              </a:spcBef>
              <a:buChar char="•"/>
              <a:tabLst>
                <a:tab pos="355600" algn="l"/>
                <a:tab pos="356235" algn="l"/>
              </a:tabLst>
            </a:pPr>
            <a:r>
              <a:rPr spc="-5" dirty="0">
                <a:latin typeface="Arial"/>
                <a:cs typeface="Arial"/>
              </a:rPr>
              <a:t>JCP believed that </a:t>
            </a:r>
            <a:r>
              <a:rPr dirty="0">
                <a:latin typeface="Arial"/>
                <a:cs typeface="Arial"/>
              </a:rPr>
              <a:t>the </a:t>
            </a:r>
            <a:r>
              <a:rPr spc="-15" dirty="0">
                <a:latin typeface="Arial"/>
                <a:cs typeface="Arial"/>
              </a:rPr>
              <a:t>well </a:t>
            </a:r>
            <a:r>
              <a:rPr spc="-5" dirty="0">
                <a:latin typeface="Arial"/>
                <a:cs typeface="Arial"/>
              </a:rPr>
              <a:t>trained </a:t>
            </a:r>
            <a:r>
              <a:rPr spc="-10" dirty="0">
                <a:latin typeface="Arial"/>
                <a:cs typeface="Arial"/>
              </a:rPr>
              <a:t>managers helped </a:t>
            </a:r>
            <a:r>
              <a:rPr dirty="0">
                <a:latin typeface="Arial"/>
                <a:cs typeface="Arial"/>
              </a:rPr>
              <a:t>to </a:t>
            </a:r>
            <a:r>
              <a:rPr spc="-10" dirty="0">
                <a:latin typeface="Arial"/>
                <a:cs typeface="Arial"/>
              </a:rPr>
              <a:t>develop</a:t>
            </a:r>
            <a:r>
              <a:rPr spc="125" dirty="0">
                <a:latin typeface="Arial"/>
                <a:cs typeface="Arial"/>
              </a:rPr>
              <a:t> </a:t>
            </a:r>
            <a:r>
              <a:rPr dirty="0">
                <a:latin typeface="Arial"/>
                <a:cs typeface="Arial"/>
              </a:rPr>
              <a:t>the</a:t>
            </a:r>
            <a:endParaRPr>
              <a:latin typeface="Arial"/>
              <a:cs typeface="Arial"/>
            </a:endParaRPr>
          </a:p>
          <a:p>
            <a:pPr marL="355600">
              <a:spcBef>
                <a:spcPts val="5"/>
              </a:spcBef>
            </a:pPr>
            <a:r>
              <a:rPr spc="-5" dirty="0">
                <a:latin typeface="Arial"/>
                <a:cs typeface="Arial"/>
              </a:rPr>
              <a:t>subordinates.</a:t>
            </a:r>
            <a:endParaRPr>
              <a:latin typeface="Arial"/>
              <a:cs typeface="Arial"/>
            </a:endParaRPr>
          </a:p>
          <a:p>
            <a:pPr marL="355600" indent="-343535">
              <a:spcBef>
                <a:spcPts val="430"/>
              </a:spcBef>
              <a:buChar char="•"/>
              <a:tabLst>
                <a:tab pos="355600" algn="l"/>
                <a:tab pos="356235" algn="l"/>
              </a:tabLst>
            </a:pPr>
            <a:r>
              <a:rPr dirty="0">
                <a:latin typeface="Arial"/>
                <a:cs typeface="Arial"/>
              </a:rPr>
              <a:t>The </a:t>
            </a:r>
            <a:r>
              <a:rPr spc="-5" dirty="0">
                <a:latin typeface="Arial"/>
                <a:cs typeface="Arial"/>
              </a:rPr>
              <a:t>training program stroved </a:t>
            </a:r>
            <a:r>
              <a:rPr dirty="0">
                <a:latin typeface="Arial"/>
                <a:cs typeface="Arial"/>
              </a:rPr>
              <a:t>to </a:t>
            </a:r>
            <a:r>
              <a:rPr spc="-5" dirty="0">
                <a:latin typeface="Arial"/>
                <a:cs typeface="Arial"/>
              </a:rPr>
              <a:t>create multiplier</a:t>
            </a:r>
            <a:r>
              <a:rPr spc="50" dirty="0">
                <a:latin typeface="Arial"/>
                <a:cs typeface="Arial"/>
              </a:rPr>
              <a:t> </a:t>
            </a:r>
            <a:r>
              <a:rPr spc="-10" dirty="0">
                <a:latin typeface="Arial"/>
                <a:cs typeface="Arial"/>
              </a:rPr>
              <a:t>effect.</a:t>
            </a:r>
            <a:endParaRPr>
              <a:latin typeface="Arial"/>
              <a:cs typeface="Arial"/>
            </a:endParaRPr>
          </a:p>
          <a:p>
            <a:pPr marL="355600" marR="274320" indent="-343535">
              <a:spcBef>
                <a:spcPts val="430"/>
              </a:spcBef>
              <a:buChar char="•"/>
              <a:tabLst>
                <a:tab pos="355600" algn="l"/>
                <a:tab pos="356235" algn="l"/>
              </a:tabLst>
            </a:pPr>
            <a:r>
              <a:rPr dirty="0">
                <a:latin typeface="Arial"/>
                <a:cs typeface="Arial"/>
              </a:rPr>
              <a:t>JCP </a:t>
            </a:r>
            <a:r>
              <a:rPr spc="-5" dirty="0">
                <a:latin typeface="Arial"/>
                <a:cs typeface="Arial"/>
              </a:rPr>
              <a:t>also harnessed </a:t>
            </a:r>
            <a:r>
              <a:rPr dirty="0">
                <a:latin typeface="Arial"/>
                <a:cs typeface="Arial"/>
              </a:rPr>
              <a:t>the </a:t>
            </a:r>
            <a:r>
              <a:rPr spc="-15" dirty="0">
                <a:latin typeface="Arial"/>
                <a:cs typeface="Arial"/>
              </a:rPr>
              <a:t>power </a:t>
            </a:r>
            <a:r>
              <a:rPr dirty="0">
                <a:latin typeface="Arial"/>
                <a:cs typeface="Arial"/>
              </a:rPr>
              <a:t>of IT </a:t>
            </a:r>
            <a:r>
              <a:rPr spc="-5" dirty="0">
                <a:latin typeface="Arial"/>
                <a:cs typeface="Arial"/>
              </a:rPr>
              <a:t>trainees </a:t>
            </a:r>
            <a:r>
              <a:rPr dirty="0">
                <a:latin typeface="Arial"/>
                <a:cs typeface="Arial"/>
              </a:rPr>
              <a:t>to its </a:t>
            </a:r>
            <a:r>
              <a:rPr spc="-10" dirty="0">
                <a:latin typeface="Arial"/>
                <a:cs typeface="Arial"/>
              </a:rPr>
              <a:t>employees, </a:t>
            </a:r>
            <a:r>
              <a:rPr dirty="0">
                <a:latin typeface="Arial"/>
                <a:cs typeface="Arial"/>
              </a:rPr>
              <a:t>it </a:t>
            </a:r>
            <a:r>
              <a:rPr spc="-5" dirty="0">
                <a:latin typeface="Arial"/>
                <a:cs typeface="Arial"/>
              </a:rPr>
              <a:t>replaces  cash register terminals </a:t>
            </a:r>
            <a:r>
              <a:rPr spc="-15" dirty="0">
                <a:latin typeface="Arial"/>
                <a:cs typeface="Arial"/>
              </a:rPr>
              <a:t>with </a:t>
            </a:r>
            <a:r>
              <a:rPr spc="-5" dirty="0">
                <a:latin typeface="Arial"/>
                <a:cs typeface="Arial"/>
              </a:rPr>
              <a:t>35000 check out computers that </a:t>
            </a:r>
            <a:r>
              <a:rPr spc="-15" dirty="0">
                <a:latin typeface="Arial"/>
                <a:cs typeface="Arial"/>
              </a:rPr>
              <a:t>were web  </a:t>
            </a:r>
            <a:r>
              <a:rPr spc="-10" dirty="0">
                <a:latin typeface="Arial"/>
                <a:cs typeface="Arial"/>
              </a:rPr>
              <a:t>enabled.</a:t>
            </a:r>
            <a:endParaRPr>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50130" y="547242"/>
            <a:ext cx="2618105" cy="574040"/>
          </a:xfrm>
          <a:prstGeom prst="rect">
            <a:avLst/>
          </a:prstGeom>
        </p:spPr>
        <p:txBody>
          <a:bodyPr vert="horz" wrap="square" lIns="0" tIns="12700" rIns="0" bIns="0" rtlCol="0" anchor="ctr">
            <a:spAutoFit/>
          </a:bodyPr>
          <a:lstStyle/>
          <a:p>
            <a:pPr marL="12700">
              <a:lnSpc>
                <a:spcPct val="100000"/>
              </a:lnSpc>
              <a:spcBef>
                <a:spcPts val="100"/>
              </a:spcBef>
            </a:pPr>
            <a:r>
              <a:rPr sz="3600" spc="-5" dirty="0"/>
              <a:t>Comm</a:t>
            </a:r>
            <a:r>
              <a:rPr sz="3600" spc="5" dirty="0"/>
              <a:t>i</a:t>
            </a:r>
            <a:r>
              <a:rPr sz="3600" dirty="0"/>
              <a:t>tment</a:t>
            </a:r>
            <a:endParaRPr sz="3600"/>
          </a:p>
        </p:txBody>
      </p:sp>
      <p:sp>
        <p:nvSpPr>
          <p:cNvPr id="3" name="object 3"/>
          <p:cNvSpPr txBox="1"/>
          <p:nvPr/>
        </p:nvSpPr>
        <p:spPr>
          <a:xfrm>
            <a:off x="2059940" y="1625549"/>
            <a:ext cx="7848600" cy="3172460"/>
          </a:xfrm>
          <a:prstGeom prst="rect">
            <a:avLst/>
          </a:prstGeom>
        </p:spPr>
        <p:txBody>
          <a:bodyPr vert="horz" wrap="square" lIns="0" tIns="12700" rIns="0" bIns="0" rtlCol="0">
            <a:spAutoFit/>
          </a:bodyPr>
          <a:lstStyle/>
          <a:p>
            <a:pPr marL="355600" indent="-343535">
              <a:spcBef>
                <a:spcPts val="100"/>
              </a:spcBef>
              <a:buChar char="•"/>
              <a:tabLst>
                <a:tab pos="355600" algn="l"/>
                <a:tab pos="356235" algn="l"/>
              </a:tabLst>
            </a:pPr>
            <a:r>
              <a:rPr sz="2400" dirty="0">
                <a:latin typeface="Arial"/>
                <a:cs typeface="Arial"/>
              </a:rPr>
              <a:t>In </a:t>
            </a:r>
            <a:r>
              <a:rPr sz="2400" spc="-5" dirty="0">
                <a:latin typeface="Arial"/>
                <a:cs typeface="Arial"/>
              </a:rPr>
              <a:t>JCP culture played </a:t>
            </a:r>
            <a:r>
              <a:rPr sz="2400" dirty="0">
                <a:latin typeface="Arial"/>
                <a:cs typeface="Arial"/>
              </a:rPr>
              <a:t>a vital role to improve</a:t>
            </a:r>
            <a:r>
              <a:rPr sz="2400" spc="-70" dirty="0">
                <a:latin typeface="Arial"/>
                <a:cs typeface="Arial"/>
              </a:rPr>
              <a:t> </a:t>
            </a:r>
            <a:r>
              <a:rPr sz="2400" dirty="0">
                <a:latin typeface="Arial"/>
                <a:cs typeface="Arial"/>
              </a:rPr>
              <a:t>the</a:t>
            </a:r>
            <a:endParaRPr sz="2400">
              <a:latin typeface="Arial"/>
              <a:cs typeface="Arial"/>
            </a:endParaRPr>
          </a:p>
          <a:p>
            <a:pPr marL="355600">
              <a:spcBef>
                <a:spcPts val="5"/>
              </a:spcBef>
            </a:pPr>
            <a:r>
              <a:rPr sz="2400" spc="-5" dirty="0">
                <a:latin typeface="Arial"/>
                <a:cs typeface="Arial"/>
              </a:rPr>
              <a:t>company</a:t>
            </a:r>
            <a:r>
              <a:rPr sz="2400" spc="5" dirty="0">
                <a:latin typeface="Arial"/>
                <a:cs typeface="Arial"/>
              </a:rPr>
              <a:t> </a:t>
            </a:r>
            <a:r>
              <a:rPr sz="2400" spc="-5" dirty="0">
                <a:latin typeface="Arial"/>
                <a:cs typeface="Arial"/>
              </a:rPr>
              <a:t>performance.</a:t>
            </a:r>
            <a:endParaRPr sz="2400">
              <a:latin typeface="Arial"/>
              <a:cs typeface="Arial"/>
            </a:endParaRPr>
          </a:p>
          <a:p>
            <a:pPr marL="355600" marR="5080" indent="-343535">
              <a:spcBef>
                <a:spcPts val="575"/>
              </a:spcBef>
              <a:buChar char="•"/>
              <a:tabLst>
                <a:tab pos="355600" algn="l"/>
                <a:tab pos="356235" algn="l"/>
              </a:tabLst>
            </a:pPr>
            <a:r>
              <a:rPr sz="2400" spc="-5" dirty="0">
                <a:latin typeface="Arial"/>
                <a:cs typeface="Arial"/>
              </a:rPr>
              <a:t>Ullman bought a revolutionary changed in </a:t>
            </a:r>
            <a:r>
              <a:rPr sz="2400" dirty="0">
                <a:latin typeface="Arial"/>
                <a:cs typeface="Arial"/>
              </a:rPr>
              <a:t>the </a:t>
            </a:r>
            <a:r>
              <a:rPr sz="2400" spc="-5" dirty="0">
                <a:latin typeface="Arial"/>
                <a:cs typeface="Arial"/>
              </a:rPr>
              <a:t>culture </a:t>
            </a:r>
            <a:r>
              <a:rPr sz="2400" dirty="0">
                <a:latin typeface="Arial"/>
                <a:cs typeface="Arial"/>
              </a:rPr>
              <a:t>of  </a:t>
            </a:r>
            <a:r>
              <a:rPr sz="2400" spc="-85" dirty="0">
                <a:latin typeface="Arial"/>
                <a:cs typeface="Arial"/>
              </a:rPr>
              <a:t>JCP.</a:t>
            </a:r>
            <a:endParaRPr sz="2400">
              <a:latin typeface="Arial"/>
              <a:cs typeface="Arial"/>
            </a:endParaRPr>
          </a:p>
          <a:p>
            <a:pPr marL="355600" indent="-343535">
              <a:spcBef>
                <a:spcPts val="575"/>
              </a:spcBef>
              <a:buChar char="•"/>
              <a:tabLst>
                <a:tab pos="355600" algn="l"/>
                <a:tab pos="356235" algn="l"/>
              </a:tabLst>
            </a:pPr>
            <a:r>
              <a:rPr sz="2400" dirty="0">
                <a:latin typeface="Arial"/>
                <a:cs typeface="Arial"/>
              </a:rPr>
              <a:t>In </a:t>
            </a:r>
            <a:r>
              <a:rPr sz="2400" spc="-5" dirty="0">
                <a:latin typeface="Arial"/>
                <a:cs typeface="Arial"/>
              </a:rPr>
              <a:t>JCP </a:t>
            </a:r>
            <a:r>
              <a:rPr sz="2400" dirty="0">
                <a:latin typeface="Arial"/>
                <a:cs typeface="Arial"/>
              </a:rPr>
              <a:t>there </a:t>
            </a:r>
            <a:r>
              <a:rPr sz="2400" spc="-5" dirty="0">
                <a:latin typeface="Arial"/>
                <a:cs typeface="Arial"/>
              </a:rPr>
              <a:t>was </a:t>
            </a:r>
            <a:r>
              <a:rPr sz="2400" dirty="0">
                <a:latin typeface="Arial"/>
                <a:cs typeface="Arial"/>
              </a:rPr>
              <a:t>a </a:t>
            </a:r>
            <a:r>
              <a:rPr sz="2400" spc="-5" dirty="0">
                <a:latin typeface="Arial"/>
                <a:cs typeface="Arial"/>
              </a:rPr>
              <a:t>sustained involvement </a:t>
            </a:r>
            <a:r>
              <a:rPr sz="2400" dirty="0">
                <a:latin typeface="Arial"/>
                <a:cs typeface="Arial"/>
              </a:rPr>
              <a:t>of</a:t>
            </a:r>
            <a:r>
              <a:rPr sz="2400" spc="-20" dirty="0">
                <a:latin typeface="Arial"/>
                <a:cs typeface="Arial"/>
              </a:rPr>
              <a:t> </a:t>
            </a:r>
            <a:r>
              <a:rPr sz="2400" dirty="0">
                <a:latin typeface="Arial"/>
                <a:cs typeface="Arial"/>
              </a:rPr>
              <a:t>top</a:t>
            </a:r>
            <a:endParaRPr sz="2400">
              <a:latin typeface="Arial"/>
              <a:cs typeface="Arial"/>
            </a:endParaRPr>
          </a:p>
          <a:p>
            <a:pPr marL="355600">
              <a:spcBef>
                <a:spcPts val="5"/>
              </a:spcBef>
            </a:pPr>
            <a:r>
              <a:rPr sz="2400" spc="-5" dirty="0">
                <a:latin typeface="Arial"/>
                <a:cs typeface="Arial"/>
              </a:rPr>
              <a:t>management with the</a:t>
            </a:r>
            <a:r>
              <a:rPr sz="2400" spc="25" dirty="0">
                <a:latin typeface="Arial"/>
                <a:cs typeface="Arial"/>
              </a:rPr>
              <a:t> </a:t>
            </a:r>
            <a:r>
              <a:rPr sz="2400" spc="-5" dirty="0">
                <a:latin typeface="Arial"/>
                <a:cs typeface="Arial"/>
              </a:rPr>
              <a:t>employees.</a:t>
            </a:r>
            <a:endParaRPr sz="2400">
              <a:latin typeface="Arial"/>
              <a:cs typeface="Arial"/>
            </a:endParaRPr>
          </a:p>
          <a:p>
            <a:pPr marL="355600" marR="455930" indent="-343535">
              <a:spcBef>
                <a:spcPts val="575"/>
              </a:spcBef>
              <a:buChar char="•"/>
              <a:tabLst>
                <a:tab pos="355600" algn="l"/>
                <a:tab pos="356235" algn="l"/>
              </a:tabLst>
            </a:pPr>
            <a:r>
              <a:rPr sz="2400" dirty="0">
                <a:latin typeface="Arial"/>
                <a:cs typeface="Arial"/>
              </a:rPr>
              <a:t>In </a:t>
            </a:r>
            <a:r>
              <a:rPr sz="2400" spc="-5" dirty="0">
                <a:latin typeface="Arial"/>
                <a:cs typeface="Arial"/>
              </a:rPr>
              <a:t>JCP the employees spent lot of </a:t>
            </a:r>
            <a:r>
              <a:rPr sz="2400" dirty="0">
                <a:latin typeface="Arial"/>
                <a:cs typeface="Arial"/>
              </a:rPr>
              <a:t>time </a:t>
            </a:r>
            <a:r>
              <a:rPr sz="2400" spc="-5" dirty="0">
                <a:latin typeface="Arial"/>
                <a:cs typeface="Arial"/>
              </a:rPr>
              <a:t>in learning in  </a:t>
            </a:r>
            <a:r>
              <a:rPr sz="2400" dirty="0">
                <a:latin typeface="Arial"/>
                <a:cs typeface="Arial"/>
              </a:rPr>
              <a:t>“Retail</a:t>
            </a:r>
            <a:r>
              <a:rPr sz="2400" spc="-130" dirty="0">
                <a:latin typeface="Arial"/>
                <a:cs typeface="Arial"/>
              </a:rPr>
              <a:t> </a:t>
            </a:r>
            <a:r>
              <a:rPr sz="2400" spc="-5" dirty="0">
                <a:latin typeface="Arial"/>
                <a:cs typeface="Arial"/>
              </a:rPr>
              <a:t>Academy”.</a:t>
            </a:r>
            <a:endParaRPr sz="24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63718" y="488094"/>
            <a:ext cx="1463675" cy="689291"/>
          </a:xfrm>
          <a:prstGeom prst="rect">
            <a:avLst/>
          </a:prstGeom>
        </p:spPr>
        <p:txBody>
          <a:bodyPr vert="horz" wrap="square" lIns="0" tIns="12065" rIns="0" bIns="0" rtlCol="0" anchor="ctr">
            <a:spAutoFit/>
          </a:bodyPr>
          <a:lstStyle/>
          <a:p>
            <a:pPr marL="12700">
              <a:lnSpc>
                <a:spcPct val="100000"/>
              </a:lnSpc>
              <a:spcBef>
                <a:spcPts val="95"/>
              </a:spcBef>
            </a:pPr>
            <a:r>
              <a:rPr spc="-5" dirty="0"/>
              <a:t>Result</a:t>
            </a:r>
          </a:p>
        </p:txBody>
      </p:sp>
      <p:sp>
        <p:nvSpPr>
          <p:cNvPr id="3" name="object 3"/>
          <p:cNvSpPr txBox="1"/>
          <p:nvPr/>
        </p:nvSpPr>
        <p:spPr>
          <a:xfrm>
            <a:off x="1983740" y="1625550"/>
            <a:ext cx="8194040" cy="4233545"/>
          </a:xfrm>
          <a:prstGeom prst="rect">
            <a:avLst/>
          </a:prstGeom>
        </p:spPr>
        <p:txBody>
          <a:bodyPr vert="horz" wrap="square" lIns="0" tIns="13335" rIns="0" bIns="0" rtlCol="0">
            <a:spAutoFit/>
          </a:bodyPr>
          <a:lstStyle/>
          <a:p>
            <a:pPr marL="431800" indent="-343535">
              <a:spcBef>
                <a:spcPts val="105"/>
              </a:spcBef>
              <a:buChar char="•"/>
              <a:tabLst>
                <a:tab pos="431800" algn="l"/>
                <a:tab pos="432434" algn="l"/>
              </a:tabLst>
            </a:pPr>
            <a:r>
              <a:rPr sz="2000" spc="-5" dirty="0">
                <a:latin typeface="Arial"/>
                <a:cs typeface="Arial"/>
              </a:rPr>
              <a:t>By </a:t>
            </a:r>
            <a:r>
              <a:rPr sz="2000" dirty="0">
                <a:latin typeface="Arial"/>
                <a:cs typeface="Arial"/>
              </a:rPr>
              <a:t>the end of 2006 the </a:t>
            </a:r>
            <a:r>
              <a:rPr sz="2000" spc="-5" dirty="0">
                <a:latin typeface="Arial"/>
                <a:cs typeface="Arial"/>
              </a:rPr>
              <a:t>initiatives </a:t>
            </a:r>
            <a:r>
              <a:rPr sz="2000" dirty="0">
                <a:latin typeface="Arial"/>
                <a:cs typeface="Arial"/>
              </a:rPr>
              <a:t>adopted by Ullman and his team</a:t>
            </a:r>
            <a:r>
              <a:rPr sz="2000" spc="-135" dirty="0">
                <a:latin typeface="Arial"/>
                <a:cs typeface="Arial"/>
              </a:rPr>
              <a:t> </a:t>
            </a:r>
            <a:r>
              <a:rPr sz="2000" dirty="0">
                <a:latin typeface="Arial"/>
                <a:cs typeface="Arial"/>
              </a:rPr>
              <a:t>to</a:t>
            </a:r>
            <a:endParaRPr sz="2000">
              <a:latin typeface="Arial"/>
              <a:cs typeface="Arial"/>
            </a:endParaRPr>
          </a:p>
          <a:p>
            <a:pPr marL="431800">
              <a:spcBef>
                <a:spcPts val="5"/>
              </a:spcBef>
            </a:pPr>
            <a:r>
              <a:rPr sz="2000" dirty="0">
                <a:latin typeface="Arial"/>
                <a:cs typeface="Arial"/>
              </a:rPr>
              <a:t>brought</a:t>
            </a:r>
            <a:r>
              <a:rPr sz="2000" spc="-50" dirty="0">
                <a:latin typeface="Arial"/>
                <a:cs typeface="Arial"/>
              </a:rPr>
              <a:t> </a:t>
            </a:r>
            <a:r>
              <a:rPr sz="2000" dirty="0">
                <a:latin typeface="Arial"/>
                <a:cs typeface="Arial"/>
              </a:rPr>
              <a:t>fruit.</a:t>
            </a:r>
            <a:endParaRPr sz="2000">
              <a:latin typeface="Arial"/>
              <a:cs typeface="Arial"/>
            </a:endParaRPr>
          </a:p>
          <a:p>
            <a:pPr marL="431800" marR="429259" indent="-343535">
              <a:spcBef>
                <a:spcPts val="480"/>
              </a:spcBef>
              <a:buChar char="•"/>
              <a:tabLst>
                <a:tab pos="431800" algn="l"/>
                <a:tab pos="432434" algn="l"/>
              </a:tabLst>
            </a:pPr>
            <a:r>
              <a:rPr sz="2000" dirty="0">
                <a:latin typeface="Arial"/>
                <a:cs typeface="Arial"/>
              </a:rPr>
              <a:t>The various </a:t>
            </a:r>
            <a:r>
              <a:rPr sz="2000" spc="-5" dirty="0">
                <a:latin typeface="Arial"/>
                <a:cs typeface="Arial"/>
              </a:rPr>
              <a:t>initiatives </a:t>
            </a:r>
            <a:r>
              <a:rPr sz="2000" dirty="0">
                <a:latin typeface="Arial"/>
                <a:cs typeface="Arial"/>
              </a:rPr>
              <a:t>bought a positive impact on the</a:t>
            </a:r>
            <a:r>
              <a:rPr sz="2000" spc="-105" dirty="0">
                <a:latin typeface="Arial"/>
                <a:cs typeface="Arial"/>
              </a:rPr>
              <a:t> </a:t>
            </a:r>
            <a:r>
              <a:rPr sz="2000" dirty="0">
                <a:latin typeface="Arial"/>
                <a:cs typeface="Arial"/>
              </a:rPr>
              <a:t>employees  and job</a:t>
            </a:r>
            <a:r>
              <a:rPr sz="2000" spc="-20" dirty="0">
                <a:latin typeface="Arial"/>
                <a:cs typeface="Arial"/>
              </a:rPr>
              <a:t> </a:t>
            </a:r>
            <a:r>
              <a:rPr sz="2000" dirty="0">
                <a:latin typeface="Arial"/>
                <a:cs typeface="Arial"/>
              </a:rPr>
              <a:t>satisfaction.</a:t>
            </a:r>
            <a:endParaRPr sz="2000">
              <a:latin typeface="Arial"/>
              <a:cs typeface="Arial"/>
            </a:endParaRPr>
          </a:p>
          <a:p>
            <a:pPr marL="431800" marR="213995" indent="-343535">
              <a:spcBef>
                <a:spcPts val="480"/>
              </a:spcBef>
              <a:buFont typeface="Arial"/>
              <a:buChar char="•"/>
              <a:tabLst>
                <a:tab pos="497205" algn="l"/>
                <a:tab pos="497840" algn="l"/>
              </a:tabLst>
            </a:pPr>
            <a:r>
              <a:rPr dirty="0"/>
              <a:t>	</a:t>
            </a:r>
            <a:r>
              <a:rPr sz="2000" dirty="0">
                <a:latin typeface="Arial"/>
                <a:cs typeface="Arial"/>
              </a:rPr>
              <a:t>The second </a:t>
            </a:r>
            <a:r>
              <a:rPr sz="2000" spc="-5" dirty="0">
                <a:latin typeface="Arial"/>
                <a:cs typeface="Arial"/>
              </a:rPr>
              <a:t>initiative AES </a:t>
            </a:r>
            <a:r>
              <a:rPr sz="2000" dirty="0">
                <a:latin typeface="Arial"/>
                <a:cs typeface="Arial"/>
              </a:rPr>
              <a:t>led by </a:t>
            </a:r>
            <a:r>
              <a:rPr sz="2000" spc="5" dirty="0">
                <a:latin typeface="Arial"/>
                <a:cs typeface="Arial"/>
              </a:rPr>
              <a:t>JCP </a:t>
            </a:r>
            <a:r>
              <a:rPr sz="2000" dirty="0">
                <a:latin typeface="Arial"/>
                <a:cs typeface="Arial"/>
              </a:rPr>
              <a:t>in 2006 revealed that 73%</a:t>
            </a:r>
            <a:r>
              <a:rPr sz="2000" spc="-260" dirty="0">
                <a:latin typeface="Arial"/>
                <a:cs typeface="Arial"/>
              </a:rPr>
              <a:t> </a:t>
            </a:r>
            <a:r>
              <a:rPr sz="2000" dirty="0">
                <a:latin typeface="Arial"/>
                <a:cs typeface="Arial"/>
              </a:rPr>
              <a:t>of  </a:t>
            </a:r>
            <a:r>
              <a:rPr sz="2000" spc="5" dirty="0">
                <a:latin typeface="Arial"/>
                <a:cs typeface="Arial"/>
              </a:rPr>
              <a:t>JCP </a:t>
            </a:r>
            <a:r>
              <a:rPr sz="2000" dirty="0">
                <a:latin typeface="Arial"/>
                <a:cs typeface="Arial"/>
              </a:rPr>
              <a:t>employees were engaged as compared to 67% </a:t>
            </a:r>
            <a:r>
              <a:rPr sz="2000" spc="-5" dirty="0">
                <a:latin typeface="Arial"/>
                <a:cs typeface="Arial"/>
              </a:rPr>
              <a:t>in the </a:t>
            </a:r>
            <a:r>
              <a:rPr sz="2000" dirty="0">
                <a:latin typeface="Arial"/>
                <a:cs typeface="Arial"/>
              </a:rPr>
              <a:t>year  2005.</a:t>
            </a:r>
            <a:endParaRPr sz="2000">
              <a:latin typeface="Arial"/>
              <a:cs typeface="Arial"/>
            </a:endParaRPr>
          </a:p>
          <a:p>
            <a:pPr marL="431800" marR="145415" indent="-343535">
              <a:spcBef>
                <a:spcPts val="480"/>
              </a:spcBef>
              <a:buChar char="•"/>
              <a:tabLst>
                <a:tab pos="431800" algn="l"/>
                <a:tab pos="432434" algn="l"/>
              </a:tabLst>
            </a:pPr>
            <a:r>
              <a:rPr sz="2000" spc="5" dirty="0">
                <a:latin typeface="Arial"/>
                <a:cs typeface="Arial"/>
              </a:rPr>
              <a:t>JCP </a:t>
            </a:r>
            <a:r>
              <a:rPr sz="2000" dirty="0">
                <a:latin typeface="Arial"/>
                <a:cs typeface="Arial"/>
              </a:rPr>
              <a:t>attracted enough talent such as graduates from premier</a:t>
            </a:r>
            <a:r>
              <a:rPr sz="2000" spc="-290" dirty="0">
                <a:latin typeface="Arial"/>
                <a:cs typeface="Arial"/>
              </a:rPr>
              <a:t> </a:t>
            </a:r>
            <a:r>
              <a:rPr sz="2000" dirty="0">
                <a:latin typeface="Arial"/>
                <a:cs typeface="Arial"/>
              </a:rPr>
              <a:t>design  and retail</a:t>
            </a:r>
            <a:r>
              <a:rPr sz="2000" spc="-45" dirty="0">
                <a:latin typeface="Arial"/>
                <a:cs typeface="Arial"/>
              </a:rPr>
              <a:t> </a:t>
            </a:r>
            <a:r>
              <a:rPr sz="2000" dirty="0">
                <a:latin typeface="Arial"/>
                <a:cs typeface="Arial"/>
              </a:rPr>
              <a:t>school.</a:t>
            </a:r>
            <a:endParaRPr sz="2000">
              <a:latin typeface="Arial"/>
              <a:cs typeface="Arial"/>
            </a:endParaRPr>
          </a:p>
          <a:p>
            <a:pPr marL="431800" marR="292735" indent="-343535">
              <a:spcBef>
                <a:spcPts val="480"/>
              </a:spcBef>
              <a:buChar char="•"/>
              <a:tabLst>
                <a:tab pos="431800" algn="l"/>
                <a:tab pos="432434" algn="l"/>
              </a:tabLst>
            </a:pPr>
            <a:r>
              <a:rPr sz="2000" dirty="0">
                <a:latin typeface="Arial"/>
                <a:cs typeface="Arial"/>
              </a:rPr>
              <a:t>The impact on bottom line was also visible as </a:t>
            </a:r>
            <a:r>
              <a:rPr sz="2000" spc="5" dirty="0">
                <a:latin typeface="Arial"/>
                <a:cs typeface="Arial"/>
              </a:rPr>
              <a:t>JCP </a:t>
            </a:r>
            <a:r>
              <a:rPr sz="2000" dirty="0">
                <a:latin typeface="Arial"/>
                <a:cs typeface="Arial"/>
              </a:rPr>
              <a:t>posed </a:t>
            </a:r>
            <a:r>
              <a:rPr sz="2000" spc="10" dirty="0">
                <a:latin typeface="Arial"/>
                <a:cs typeface="Arial"/>
              </a:rPr>
              <a:t>15</a:t>
            </a:r>
            <a:r>
              <a:rPr sz="1950" spc="15" baseline="25641" dirty="0">
                <a:latin typeface="Arial"/>
                <a:cs typeface="Arial"/>
              </a:rPr>
              <a:t>th </a:t>
            </a:r>
            <a:r>
              <a:rPr sz="1300" spc="10" dirty="0">
                <a:latin typeface="Arial"/>
                <a:cs typeface="Arial"/>
              </a:rPr>
              <a:t> </a:t>
            </a:r>
            <a:r>
              <a:rPr sz="2000" dirty="0">
                <a:latin typeface="Arial"/>
                <a:cs typeface="Arial"/>
              </a:rPr>
              <a:t>consecutive quarter of sales gains at the end of Fiscal </a:t>
            </a:r>
            <a:r>
              <a:rPr sz="2000" spc="-5" dirty="0">
                <a:latin typeface="Arial"/>
                <a:cs typeface="Arial"/>
              </a:rPr>
              <a:t>year </a:t>
            </a:r>
            <a:r>
              <a:rPr sz="2000" dirty="0">
                <a:latin typeface="Arial"/>
                <a:cs typeface="Arial"/>
              </a:rPr>
              <a:t>2006  and its share price was also increased significantly with </a:t>
            </a:r>
            <a:r>
              <a:rPr sz="2000" spc="-5" dirty="0">
                <a:latin typeface="Arial"/>
                <a:cs typeface="Arial"/>
              </a:rPr>
              <a:t>the </a:t>
            </a:r>
            <a:r>
              <a:rPr sz="2000" dirty="0">
                <a:latin typeface="Arial"/>
                <a:cs typeface="Arial"/>
              </a:rPr>
              <a:t>help</a:t>
            </a:r>
            <a:r>
              <a:rPr sz="2000" spc="-204" dirty="0">
                <a:latin typeface="Arial"/>
                <a:cs typeface="Arial"/>
              </a:rPr>
              <a:t> </a:t>
            </a:r>
            <a:r>
              <a:rPr sz="2000" dirty="0">
                <a:latin typeface="Arial"/>
                <a:cs typeface="Arial"/>
              </a:rPr>
              <a:t>of  Associates</a:t>
            </a:r>
            <a:endParaRPr sz="20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B95D-CD38-4FFA-A650-5B8ECAB2FDAD}"/>
              </a:ext>
            </a:extLst>
          </p:cNvPr>
          <p:cNvSpPr>
            <a:spLocks noGrp="1"/>
          </p:cNvSpPr>
          <p:nvPr>
            <p:ph type="title"/>
          </p:nvPr>
        </p:nvSpPr>
        <p:spPr/>
        <p:txBody>
          <a:bodyPr/>
          <a:lstStyle/>
          <a:p>
            <a:pPr algn="ctr"/>
            <a:r>
              <a:rPr lang="en-US" dirty="0"/>
              <a:t>Change Management</a:t>
            </a:r>
            <a:endParaRPr lang="en-IN" dirty="0"/>
          </a:p>
        </p:txBody>
      </p:sp>
      <p:sp>
        <p:nvSpPr>
          <p:cNvPr id="3" name="Content Placeholder 2">
            <a:extLst>
              <a:ext uri="{FF2B5EF4-FFF2-40B4-BE49-F238E27FC236}">
                <a16:creationId xmlns:a16="http://schemas.microsoft.com/office/drawing/2014/main" id="{E21CDA93-0B3D-402B-9608-EB3744123BF3}"/>
              </a:ext>
            </a:extLst>
          </p:cNvPr>
          <p:cNvSpPr>
            <a:spLocks noGrp="1"/>
          </p:cNvSpPr>
          <p:nvPr>
            <p:ph idx="1"/>
          </p:nvPr>
        </p:nvSpPr>
        <p:spPr/>
        <p:txBody>
          <a:bodyPr/>
          <a:lstStyle/>
          <a:p>
            <a:r>
              <a:rPr lang="en-US" dirty="0"/>
              <a:t>Employees look for during change:</a:t>
            </a:r>
          </a:p>
          <a:p>
            <a:pPr marL="457200" indent="-457200">
              <a:buFont typeface="+mj-lt"/>
              <a:buAutoNum type="arabicPeriod"/>
            </a:pPr>
            <a:r>
              <a:rPr lang="en-US" dirty="0"/>
              <a:t>clarity</a:t>
            </a:r>
          </a:p>
          <a:p>
            <a:pPr marL="457200" indent="-457200">
              <a:buFont typeface="+mj-lt"/>
              <a:buAutoNum type="arabicPeriod"/>
            </a:pPr>
            <a:r>
              <a:rPr lang="en-US" dirty="0"/>
              <a:t>connection </a:t>
            </a:r>
          </a:p>
          <a:p>
            <a:pPr marL="457200" indent="-457200">
              <a:buFont typeface="+mj-lt"/>
              <a:buAutoNum type="arabicPeriod"/>
            </a:pPr>
            <a:r>
              <a:rPr lang="en-US" dirty="0"/>
              <a:t>Accountability</a:t>
            </a:r>
            <a:endParaRPr lang="en-IN" dirty="0"/>
          </a:p>
        </p:txBody>
      </p:sp>
    </p:spTree>
    <p:extLst>
      <p:ext uri="{BB962C8B-B14F-4D97-AF65-F5344CB8AC3E}">
        <p14:creationId xmlns:p14="http://schemas.microsoft.com/office/powerpoint/2010/main" val="164193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E061D-5B73-4247-A26F-336CEE22A179}"/>
              </a:ext>
            </a:extLst>
          </p:cNvPr>
          <p:cNvSpPr>
            <a:spLocks noGrp="1"/>
          </p:cNvSpPr>
          <p:nvPr>
            <p:ph type="title"/>
          </p:nvPr>
        </p:nvSpPr>
        <p:spPr/>
        <p:txBody>
          <a:bodyPr/>
          <a:lstStyle/>
          <a:p>
            <a:pPr algn="ctr"/>
            <a:r>
              <a:rPr lang="en-US" dirty="0"/>
              <a:t>Principles to be followed by a leader</a:t>
            </a:r>
            <a:endParaRPr lang="en-IN" dirty="0"/>
          </a:p>
        </p:txBody>
      </p:sp>
      <p:sp>
        <p:nvSpPr>
          <p:cNvPr id="3" name="Content Placeholder 2">
            <a:extLst>
              <a:ext uri="{FF2B5EF4-FFF2-40B4-BE49-F238E27FC236}">
                <a16:creationId xmlns:a16="http://schemas.microsoft.com/office/drawing/2014/main" id="{021FDE4B-E839-471C-8C80-B8DCDFD731CF}"/>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 few of the principles that leaders should embrace when leading through change:</a:t>
            </a:r>
          </a:p>
          <a:p>
            <a:endParaRPr lang="en-US" dirty="0"/>
          </a:p>
          <a:p>
            <a:pPr marL="457200" indent="-457200">
              <a:buFont typeface="+mj-lt"/>
              <a:buAutoNum type="arabicPeriod"/>
            </a:pPr>
            <a:r>
              <a:rPr lang="en-US" dirty="0">
                <a:latin typeface="Arial" panose="020B0604020202020204" pitchFamily="34" charset="0"/>
                <a:cs typeface="Arial" panose="020B0604020202020204" pitchFamily="34" charset="0"/>
              </a:rPr>
              <a:t>Clarify the vision and communicate it effectively</a:t>
            </a:r>
          </a:p>
          <a:p>
            <a:pPr marL="457200" indent="-457200">
              <a:buFont typeface="+mj-lt"/>
              <a:buAutoNum type="arabicPeriod"/>
            </a:pPr>
            <a:r>
              <a:rPr lang="en-US" dirty="0">
                <a:latin typeface="Arial" panose="020B0604020202020204" pitchFamily="34" charset="0"/>
                <a:cs typeface="Arial" panose="020B0604020202020204" pitchFamily="34" charset="0"/>
              </a:rPr>
              <a:t>Stay connected with your employees</a:t>
            </a:r>
            <a:endParaRPr lang="en-IN" dirty="0">
              <a:latin typeface="Arial" panose="020B0604020202020204" pitchFamily="34" charset="0"/>
              <a:cs typeface="Arial" panose="020B0604020202020204" pitchFamily="34" charset="0"/>
            </a:endParaRPr>
          </a:p>
          <a:p>
            <a:pPr marL="457200" indent="-457200">
              <a:buFont typeface="+mj-lt"/>
              <a:buAutoNum type="arabicPeriod"/>
            </a:pPr>
            <a:r>
              <a:rPr lang="en-US" dirty="0">
                <a:latin typeface="Arial" panose="020B0604020202020204" pitchFamily="34" charset="0"/>
                <a:cs typeface="Arial" panose="020B0604020202020204" pitchFamily="34" charset="0"/>
              </a:rPr>
              <a:t>Be accountable and transparent</a:t>
            </a:r>
            <a:endParaRPr lang="en-IN" dirty="0">
              <a:latin typeface="Arial" panose="020B0604020202020204" pitchFamily="34" charset="0"/>
              <a:cs typeface="Arial" panose="020B0604020202020204" pitchFamily="34" charset="0"/>
            </a:endParaRPr>
          </a:p>
          <a:p>
            <a:pPr marL="457200" indent="-457200">
              <a:buFont typeface="+mj-lt"/>
              <a:buAutoNum type="arabicPeriod"/>
            </a:pPr>
            <a:r>
              <a:rPr lang="en-US" dirty="0">
                <a:latin typeface="Arial" panose="020B0604020202020204" pitchFamily="34" charset="0"/>
                <a:cs typeface="Arial" panose="020B0604020202020204" pitchFamily="34" charset="0"/>
              </a:rPr>
              <a:t>The change must be aligned according to organizational culture, values, people and behaviors to encourage the desired results</a:t>
            </a:r>
            <a:endParaRPr lang="en-IN"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411409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6161A-79ED-43AB-BEB7-D4209ECD293F}"/>
              </a:ext>
            </a:extLst>
          </p:cNvPr>
          <p:cNvSpPr>
            <a:spLocks noGrp="1"/>
          </p:cNvSpPr>
          <p:nvPr>
            <p:ph type="title"/>
          </p:nvPr>
        </p:nvSpPr>
        <p:spPr/>
        <p:txBody>
          <a:bodyPr/>
          <a:lstStyle/>
          <a:p>
            <a:pPr algn="ctr"/>
            <a:r>
              <a:rPr lang="en-US" dirty="0"/>
              <a:t>Characteristics of a leader to manage change</a:t>
            </a:r>
            <a:endParaRPr lang="en-IN" dirty="0"/>
          </a:p>
        </p:txBody>
      </p:sp>
      <p:sp>
        <p:nvSpPr>
          <p:cNvPr id="3" name="Content Placeholder 2">
            <a:extLst>
              <a:ext uri="{FF2B5EF4-FFF2-40B4-BE49-F238E27FC236}">
                <a16:creationId xmlns:a16="http://schemas.microsoft.com/office/drawing/2014/main" id="{06857EC2-FBF7-4437-9638-05A5B9B921F9}"/>
              </a:ext>
            </a:extLst>
          </p:cNvPr>
          <p:cNvSpPr>
            <a:spLocks noGrp="1"/>
          </p:cNvSpPr>
          <p:nvPr>
            <p:ph idx="1"/>
          </p:nvPr>
        </p:nvSpPr>
        <p:spPr>
          <a:xfrm>
            <a:off x="1024128" y="1952625"/>
            <a:ext cx="9720073" cy="4356735"/>
          </a:xfrm>
        </p:spPr>
        <p:txBody>
          <a:bodyPr>
            <a:normAutofit fontScale="70000" lnSpcReduction="20000"/>
          </a:bodyPr>
          <a:lstStyle/>
          <a:p>
            <a:pPr>
              <a:lnSpc>
                <a:spcPct val="120000"/>
              </a:lnSpc>
            </a:pPr>
            <a:r>
              <a:rPr lang="en-US" dirty="0" err="1">
                <a:latin typeface="Arial" panose="020B0604020202020204" pitchFamily="34" charset="0"/>
                <a:cs typeface="Arial" panose="020B0604020202020204" pitchFamily="34" charset="0"/>
              </a:rPr>
              <a:t>Tappin</a:t>
            </a:r>
            <a:r>
              <a:rPr lang="en-US" dirty="0">
                <a:latin typeface="Arial" panose="020B0604020202020204" pitchFamily="34" charset="0"/>
                <a:cs typeface="Arial" panose="020B0604020202020204" pitchFamily="34" charset="0"/>
              </a:rPr>
              <a:t> (2009) mentioned that a leader needs to develop the following characteristics in order to manage change.</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 vision, and be able to communicate it to their organizations</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An orientation to serving</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An entrepreneurial mind-set</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 commitment to continuous innovation</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 global mindset</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Ease and confidence with technology</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Know-how in systems thinking (a broad view of the inter-relationship of an organization’s parts, rather than a narrow view that is focused on one part or event.)</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 sense of ethics and appreciation of spirituality in the workplace</a:t>
            </a:r>
            <a:endParaRPr lang="en-IN" dirty="0">
              <a:latin typeface="Arial" panose="020B0604020202020204" pitchFamily="34" charset="0"/>
              <a:cs typeface="Arial" panose="020B0604020202020204" pitchFamily="34" charset="0"/>
            </a:endParaRPr>
          </a:p>
          <a:p>
            <a:pPr marL="457200" indent="-457200">
              <a:lnSpc>
                <a:spcPct val="120000"/>
              </a:lnSpc>
              <a:buFont typeface="+mj-lt"/>
              <a:buAutoNum type="arabicPeriod"/>
            </a:pPr>
            <a:r>
              <a:rPr lang="en-US" dirty="0">
                <a:latin typeface="Arial" panose="020B0604020202020204" pitchFamily="34" charset="0"/>
                <a:cs typeface="Arial" panose="020B0604020202020204" pitchFamily="34" charset="0"/>
              </a:rPr>
              <a:t>A commitment to continuous learning, personal and professional development</a:t>
            </a:r>
            <a:endParaRPr lang="en-IN" dirty="0">
              <a:latin typeface="Arial" panose="020B0604020202020204" pitchFamily="34" charset="0"/>
              <a:cs typeface="Arial" panose="020B0604020202020204" pitchFamily="34" charset="0"/>
            </a:endParaRPr>
          </a:p>
          <a:p>
            <a:pPr>
              <a:lnSpc>
                <a:spcPct val="120000"/>
              </a:lnSpc>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7272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152EC-0D0F-4EA3-9379-0A85939B1653}"/>
              </a:ext>
            </a:extLst>
          </p:cNvPr>
          <p:cNvSpPr>
            <a:spLocks noGrp="1"/>
          </p:cNvSpPr>
          <p:nvPr>
            <p:ph idx="1"/>
          </p:nvPr>
        </p:nvSpPr>
        <p:spPr>
          <a:xfrm>
            <a:off x="838200" y="466725"/>
            <a:ext cx="10515600" cy="5710238"/>
          </a:xfrm>
        </p:spPr>
        <p:txBody>
          <a:bodyPr>
            <a:normAutofit fontScale="92500" lnSpcReduction="10000"/>
          </a:bodyPr>
          <a:lstStyle/>
          <a:p>
            <a:pPr marL="0" indent="0" algn="just">
              <a:buNone/>
            </a:pPr>
            <a:r>
              <a:rPr lang="en-US" b="1" dirty="0">
                <a:latin typeface="Arial" panose="020B0604020202020204" pitchFamily="34" charset="0"/>
                <a:cs typeface="Arial" panose="020B0604020202020204" pitchFamily="34" charset="0"/>
              </a:rPr>
              <a:t>GE</a:t>
            </a:r>
          </a:p>
          <a:p>
            <a:pPr algn="just"/>
            <a:r>
              <a:rPr lang="en-US" dirty="0">
                <a:latin typeface="Arial" panose="020B0604020202020204" pitchFamily="34" charset="0"/>
                <a:cs typeface="Arial" panose="020B0604020202020204" pitchFamily="34" charset="0"/>
              </a:rPr>
              <a:t>When Jack Welch assumed the top position at General Electric in 1981, he inherited a company that had a market value of $12 billion — certainly a modest number, by today’s standards. By the time he left in 1998, GE was worth $280 billion.</a:t>
            </a:r>
          </a:p>
          <a:p>
            <a:pPr algn="just"/>
            <a:r>
              <a:rPr lang="en-US" dirty="0">
                <a:latin typeface="Arial" panose="020B0604020202020204" pitchFamily="34" charset="0"/>
                <a:cs typeface="Arial" panose="020B0604020202020204" pitchFamily="34" charset="0"/>
              </a:rPr>
              <a:t>While leading GE, Welch was charged with the task of making the conglomerate better by any means necessary. With his gut telling him that his company was due for a complete overhaul, Welch decided to implement Six Sigma at GE in 1995.</a:t>
            </a:r>
          </a:p>
          <a:p>
            <a:pPr algn="just"/>
            <a:r>
              <a:rPr lang="en-US" dirty="0">
                <a:latin typeface="Arial" panose="020B0604020202020204" pitchFamily="34" charset="0"/>
                <a:cs typeface="Arial" panose="020B0604020202020204" pitchFamily="34" charset="0"/>
              </a:rPr>
              <a:t>Six Sigma is a methodology that aims to reduce defects and errors in all processes, including transactional processes and manufacturing processes. Organizations that use Six Sigma test their processes again and again to make sure that they are as close to perfect as possible.</a:t>
            </a:r>
          </a:p>
          <a:p>
            <a:pPr algn="just"/>
            <a:r>
              <a:rPr lang="en-US" dirty="0">
                <a:latin typeface="Arial" panose="020B0604020202020204" pitchFamily="34" charset="0"/>
                <a:cs typeface="Arial" panose="020B0604020202020204" pitchFamily="34" charset="0"/>
              </a:rPr>
              <a:t>Five years after Welch’s decision to implement Six Sigma, GE had saved a mind-blowing $10 billion.</a:t>
            </a:r>
          </a:p>
          <a:p>
            <a:pPr algn="just"/>
            <a:r>
              <a:rPr lang="en-US" dirty="0">
                <a:latin typeface="Arial" panose="020B0604020202020204" pitchFamily="34" charset="0"/>
                <a:cs typeface="Arial" panose="020B0604020202020204" pitchFamily="34" charset="0"/>
              </a:rPr>
              <a:t>Welch claimed to have spent as much as half of his time working on people issues.</a:t>
            </a:r>
          </a:p>
          <a:p>
            <a:pPr algn="just"/>
            <a:r>
              <a:rPr lang="en-US" dirty="0">
                <a:latin typeface="Arial" panose="020B0604020202020204" pitchFamily="34" charset="0"/>
                <a:cs typeface="Arial" panose="020B0604020202020204" pitchFamily="34" charset="0"/>
              </a:rPr>
              <a:t>By assembling the right team and ingraining them with the right management philosophies, Welch successfully oversaw the transformation of GE from a relatively strong company to a true international juggernaut.</a:t>
            </a:r>
          </a:p>
          <a:p>
            <a:pPr algn="just"/>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92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89294C-BE0E-495B-B09E-F6220AA97165}"/>
              </a:ext>
            </a:extLst>
          </p:cNvPr>
          <p:cNvSpPr>
            <a:spLocks noGrp="1"/>
          </p:cNvSpPr>
          <p:nvPr>
            <p:ph idx="1"/>
          </p:nvPr>
        </p:nvSpPr>
        <p:spPr>
          <a:xfrm>
            <a:off x="838200" y="390525"/>
            <a:ext cx="10515600" cy="5786438"/>
          </a:xfrm>
        </p:spPr>
        <p:txBody>
          <a:bodyPr>
            <a:normAutofit fontScale="92500"/>
          </a:bodyPr>
          <a:lstStyle/>
          <a:p>
            <a:pPr marL="0" indent="0" algn="just">
              <a:buNone/>
            </a:pPr>
            <a:r>
              <a:rPr lang="en-US" b="1" dirty="0"/>
              <a:t>Toyota</a:t>
            </a:r>
          </a:p>
          <a:p>
            <a:pPr algn="just"/>
            <a:r>
              <a:rPr lang="en-US" dirty="0"/>
              <a:t>In the aftermath of World War II, the Japanese auto market was nearing destruction. On the other hand, American car manufacturers like Ford and General Motors were crushing it.</a:t>
            </a:r>
          </a:p>
          <a:p>
            <a:pPr algn="just"/>
            <a:r>
              <a:rPr lang="en-US" dirty="0"/>
              <a:t>Understanding that something major had to be done in order to keep pace with their Western rivals, Taiichi Ohno, an engineer at Toyota, convinced his managers to implement the just-in-time approach to manufacturing.</a:t>
            </a:r>
          </a:p>
          <a:p>
            <a:pPr algn="just"/>
            <a:r>
              <a:rPr lang="en-US" dirty="0"/>
              <a:t>Instead of having to order and store an insane amount of heavy equipment and machinery, Ohno thought it made a whole lot more sense to receive supplies the moment they were ready to be used.</a:t>
            </a:r>
          </a:p>
          <a:p>
            <a:pPr algn="just"/>
            <a:r>
              <a:rPr lang="en-US" dirty="0"/>
              <a:t>This way, Toyota wouldn’t have to waste any space, time, money, or energies dealing with supplies that would just collect dust until they were needed.</a:t>
            </a:r>
          </a:p>
          <a:p>
            <a:pPr algn="just"/>
            <a:r>
              <a:rPr lang="en-US" dirty="0"/>
              <a:t>Additionally, Toyota would have more cash on hand to pursue other opportunities; it wouldn’t be tied up in inventory.</a:t>
            </a:r>
          </a:p>
          <a:p>
            <a:pPr algn="just"/>
            <a:r>
              <a:rPr lang="en-US" dirty="0"/>
              <a:t>Toyota implemented Ohno’s suggestions, opting to take the just-in-time approach to manufacturing. Though it didn’t happen overnight, Ohno’s recommended changes ended up transforming the Japanese automaker for the better.</a:t>
            </a:r>
          </a:p>
          <a:p>
            <a:pPr algn="just"/>
            <a:r>
              <a:rPr lang="en-US" dirty="0"/>
              <a:t>Ohno ended up becoming an executive.</a:t>
            </a:r>
          </a:p>
          <a:p>
            <a:pPr algn="just"/>
            <a:endParaRPr lang="en-IN" dirty="0"/>
          </a:p>
        </p:txBody>
      </p:sp>
    </p:spTree>
    <p:extLst>
      <p:ext uri="{BB962C8B-B14F-4D97-AF65-F5344CB8AC3E}">
        <p14:creationId xmlns:p14="http://schemas.microsoft.com/office/powerpoint/2010/main" val="117869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3416DF-B283-4D9F-A625-146552CA9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a:extLst>
              <a:ext uri="{FF2B5EF4-FFF2-40B4-BE49-F238E27FC236}">
                <a16:creationId xmlns:a16="http://schemas.microsoft.com/office/drawing/2014/main" id="{73834904-4D9B-41F7-8DA6-0709FD9F7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C00D1207-ECAF-48E9-8834-2CE4D21982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D2E3C52-528A-4049-BCAA-5460756BC0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object 2"/>
          <p:cNvSpPr txBox="1"/>
          <p:nvPr/>
        </p:nvSpPr>
        <p:spPr>
          <a:xfrm>
            <a:off x="457200" y="4960137"/>
            <a:ext cx="7772400" cy="1463040"/>
          </a:xfrm>
          <a:prstGeom prst="rect">
            <a:avLst/>
          </a:prstGeom>
        </p:spPr>
        <p:txBody>
          <a:bodyPr vert="horz" lIns="91440" tIns="45720" rIns="91440" bIns="45720" rtlCol="0" anchor="ctr">
            <a:normAutofit/>
          </a:bodyPr>
          <a:lstStyle/>
          <a:p>
            <a:pPr marR="159385" algn="r" defTabSz="914400">
              <a:lnSpc>
                <a:spcPct val="80000"/>
              </a:lnSpc>
              <a:spcBef>
                <a:spcPct val="0"/>
              </a:spcBef>
              <a:spcAft>
                <a:spcPts val="600"/>
              </a:spcAft>
            </a:pPr>
            <a:r>
              <a:rPr lang="en-US" sz="3100" b="1" cap="all" spc="200" dirty="0">
                <a:solidFill>
                  <a:srgbClr val="FFFFFF"/>
                </a:solidFill>
                <a:latin typeface="+mj-lt"/>
                <a:ea typeface="+mj-ea"/>
                <a:cs typeface="+mj-cs"/>
              </a:rPr>
              <a:t>CASELET :</a:t>
            </a:r>
          </a:p>
          <a:p>
            <a:pPr marR="159385" algn="r" defTabSz="914400">
              <a:lnSpc>
                <a:spcPct val="80000"/>
              </a:lnSpc>
              <a:spcBef>
                <a:spcPct val="0"/>
              </a:spcBef>
              <a:spcAft>
                <a:spcPts val="600"/>
              </a:spcAft>
            </a:pPr>
            <a:r>
              <a:rPr lang="en-US" sz="3100" cap="all" spc="200" dirty="0">
                <a:solidFill>
                  <a:srgbClr val="FFFFFF"/>
                </a:solidFill>
                <a:latin typeface="+mj-lt"/>
                <a:ea typeface="+mj-ea"/>
                <a:cs typeface="+mj-cs"/>
              </a:rPr>
              <a:t>MYRON E ULLMAN AND  JCPENNEY</a:t>
            </a:r>
          </a:p>
        </p:txBody>
      </p:sp>
      <p:sp useBgFill="1">
        <p:nvSpPr>
          <p:cNvPr id="17" name="Rectangle 16">
            <a:extLst>
              <a:ext uri="{FF2B5EF4-FFF2-40B4-BE49-F238E27FC236}">
                <a16:creationId xmlns:a16="http://schemas.microsoft.com/office/drawing/2014/main" id="{CD5B542C-8183-4445-AF4D-B23AAE329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erson wearing a suit and tie&#10;&#10;Description automatically generated">
            <a:extLst>
              <a:ext uri="{FF2B5EF4-FFF2-40B4-BE49-F238E27FC236}">
                <a16:creationId xmlns:a16="http://schemas.microsoft.com/office/drawing/2014/main" id="{CF0C466B-9E78-4729-838E-B553E6A92461}"/>
              </a:ext>
            </a:extLst>
          </p:cNvPr>
          <p:cNvPicPr>
            <a:picLocks noChangeAspect="1"/>
          </p:cNvPicPr>
          <p:nvPr/>
        </p:nvPicPr>
        <p:blipFill>
          <a:blip r:embed="rId2"/>
          <a:stretch>
            <a:fillRect/>
          </a:stretch>
        </p:blipFill>
        <p:spPr>
          <a:xfrm>
            <a:off x="484632" y="829367"/>
            <a:ext cx="5369052" cy="2912710"/>
          </a:xfrm>
          <a:prstGeom prst="rect">
            <a:avLst/>
          </a:prstGeom>
        </p:spPr>
      </p:pic>
      <p:cxnSp>
        <p:nvCxnSpPr>
          <p:cNvPr id="19" name="Straight Connector 18">
            <a:extLst>
              <a:ext uri="{FF2B5EF4-FFF2-40B4-BE49-F238E27FC236}">
                <a16:creationId xmlns:a16="http://schemas.microsoft.com/office/drawing/2014/main" id="{84ED9B5A-5577-4CA5-97AA-0E5E2EA975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60141" y="822682"/>
            <a:ext cx="0" cy="292608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4C3EAB-009A-4FE0-B5DD-63B9D1E35AA4}"/>
              </a:ext>
            </a:extLst>
          </p:cNvPr>
          <p:cNvPicPr>
            <a:picLocks noChangeAspect="1"/>
          </p:cNvPicPr>
          <p:nvPr/>
        </p:nvPicPr>
        <p:blipFill>
          <a:blip r:embed="rId3"/>
          <a:stretch>
            <a:fillRect/>
          </a:stretch>
        </p:blipFill>
        <p:spPr>
          <a:xfrm>
            <a:off x="6338316" y="489764"/>
            <a:ext cx="5341140" cy="3591916"/>
          </a:xfrm>
          <a:prstGeom prst="rect">
            <a:avLst/>
          </a:prstGeom>
        </p:spPr>
      </p:pic>
      <p:cxnSp>
        <p:nvCxnSpPr>
          <p:cNvPr id="21" name="Straight Connector 20">
            <a:extLst>
              <a:ext uri="{FF2B5EF4-FFF2-40B4-BE49-F238E27FC236}">
                <a16:creationId xmlns:a16="http://schemas.microsoft.com/office/drawing/2014/main" id="{2724283B-587C-4A0E-A50E-B8914975B48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91989" y="314071"/>
            <a:ext cx="3209290" cy="756920"/>
          </a:xfrm>
          <a:prstGeom prst="rect">
            <a:avLst/>
          </a:prstGeom>
        </p:spPr>
        <p:txBody>
          <a:bodyPr vert="horz" wrap="square" lIns="0" tIns="12700" rIns="0" bIns="0" rtlCol="0" anchor="ctr">
            <a:spAutoFit/>
          </a:bodyPr>
          <a:lstStyle/>
          <a:p>
            <a:pPr marL="12700">
              <a:lnSpc>
                <a:spcPct val="100000"/>
              </a:lnSpc>
              <a:spcBef>
                <a:spcPts val="100"/>
              </a:spcBef>
            </a:pPr>
            <a:r>
              <a:rPr sz="4800" spc="-5" dirty="0"/>
              <a:t>Introduction</a:t>
            </a:r>
            <a:endParaRPr sz="4800"/>
          </a:p>
        </p:txBody>
      </p:sp>
      <p:sp>
        <p:nvSpPr>
          <p:cNvPr id="3" name="object 3"/>
          <p:cNvSpPr txBox="1"/>
          <p:nvPr/>
        </p:nvSpPr>
        <p:spPr>
          <a:xfrm>
            <a:off x="2059941" y="1625549"/>
            <a:ext cx="8030209" cy="3798476"/>
          </a:xfrm>
          <a:prstGeom prst="rect">
            <a:avLst/>
          </a:prstGeom>
        </p:spPr>
        <p:txBody>
          <a:bodyPr vert="horz" wrap="square" lIns="0" tIns="12700" rIns="0" bIns="0" rtlCol="0">
            <a:spAutoFit/>
          </a:bodyPr>
          <a:lstStyle/>
          <a:p>
            <a:pPr marL="355600" indent="-343535">
              <a:spcBef>
                <a:spcPts val="100"/>
              </a:spcBef>
              <a:buChar char="•"/>
              <a:tabLst>
                <a:tab pos="355600" algn="l"/>
                <a:tab pos="356235" algn="l"/>
              </a:tabLst>
            </a:pPr>
            <a:r>
              <a:rPr sz="2400" dirty="0">
                <a:latin typeface="Arial"/>
                <a:cs typeface="Arial"/>
              </a:rPr>
              <a:t>JC </a:t>
            </a:r>
            <a:r>
              <a:rPr sz="2400" spc="-5" dirty="0">
                <a:latin typeface="Arial"/>
                <a:cs typeface="Arial"/>
              </a:rPr>
              <a:t>Penney Corporation </a:t>
            </a:r>
            <a:r>
              <a:rPr sz="2400" dirty="0">
                <a:latin typeface="Arial"/>
                <a:cs typeface="Arial"/>
              </a:rPr>
              <a:t>Inc. </a:t>
            </a:r>
            <a:r>
              <a:rPr sz="2400" spc="-5" dirty="0">
                <a:latin typeface="Arial"/>
                <a:cs typeface="Arial"/>
              </a:rPr>
              <a:t>was </a:t>
            </a:r>
            <a:r>
              <a:rPr sz="2400" dirty="0">
                <a:latin typeface="Arial"/>
                <a:cs typeface="Arial"/>
              </a:rPr>
              <a:t>a </a:t>
            </a:r>
            <a:r>
              <a:rPr sz="2400" spc="-5" dirty="0">
                <a:latin typeface="Arial"/>
                <a:cs typeface="Arial"/>
              </a:rPr>
              <a:t>Popular </a:t>
            </a:r>
            <a:r>
              <a:rPr sz="2400" dirty="0">
                <a:latin typeface="Arial"/>
                <a:cs typeface="Arial"/>
              </a:rPr>
              <a:t>retail </a:t>
            </a:r>
            <a:r>
              <a:rPr sz="2400" spc="-5" dirty="0">
                <a:latin typeface="Arial"/>
                <a:cs typeface="Arial"/>
              </a:rPr>
              <a:t>outlet</a:t>
            </a:r>
            <a:r>
              <a:rPr sz="2400" spc="70" dirty="0">
                <a:latin typeface="Arial"/>
                <a:cs typeface="Arial"/>
              </a:rPr>
              <a:t> </a:t>
            </a:r>
            <a:r>
              <a:rPr sz="2400" dirty="0">
                <a:latin typeface="Arial"/>
                <a:cs typeface="Arial"/>
              </a:rPr>
              <a:t>in</a:t>
            </a:r>
            <a:endParaRPr sz="2400">
              <a:latin typeface="Arial"/>
              <a:cs typeface="Arial"/>
            </a:endParaRPr>
          </a:p>
          <a:p>
            <a:pPr marL="355600">
              <a:spcBef>
                <a:spcPts val="5"/>
              </a:spcBef>
            </a:pPr>
            <a:r>
              <a:rPr sz="2400" spc="-15" dirty="0">
                <a:latin typeface="Arial"/>
                <a:cs typeface="Arial"/>
              </a:rPr>
              <a:t>1990’s.</a:t>
            </a:r>
            <a:endParaRPr sz="2400">
              <a:latin typeface="Arial"/>
              <a:cs typeface="Arial"/>
            </a:endParaRPr>
          </a:p>
          <a:p>
            <a:pPr marL="355600" indent="-343535">
              <a:spcBef>
                <a:spcPts val="575"/>
              </a:spcBef>
              <a:buChar char="•"/>
              <a:tabLst>
                <a:tab pos="355600" algn="l"/>
                <a:tab pos="356235" algn="l"/>
              </a:tabLst>
            </a:pPr>
            <a:r>
              <a:rPr sz="2400" dirty="0">
                <a:latin typeface="Arial"/>
                <a:cs typeface="Arial"/>
              </a:rPr>
              <a:t>Its Major </a:t>
            </a:r>
            <a:r>
              <a:rPr sz="2400" spc="-5" dirty="0">
                <a:latin typeface="Arial"/>
                <a:cs typeface="Arial"/>
              </a:rPr>
              <a:t>competitors were </a:t>
            </a:r>
            <a:r>
              <a:rPr sz="2400" spc="-10" dirty="0">
                <a:latin typeface="Arial"/>
                <a:cs typeface="Arial"/>
              </a:rPr>
              <a:t>Wal-Mart </a:t>
            </a:r>
            <a:r>
              <a:rPr sz="2400" spc="-5" dirty="0">
                <a:latin typeface="Arial"/>
                <a:cs typeface="Arial"/>
              </a:rPr>
              <a:t>and</a:t>
            </a:r>
            <a:r>
              <a:rPr sz="2400" dirty="0">
                <a:latin typeface="Arial"/>
                <a:cs typeface="Arial"/>
              </a:rPr>
              <a:t> </a:t>
            </a:r>
            <a:r>
              <a:rPr sz="2400" spc="-5" dirty="0">
                <a:latin typeface="Arial"/>
                <a:cs typeface="Arial"/>
              </a:rPr>
              <a:t>Dillards.</a:t>
            </a:r>
            <a:endParaRPr sz="2400">
              <a:latin typeface="Arial"/>
              <a:cs typeface="Arial"/>
            </a:endParaRPr>
          </a:p>
          <a:p>
            <a:pPr marL="355600" indent="-343535">
              <a:spcBef>
                <a:spcPts val="575"/>
              </a:spcBef>
              <a:buChar char="•"/>
              <a:tabLst>
                <a:tab pos="355600" algn="l"/>
                <a:tab pos="356235" algn="l"/>
              </a:tabLst>
            </a:pPr>
            <a:r>
              <a:rPr sz="2400" dirty="0">
                <a:latin typeface="Arial"/>
                <a:cs typeface="Arial"/>
              </a:rPr>
              <a:t>It </a:t>
            </a:r>
            <a:r>
              <a:rPr sz="2400" spc="-5" dirty="0">
                <a:latin typeface="Arial"/>
                <a:cs typeface="Arial"/>
              </a:rPr>
              <a:t>completed </a:t>
            </a:r>
            <a:r>
              <a:rPr sz="2400" dirty="0">
                <a:latin typeface="Arial"/>
                <a:cs typeface="Arial"/>
              </a:rPr>
              <a:t>Its </a:t>
            </a:r>
            <a:r>
              <a:rPr sz="2400" spc="-5" dirty="0">
                <a:latin typeface="Arial"/>
                <a:cs typeface="Arial"/>
              </a:rPr>
              <a:t>90 years history in retail</a:t>
            </a:r>
            <a:r>
              <a:rPr sz="2400" spc="30" dirty="0">
                <a:latin typeface="Arial"/>
                <a:cs typeface="Arial"/>
              </a:rPr>
              <a:t> </a:t>
            </a:r>
            <a:r>
              <a:rPr sz="2400" spc="-25" dirty="0">
                <a:latin typeface="Arial"/>
                <a:cs typeface="Arial"/>
              </a:rPr>
              <a:t>industry.</a:t>
            </a:r>
            <a:endParaRPr sz="2400">
              <a:latin typeface="Arial"/>
              <a:cs typeface="Arial"/>
            </a:endParaRPr>
          </a:p>
          <a:p>
            <a:pPr marL="355600" indent="-343535">
              <a:spcBef>
                <a:spcPts val="580"/>
              </a:spcBef>
              <a:buChar char="•"/>
              <a:tabLst>
                <a:tab pos="355600" algn="l"/>
                <a:tab pos="356235" algn="l"/>
              </a:tabLst>
            </a:pPr>
            <a:r>
              <a:rPr sz="2400" dirty="0">
                <a:latin typeface="Arial"/>
                <a:cs typeface="Arial"/>
              </a:rPr>
              <a:t>It </a:t>
            </a:r>
            <a:r>
              <a:rPr sz="2400" spc="-5" dirty="0">
                <a:latin typeface="Arial"/>
                <a:cs typeface="Arial"/>
              </a:rPr>
              <a:t>faced a </a:t>
            </a:r>
            <a:r>
              <a:rPr sz="2400" dirty="0">
                <a:latin typeface="Arial"/>
                <a:cs typeface="Arial"/>
              </a:rPr>
              <a:t>Dramatic </a:t>
            </a:r>
            <a:r>
              <a:rPr sz="2400" spc="-5" dirty="0">
                <a:latin typeface="Arial"/>
                <a:cs typeface="Arial"/>
              </a:rPr>
              <a:t>turn around between 1990 </a:t>
            </a:r>
            <a:r>
              <a:rPr sz="2400" dirty="0">
                <a:latin typeface="Arial"/>
                <a:cs typeface="Arial"/>
              </a:rPr>
              <a:t>to</a:t>
            </a:r>
            <a:r>
              <a:rPr sz="2400" spc="40" dirty="0">
                <a:latin typeface="Arial"/>
                <a:cs typeface="Arial"/>
              </a:rPr>
              <a:t> </a:t>
            </a:r>
            <a:r>
              <a:rPr sz="2400" spc="-5" dirty="0">
                <a:latin typeface="Arial"/>
                <a:cs typeface="Arial"/>
              </a:rPr>
              <a:t>2004</a:t>
            </a:r>
            <a:endParaRPr sz="2400">
              <a:latin typeface="Arial"/>
              <a:cs typeface="Arial"/>
            </a:endParaRPr>
          </a:p>
          <a:p>
            <a:pPr marL="355600" indent="-343535">
              <a:spcBef>
                <a:spcPts val="575"/>
              </a:spcBef>
              <a:buChar char="•"/>
              <a:tabLst>
                <a:tab pos="355600" algn="l"/>
                <a:tab pos="356235" algn="l"/>
              </a:tabLst>
            </a:pPr>
            <a:r>
              <a:rPr sz="2400" dirty="0">
                <a:latin typeface="Arial"/>
                <a:cs typeface="Arial"/>
              </a:rPr>
              <a:t>Myron </a:t>
            </a:r>
            <a:r>
              <a:rPr sz="2400" spc="-5" dirty="0">
                <a:latin typeface="Arial"/>
                <a:cs typeface="Arial"/>
              </a:rPr>
              <a:t>e Ullman joined </a:t>
            </a:r>
            <a:r>
              <a:rPr sz="2400" dirty="0">
                <a:latin typeface="Arial"/>
                <a:cs typeface="Arial"/>
              </a:rPr>
              <a:t>JCP </a:t>
            </a:r>
            <a:r>
              <a:rPr sz="2400" spc="-5" dirty="0">
                <a:latin typeface="Arial"/>
                <a:cs typeface="Arial"/>
              </a:rPr>
              <a:t>as CEO in December</a:t>
            </a:r>
            <a:r>
              <a:rPr sz="2400" spc="10" dirty="0">
                <a:latin typeface="Arial"/>
                <a:cs typeface="Arial"/>
              </a:rPr>
              <a:t> </a:t>
            </a:r>
            <a:r>
              <a:rPr sz="2400" spc="-5" dirty="0">
                <a:latin typeface="Arial"/>
                <a:cs typeface="Arial"/>
              </a:rPr>
              <a:t>2004</a:t>
            </a:r>
            <a:endParaRPr sz="2400">
              <a:latin typeface="Arial"/>
              <a:cs typeface="Arial"/>
            </a:endParaRPr>
          </a:p>
          <a:p>
            <a:pPr marL="355600" indent="-343535">
              <a:spcBef>
                <a:spcPts val="575"/>
              </a:spcBef>
              <a:buChar char="•"/>
              <a:tabLst>
                <a:tab pos="355600" algn="l"/>
                <a:tab pos="356235" algn="l"/>
              </a:tabLst>
            </a:pPr>
            <a:r>
              <a:rPr sz="2400" spc="-5" dirty="0">
                <a:latin typeface="Arial"/>
                <a:cs typeface="Arial"/>
              </a:rPr>
              <a:t>Ullman had </a:t>
            </a:r>
            <a:r>
              <a:rPr sz="2400" dirty="0">
                <a:latin typeface="Arial"/>
                <a:cs typeface="Arial"/>
              </a:rPr>
              <a:t>a “superior record </a:t>
            </a:r>
            <a:r>
              <a:rPr sz="2400" spc="-5" dirty="0">
                <a:latin typeface="Arial"/>
                <a:cs typeface="Arial"/>
              </a:rPr>
              <a:t>in retailing</a:t>
            </a:r>
            <a:r>
              <a:rPr sz="2400" spc="55" dirty="0">
                <a:latin typeface="Arial"/>
                <a:cs typeface="Arial"/>
              </a:rPr>
              <a:t> </a:t>
            </a:r>
            <a:r>
              <a:rPr sz="2400" dirty="0">
                <a:latin typeface="Arial"/>
                <a:cs typeface="Arial"/>
              </a:rPr>
              <a:t>“</a:t>
            </a:r>
            <a:endParaRPr sz="2400">
              <a:latin typeface="Arial"/>
              <a:cs typeface="Arial"/>
            </a:endParaRPr>
          </a:p>
          <a:p>
            <a:pPr marL="355600" indent="-343535">
              <a:spcBef>
                <a:spcPts val="575"/>
              </a:spcBef>
              <a:buChar char="•"/>
              <a:tabLst>
                <a:tab pos="355600" algn="l"/>
                <a:tab pos="356235" algn="l"/>
              </a:tabLst>
            </a:pPr>
            <a:r>
              <a:rPr sz="2400" spc="-5" dirty="0">
                <a:latin typeface="Arial"/>
                <a:cs typeface="Arial"/>
              </a:rPr>
              <a:t>Ullaman </a:t>
            </a:r>
            <a:r>
              <a:rPr sz="2400" dirty="0">
                <a:latin typeface="Arial"/>
                <a:cs typeface="Arial"/>
              </a:rPr>
              <a:t>demonstrated </a:t>
            </a:r>
            <a:r>
              <a:rPr sz="2400" spc="-5" dirty="0">
                <a:latin typeface="Arial"/>
                <a:cs typeface="Arial"/>
              </a:rPr>
              <a:t>effectiveness </a:t>
            </a:r>
            <a:r>
              <a:rPr sz="2400" dirty="0">
                <a:latin typeface="Arial"/>
                <a:cs typeface="Arial"/>
              </a:rPr>
              <a:t>as a </a:t>
            </a:r>
            <a:r>
              <a:rPr sz="2400" spc="-5" dirty="0">
                <a:latin typeface="Arial"/>
                <a:cs typeface="Arial"/>
              </a:rPr>
              <a:t>leader</a:t>
            </a:r>
            <a:r>
              <a:rPr sz="2400" spc="40" dirty="0">
                <a:latin typeface="Arial"/>
                <a:cs typeface="Arial"/>
              </a:rPr>
              <a:t> </a:t>
            </a:r>
            <a:r>
              <a:rPr sz="2400" spc="-5" dirty="0">
                <a:latin typeface="Arial"/>
                <a:cs typeface="Arial"/>
              </a:rPr>
              <a:t>during</a:t>
            </a:r>
            <a:endParaRPr sz="2400">
              <a:latin typeface="Arial"/>
              <a:cs typeface="Arial"/>
            </a:endParaRPr>
          </a:p>
          <a:p>
            <a:pPr marL="355600">
              <a:spcBef>
                <a:spcPts val="5"/>
              </a:spcBef>
            </a:pPr>
            <a:r>
              <a:rPr sz="2400" spc="-10" dirty="0">
                <a:latin typeface="Arial"/>
                <a:cs typeface="Arial"/>
              </a:rPr>
              <a:t>Macy’s, </a:t>
            </a:r>
            <a:r>
              <a:rPr sz="2400" spc="-40" dirty="0">
                <a:latin typeface="Arial"/>
                <a:cs typeface="Arial"/>
              </a:rPr>
              <a:t>LVMH, </a:t>
            </a:r>
            <a:r>
              <a:rPr sz="2400" spc="-5" dirty="0">
                <a:latin typeface="Arial"/>
                <a:cs typeface="Arial"/>
              </a:rPr>
              <a:t>Hennessy Louis </a:t>
            </a:r>
            <a:r>
              <a:rPr sz="2400" spc="-15" dirty="0">
                <a:latin typeface="Arial"/>
                <a:cs typeface="Arial"/>
              </a:rPr>
              <a:t>Vuitton </a:t>
            </a:r>
            <a:r>
              <a:rPr sz="2400" spc="-5" dirty="0">
                <a:latin typeface="Arial"/>
                <a:cs typeface="Arial"/>
              </a:rPr>
              <a:t>and DFS</a:t>
            </a:r>
            <a:r>
              <a:rPr sz="2400" spc="65" dirty="0">
                <a:latin typeface="Arial"/>
                <a:cs typeface="Arial"/>
              </a:rPr>
              <a:t> </a:t>
            </a:r>
            <a:r>
              <a:rPr sz="2400" spc="-5" dirty="0">
                <a:latin typeface="Arial"/>
                <a:cs typeface="Arial"/>
              </a:rPr>
              <a:t>group</a:t>
            </a:r>
            <a:endParaRPr sz="24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39917" y="314071"/>
            <a:ext cx="1313180" cy="756920"/>
          </a:xfrm>
          <a:prstGeom prst="rect">
            <a:avLst/>
          </a:prstGeom>
        </p:spPr>
        <p:txBody>
          <a:bodyPr vert="horz" wrap="square" lIns="0" tIns="12700" rIns="0" bIns="0" rtlCol="0" anchor="ctr">
            <a:spAutoFit/>
          </a:bodyPr>
          <a:lstStyle/>
          <a:p>
            <a:pPr marL="12700">
              <a:lnSpc>
                <a:spcPct val="100000"/>
              </a:lnSpc>
              <a:spcBef>
                <a:spcPts val="100"/>
              </a:spcBef>
            </a:pPr>
            <a:r>
              <a:rPr sz="4800" spc="-5" dirty="0"/>
              <a:t>Goal</a:t>
            </a:r>
            <a:endParaRPr sz="4800"/>
          </a:p>
        </p:txBody>
      </p:sp>
      <p:sp>
        <p:nvSpPr>
          <p:cNvPr id="3" name="object 3"/>
          <p:cNvSpPr txBox="1"/>
          <p:nvPr/>
        </p:nvSpPr>
        <p:spPr>
          <a:xfrm>
            <a:off x="2059941" y="1625550"/>
            <a:ext cx="7115809" cy="1196975"/>
          </a:xfrm>
          <a:prstGeom prst="rect">
            <a:avLst/>
          </a:prstGeom>
        </p:spPr>
        <p:txBody>
          <a:bodyPr vert="horz" wrap="square" lIns="0" tIns="12700" rIns="0" bIns="0" rtlCol="0">
            <a:spAutoFit/>
          </a:bodyPr>
          <a:lstStyle/>
          <a:p>
            <a:pPr marL="355600" indent="-343535">
              <a:spcBef>
                <a:spcPts val="100"/>
              </a:spcBef>
              <a:buChar char="•"/>
              <a:tabLst>
                <a:tab pos="355600" algn="l"/>
                <a:tab pos="356235" algn="l"/>
              </a:tabLst>
            </a:pPr>
            <a:r>
              <a:rPr sz="2400" spc="-5" dirty="0">
                <a:latin typeface="Arial"/>
                <a:cs typeface="Arial"/>
              </a:rPr>
              <a:t>Ullman </a:t>
            </a:r>
            <a:r>
              <a:rPr sz="2400" spc="-20" dirty="0">
                <a:latin typeface="Arial"/>
                <a:cs typeface="Arial"/>
              </a:rPr>
              <a:t>Tried </a:t>
            </a:r>
            <a:r>
              <a:rPr sz="2400" dirty="0">
                <a:latin typeface="Arial"/>
                <a:cs typeface="Arial"/>
              </a:rPr>
              <a:t>to </a:t>
            </a:r>
            <a:r>
              <a:rPr sz="2400" spc="-5" dirty="0">
                <a:latin typeface="Arial"/>
                <a:cs typeface="Arial"/>
              </a:rPr>
              <a:t>achieve his ambitious objective</a:t>
            </a:r>
            <a:r>
              <a:rPr sz="2400" spc="75" dirty="0">
                <a:latin typeface="Arial"/>
                <a:cs typeface="Arial"/>
              </a:rPr>
              <a:t> </a:t>
            </a:r>
            <a:r>
              <a:rPr sz="2400" dirty="0">
                <a:latin typeface="Arial"/>
                <a:cs typeface="Arial"/>
              </a:rPr>
              <a:t>by</a:t>
            </a:r>
            <a:endParaRPr sz="2400">
              <a:latin typeface="Arial"/>
              <a:cs typeface="Arial"/>
            </a:endParaRPr>
          </a:p>
          <a:p>
            <a:pPr marL="355600">
              <a:spcBef>
                <a:spcPts val="5"/>
              </a:spcBef>
            </a:pPr>
            <a:r>
              <a:rPr sz="2400" dirty="0">
                <a:latin typeface="Arial"/>
                <a:cs typeface="Arial"/>
              </a:rPr>
              <a:t>making JCP </a:t>
            </a:r>
            <a:r>
              <a:rPr sz="2400" spc="-5" dirty="0">
                <a:latin typeface="Arial"/>
                <a:cs typeface="Arial"/>
              </a:rPr>
              <a:t>as </a:t>
            </a:r>
            <a:r>
              <a:rPr sz="2400" dirty="0">
                <a:latin typeface="Arial"/>
                <a:cs typeface="Arial"/>
              </a:rPr>
              <a:t>“a </a:t>
            </a:r>
            <a:r>
              <a:rPr sz="2400" spc="-5" dirty="0">
                <a:latin typeface="Arial"/>
                <a:cs typeface="Arial"/>
              </a:rPr>
              <a:t>great place </a:t>
            </a:r>
            <a:r>
              <a:rPr sz="2400" dirty="0">
                <a:latin typeface="Arial"/>
                <a:cs typeface="Arial"/>
              </a:rPr>
              <a:t>to</a:t>
            </a:r>
            <a:r>
              <a:rPr sz="2400" spc="-65" dirty="0">
                <a:latin typeface="Arial"/>
                <a:cs typeface="Arial"/>
              </a:rPr>
              <a:t> </a:t>
            </a:r>
            <a:r>
              <a:rPr sz="2400" spc="-5" dirty="0">
                <a:latin typeface="Arial"/>
                <a:cs typeface="Arial"/>
              </a:rPr>
              <a:t>work”</a:t>
            </a:r>
            <a:endParaRPr sz="2400">
              <a:latin typeface="Arial"/>
              <a:cs typeface="Arial"/>
            </a:endParaRPr>
          </a:p>
          <a:p>
            <a:pPr marL="355600" indent="-343535">
              <a:spcBef>
                <a:spcPts val="575"/>
              </a:spcBef>
              <a:buChar char="•"/>
              <a:tabLst>
                <a:tab pos="355600" algn="l"/>
                <a:tab pos="356235" algn="l"/>
              </a:tabLst>
            </a:pPr>
            <a:r>
              <a:rPr sz="2400" spc="-5" dirty="0">
                <a:latin typeface="Arial"/>
                <a:cs typeface="Arial"/>
              </a:rPr>
              <a:t>Communicate and inspire </a:t>
            </a:r>
            <a:r>
              <a:rPr sz="2400" dirty="0">
                <a:latin typeface="Arial"/>
                <a:cs typeface="Arial"/>
              </a:rPr>
              <a:t>the</a:t>
            </a:r>
            <a:r>
              <a:rPr sz="2400" spc="55" dirty="0">
                <a:latin typeface="Arial"/>
                <a:cs typeface="Arial"/>
              </a:rPr>
              <a:t> </a:t>
            </a:r>
            <a:r>
              <a:rPr sz="2400" spc="-15" dirty="0">
                <a:latin typeface="Arial"/>
                <a:cs typeface="Arial"/>
              </a:rPr>
              <a:t>customer.</a:t>
            </a:r>
            <a:endParaRPr sz="240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20</TotalTime>
  <Words>904</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Tw Cen MT</vt:lpstr>
      <vt:lpstr>Tw Cen MT Condensed</vt:lpstr>
      <vt:lpstr>Wingdings 3</vt:lpstr>
      <vt:lpstr>Integral</vt:lpstr>
      <vt:lpstr>Leadership &amp; change management</vt:lpstr>
      <vt:lpstr>Change Management</vt:lpstr>
      <vt:lpstr>Principles to be followed by a leader</vt:lpstr>
      <vt:lpstr>Characteristics of a leader to manage change</vt:lpstr>
      <vt:lpstr>PowerPoint Presentation</vt:lpstr>
      <vt:lpstr>PowerPoint Presentation</vt:lpstr>
      <vt:lpstr>PowerPoint Presentation</vt:lpstr>
      <vt:lpstr>Introduction</vt:lpstr>
      <vt:lpstr>Goal</vt:lpstr>
      <vt:lpstr>Earlier work culture in JCP</vt:lpstr>
      <vt:lpstr>Strategy Adopted</vt:lpstr>
      <vt:lpstr>Earlier Measures</vt:lpstr>
      <vt:lpstr>New Steps taken in the working culture</vt:lpstr>
      <vt:lpstr>Measures Taken by JCP</vt:lpstr>
      <vt:lpstr>Training</vt:lpstr>
      <vt:lpstr>Commitment</vt:lpstr>
      <vt:lpstr>Result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&amp; change management</dc:title>
  <dc:creator>Shweta Lalwani</dc:creator>
  <cp:lastModifiedBy>Shweta Lalwani</cp:lastModifiedBy>
  <cp:revision>5</cp:revision>
  <dcterms:created xsi:type="dcterms:W3CDTF">2020-05-04T03:45:21Z</dcterms:created>
  <dcterms:modified xsi:type="dcterms:W3CDTF">2020-05-04T04:05:50Z</dcterms:modified>
</cp:coreProperties>
</file>