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775F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775F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88340" y="2374518"/>
            <a:ext cx="2954020" cy="42614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879975" y="2380615"/>
            <a:ext cx="3450590" cy="3843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775F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90550" y="1280160"/>
            <a:ext cx="8553450" cy="228600"/>
          </a:xfrm>
          <a:custGeom>
            <a:avLst/>
            <a:gdLst/>
            <a:ahLst/>
            <a:cxnLst/>
            <a:rect l="l" t="t" r="r" b="b"/>
            <a:pathLst>
              <a:path w="8553450" h="228600">
                <a:moveTo>
                  <a:pt x="8553450" y="0"/>
                </a:moveTo>
                <a:lnTo>
                  <a:pt x="0" y="0"/>
                </a:lnTo>
                <a:lnTo>
                  <a:pt x="0" y="228600"/>
                </a:lnTo>
                <a:lnTo>
                  <a:pt x="8553450" y="228600"/>
                </a:lnTo>
                <a:lnTo>
                  <a:pt x="8553450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2140" y="9525"/>
            <a:ext cx="7919719" cy="1367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775F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982" y="1622806"/>
            <a:ext cx="8162035" cy="3209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971540"/>
          </a:xfrm>
          <a:custGeom>
            <a:avLst/>
            <a:gdLst/>
            <a:ahLst/>
            <a:cxnLst/>
            <a:rect l="l" t="t" r="r" b="b"/>
            <a:pathLst>
              <a:path w="9144000" h="5971540">
                <a:moveTo>
                  <a:pt x="0" y="5971032"/>
                </a:moveTo>
                <a:lnTo>
                  <a:pt x="9144000" y="5971032"/>
                </a:lnTo>
                <a:lnTo>
                  <a:pt x="9144000" y="0"/>
                </a:lnTo>
                <a:lnTo>
                  <a:pt x="0" y="0"/>
                </a:lnTo>
                <a:lnTo>
                  <a:pt x="0" y="5971032"/>
                </a:lnTo>
                <a:close/>
              </a:path>
            </a:pathLst>
          </a:custGeom>
          <a:solidFill>
            <a:srgbClr val="775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5971032"/>
            <a:ext cx="9144000" cy="887094"/>
            <a:chOff x="0" y="5971032"/>
            <a:chExt cx="9144000" cy="887094"/>
          </a:xfrm>
        </p:grpSpPr>
        <p:sp>
          <p:nvSpPr>
            <p:cNvPr id="4" name="object 4"/>
            <p:cNvSpPr/>
            <p:nvPr/>
          </p:nvSpPr>
          <p:spPr>
            <a:xfrm>
              <a:off x="0" y="5971032"/>
              <a:ext cx="9144000" cy="887094"/>
            </a:xfrm>
            <a:custGeom>
              <a:avLst/>
              <a:gdLst/>
              <a:ahLst/>
              <a:cxnLst/>
              <a:rect l="l" t="t" r="r" b="b"/>
              <a:pathLst>
                <a:path w="9144000" h="887095">
                  <a:moveTo>
                    <a:pt x="9144000" y="0"/>
                  </a:moveTo>
                  <a:lnTo>
                    <a:pt x="0" y="0"/>
                  </a:lnTo>
                  <a:lnTo>
                    <a:pt x="0" y="886968"/>
                  </a:lnTo>
                  <a:lnTo>
                    <a:pt x="9144000" y="886968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053328"/>
              <a:ext cx="2240280" cy="713740"/>
            </a:xfrm>
            <a:custGeom>
              <a:avLst/>
              <a:gdLst/>
              <a:ahLst/>
              <a:cxnLst/>
              <a:rect l="l" t="t" r="r" b="b"/>
              <a:pathLst>
                <a:path w="2240280" h="713740">
                  <a:moveTo>
                    <a:pt x="2240280" y="0"/>
                  </a:moveTo>
                  <a:lnTo>
                    <a:pt x="0" y="0"/>
                  </a:lnTo>
                  <a:lnTo>
                    <a:pt x="0" y="713232"/>
                  </a:lnTo>
                  <a:lnTo>
                    <a:pt x="2240280" y="713232"/>
                  </a:lnTo>
                  <a:lnTo>
                    <a:pt x="2240280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59151" y="6044184"/>
              <a:ext cx="6784975" cy="713740"/>
            </a:xfrm>
            <a:custGeom>
              <a:avLst/>
              <a:gdLst/>
              <a:ahLst/>
              <a:cxnLst/>
              <a:rect l="l" t="t" r="r" b="b"/>
              <a:pathLst>
                <a:path w="6784975" h="713740">
                  <a:moveTo>
                    <a:pt x="6784848" y="0"/>
                  </a:moveTo>
                  <a:lnTo>
                    <a:pt x="0" y="0"/>
                  </a:lnTo>
                  <a:lnTo>
                    <a:pt x="0" y="713231"/>
                  </a:lnTo>
                  <a:lnTo>
                    <a:pt x="6784848" y="713231"/>
                  </a:lnTo>
                  <a:lnTo>
                    <a:pt x="6784848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441194" y="4453509"/>
            <a:ext cx="4924425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EBDDC3"/>
                </a:solidFill>
              </a:rPr>
              <a:t>ORGANIZ</a:t>
            </a:r>
            <a:r>
              <a:rPr spc="-335" dirty="0">
                <a:solidFill>
                  <a:srgbClr val="EBDDC3"/>
                </a:solidFill>
              </a:rPr>
              <a:t>A</a:t>
            </a:r>
            <a:r>
              <a:rPr dirty="0">
                <a:solidFill>
                  <a:srgbClr val="EBDDC3"/>
                </a:solidFill>
              </a:rPr>
              <a:t>TIONAL  </a:t>
            </a:r>
            <a:r>
              <a:rPr spc="-45" dirty="0">
                <a:solidFill>
                  <a:srgbClr val="EBDDC3"/>
                </a:solidFill>
              </a:rPr>
              <a:t>CULTURE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60629"/>
            <a:ext cx="31680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Socialization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1387" y="1622806"/>
            <a:ext cx="7690484" cy="1794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Socialization is the process by which people  lean valves, norms, behaviours and social  skills. It is the means by which new</a:t>
            </a:r>
            <a:r>
              <a:rPr sz="2900" spc="-18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members  are brought into a</a:t>
            </a:r>
            <a:r>
              <a:rPr sz="2900" spc="-14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culture.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60629"/>
            <a:ext cx="76123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0" dirty="0"/>
              <a:t>Types </a:t>
            </a:r>
            <a:r>
              <a:rPr dirty="0"/>
              <a:t>of organizational</a:t>
            </a:r>
            <a:r>
              <a:rPr spc="-5" dirty="0"/>
              <a:t> </a:t>
            </a:r>
            <a:r>
              <a:rPr dirty="0"/>
              <a:t>culture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4394" y="2385187"/>
            <a:ext cx="6933565" cy="28016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105" marR="5080" indent="-320040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The basic types of organizational</a:t>
            </a:r>
            <a:r>
              <a:rPr sz="2900" spc="-16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culture  </a:t>
            </a:r>
            <a:r>
              <a:rPr sz="2900" spc="5" dirty="0">
                <a:latin typeface="Arial"/>
                <a:cs typeface="Arial"/>
              </a:rPr>
              <a:t>are:</a:t>
            </a:r>
            <a:endParaRPr sz="2900">
              <a:latin typeface="Arial"/>
              <a:cs typeface="Arial"/>
            </a:endParaRPr>
          </a:p>
          <a:p>
            <a:pPr marL="893444" lvl="1" indent="-515620">
              <a:lnSpc>
                <a:spcPct val="100000"/>
              </a:lnSpc>
              <a:spcBef>
                <a:spcPts val="610"/>
              </a:spcBef>
              <a:buClr>
                <a:srgbClr val="93B6D2"/>
              </a:buClr>
              <a:buSzPct val="69230"/>
              <a:buAutoNum type="arabicPeriod"/>
              <a:tabLst>
                <a:tab pos="893444" algn="l"/>
                <a:tab pos="894080" algn="l"/>
              </a:tabLst>
            </a:pPr>
            <a:r>
              <a:rPr sz="2600" dirty="0">
                <a:latin typeface="Arial"/>
                <a:cs typeface="Arial"/>
              </a:rPr>
              <a:t>Bureaucratic</a:t>
            </a:r>
            <a:endParaRPr sz="2600">
              <a:latin typeface="Arial"/>
              <a:cs typeface="Arial"/>
            </a:endParaRPr>
          </a:p>
          <a:p>
            <a:pPr marL="893444" lvl="1" indent="-515620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69230"/>
              <a:buAutoNum type="arabicPeriod"/>
              <a:tabLst>
                <a:tab pos="893444" algn="l"/>
                <a:tab pos="894080" algn="l"/>
              </a:tabLst>
            </a:pPr>
            <a:r>
              <a:rPr sz="2600" dirty="0">
                <a:latin typeface="Arial"/>
                <a:cs typeface="Arial"/>
              </a:rPr>
              <a:t>Clan</a:t>
            </a:r>
            <a:endParaRPr sz="2600">
              <a:latin typeface="Arial"/>
              <a:cs typeface="Arial"/>
            </a:endParaRPr>
          </a:p>
          <a:p>
            <a:pPr marL="893444" lvl="1" indent="-515620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69230"/>
              <a:buAutoNum type="arabicPeriod"/>
              <a:tabLst>
                <a:tab pos="893444" algn="l"/>
                <a:tab pos="894080" algn="l"/>
              </a:tabLst>
            </a:pPr>
            <a:r>
              <a:rPr sz="2600" dirty="0">
                <a:latin typeface="Arial"/>
                <a:cs typeface="Arial"/>
              </a:rPr>
              <a:t>Market</a:t>
            </a:r>
            <a:endParaRPr sz="2600">
              <a:latin typeface="Arial"/>
              <a:cs typeface="Arial"/>
            </a:endParaRPr>
          </a:p>
          <a:p>
            <a:pPr marL="893444" lvl="1" indent="-515620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69230"/>
              <a:buAutoNum type="arabicPeriod"/>
              <a:tabLst>
                <a:tab pos="893444" algn="l"/>
                <a:tab pos="894080" algn="l"/>
              </a:tabLst>
            </a:pPr>
            <a:r>
              <a:rPr sz="2600" dirty="0">
                <a:latin typeface="Arial"/>
                <a:cs typeface="Arial"/>
              </a:rPr>
              <a:t>Entrepreneurial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60629"/>
            <a:ext cx="51212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Bureaucratic</a:t>
            </a:r>
            <a:r>
              <a:rPr spc="-90" dirty="0"/>
              <a:t> </a:t>
            </a:r>
            <a:r>
              <a:rPr dirty="0"/>
              <a:t>Culture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1387" y="1622806"/>
            <a:ext cx="7930515" cy="4244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75310" indent="-320040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In this type of culture the behaviour of  employees is governed by formal rules</a:t>
            </a:r>
            <a:r>
              <a:rPr sz="2900" spc="-19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and  standard operating</a:t>
            </a:r>
            <a:r>
              <a:rPr sz="2900" spc="-12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procedures.</a:t>
            </a:r>
            <a:endParaRPr sz="29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Such a culture perpetuates</a:t>
            </a:r>
            <a:r>
              <a:rPr sz="2900" spc="-145" dirty="0">
                <a:latin typeface="Arial"/>
                <a:cs typeface="Arial"/>
              </a:rPr>
              <a:t> </a:t>
            </a:r>
            <a:r>
              <a:rPr sz="2900" spc="-20" dirty="0">
                <a:latin typeface="Arial"/>
                <a:cs typeface="Arial"/>
              </a:rPr>
              <a:t>stability.</a:t>
            </a:r>
            <a:endParaRPr sz="2900">
              <a:latin typeface="Arial"/>
              <a:cs typeface="Arial"/>
            </a:endParaRPr>
          </a:p>
          <a:p>
            <a:pPr marL="332740" marR="5080" indent="-320040">
              <a:lnSpc>
                <a:spcPct val="100000"/>
              </a:lnSpc>
              <a:spcBef>
                <a:spcPts val="710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Organizations with bureaucratic culture tend</a:t>
            </a:r>
            <a:r>
              <a:rPr sz="2900" spc="-21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to  produce standardized goods and services,  examples:</a:t>
            </a:r>
            <a:endParaRPr sz="2900">
              <a:latin typeface="Arial"/>
              <a:cs typeface="Arial"/>
            </a:endParaRPr>
          </a:p>
          <a:p>
            <a:pPr marL="652780" lvl="1" indent="-275590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69230"/>
              <a:buChar char=""/>
              <a:tabLst>
                <a:tab pos="653415" algn="l"/>
              </a:tabLst>
            </a:pPr>
            <a:r>
              <a:rPr sz="2600" dirty="0">
                <a:latin typeface="Arial"/>
                <a:cs typeface="Arial"/>
              </a:rPr>
              <a:t>Government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ministries</a:t>
            </a:r>
            <a:endParaRPr sz="2600">
              <a:latin typeface="Arial"/>
              <a:cs typeface="Arial"/>
            </a:endParaRPr>
          </a:p>
          <a:p>
            <a:pPr marL="652780" lvl="1" indent="-275590">
              <a:lnSpc>
                <a:spcPct val="100000"/>
              </a:lnSpc>
              <a:spcBef>
                <a:spcPts val="605"/>
              </a:spcBef>
              <a:buClr>
                <a:srgbClr val="93B6D2"/>
              </a:buClr>
              <a:buSzPct val="69230"/>
              <a:buChar char=""/>
              <a:tabLst>
                <a:tab pos="653415" algn="l"/>
              </a:tabLst>
            </a:pPr>
            <a:r>
              <a:rPr sz="2600" dirty="0">
                <a:latin typeface="Arial"/>
                <a:cs typeface="Arial"/>
              </a:rPr>
              <a:t>Fast food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establishments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60629"/>
            <a:ext cx="31324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Clan</a:t>
            </a:r>
            <a:r>
              <a:rPr spc="-90" dirty="0"/>
              <a:t> </a:t>
            </a:r>
            <a:r>
              <a:rPr dirty="0"/>
              <a:t>Culture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1387" y="1583182"/>
            <a:ext cx="7940040" cy="45847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32740" marR="5080" indent="-320040">
              <a:lnSpc>
                <a:spcPct val="90000"/>
              </a:lnSpc>
              <a:spcBef>
                <a:spcPts val="425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700" dirty="0">
                <a:latin typeface="Arial"/>
                <a:cs typeface="Arial"/>
              </a:rPr>
              <a:t>In </a:t>
            </a:r>
            <a:r>
              <a:rPr sz="2700" spc="-5" dirty="0">
                <a:latin typeface="Arial"/>
                <a:cs typeface="Arial"/>
              </a:rPr>
              <a:t>a clan </a:t>
            </a:r>
            <a:r>
              <a:rPr sz="2700" dirty="0">
                <a:latin typeface="Arial"/>
                <a:cs typeface="Arial"/>
              </a:rPr>
              <a:t>culture the </a:t>
            </a:r>
            <a:r>
              <a:rPr sz="2700" spc="-5" dirty="0">
                <a:latin typeface="Arial"/>
                <a:cs typeface="Arial"/>
              </a:rPr>
              <a:t>behaviour </a:t>
            </a:r>
            <a:r>
              <a:rPr sz="2700" dirty="0">
                <a:latin typeface="Arial"/>
                <a:cs typeface="Arial"/>
              </a:rPr>
              <a:t>of </a:t>
            </a:r>
            <a:r>
              <a:rPr sz="2700" spc="-5" dirty="0">
                <a:latin typeface="Arial"/>
                <a:cs typeface="Arial"/>
              </a:rPr>
              <a:t>individuals are  </a:t>
            </a:r>
            <a:r>
              <a:rPr sz="2700" dirty="0">
                <a:latin typeface="Arial"/>
                <a:cs typeface="Arial"/>
              </a:rPr>
              <a:t>shaped by tradition, </a:t>
            </a:r>
            <a:r>
              <a:rPr sz="2700" spc="-25" dirty="0">
                <a:latin typeface="Arial"/>
                <a:cs typeface="Arial"/>
              </a:rPr>
              <a:t>loyalty, </a:t>
            </a:r>
            <a:r>
              <a:rPr sz="2700" dirty="0">
                <a:latin typeface="Arial"/>
                <a:cs typeface="Arial"/>
              </a:rPr>
              <a:t>personal</a:t>
            </a:r>
            <a:r>
              <a:rPr sz="2700" spc="-7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commitment,  </a:t>
            </a:r>
            <a:r>
              <a:rPr sz="2700" dirty="0">
                <a:latin typeface="Arial"/>
                <a:cs typeface="Arial"/>
              </a:rPr>
              <a:t>extensive socialization </a:t>
            </a:r>
            <a:r>
              <a:rPr sz="2700" spc="-5" dirty="0">
                <a:latin typeface="Arial"/>
                <a:cs typeface="Arial"/>
              </a:rPr>
              <a:t>and</a:t>
            </a:r>
            <a:r>
              <a:rPr sz="2700" spc="-9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self-management.</a:t>
            </a:r>
            <a:endParaRPr sz="27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37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700" dirty="0">
                <a:latin typeface="Arial"/>
                <a:cs typeface="Arial"/>
              </a:rPr>
              <a:t>A </a:t>
            </a:r>
            <a:r>
              <a:rPr sz="2700" spc="-5" dirty="0">
                <a:latin typeface="Arial"/>
                <a:cs typeface="Arial"/>
              </a:rPr>
              <a:t>clan </a:t>
            </a:r>
            <a:r>
              <a:rPr sz="2700" dirty="0">
                <a:latin typeface="Arial"/>
                <a:cs typeface="Arial"/>
              </a:rPr>
              <a:t>culture </a:t>
            </a:r>
            <a:r>
              <a:rPr sz="2700" spc="-5" dirty="0">
                <a:latin typeface="Arial"/>
                <a:cs typeface="Arial"/>
              </a:rPr>
              <a:t>achieve unity through</a:t>
            </a:r>
            <a:r>
              <a:rPr sz="2700" spc="-17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socialization.</a:t>
            </a:r>
            <a:endParaRPr sz="27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37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700" spc="-5" dirty="0">
                <a:latin typeface="Arial"/>
                <a:cs typeface="Arial"/>
              </a:rPr>
              <a:t>Long-term employees </a:t>
            </a:r>
            <a:r>
              <a:rPr sz="2700" dirty="0">
                <a:latin typeface="Arial"/>
                <a:cs typeface="Arial"/>
              </a:rPr>
              <a:t>serve </a:t>
            </a:r>
            <a:r>
              <a:rPr sz="2700" spc="-5" dirty="0">
                <a:latin typeface="Arial"/>
                <a:cs typeface="Arial"/>
              </a:rPr>
              <a:t>as</a:t>
            </a:r>
            <a:r>
              <a:rPr sz="2700" spc="-1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mentors</a:t>
            </a:r>
            <a:endParaRPr sz="2700">
              <a:latin typeface="Arial"/>
              <a:cs typeface="Arial"/>
            </a:endParaRPr>
          </a:p>
          <a:p>
            <a:pPr marL="332740" marR="291465" indent="-320040">
              <a:lnSpc>
                <a:spcPts val="2920"/>
              </a:lnSpc>
              <a:spcBef>
                <a:spcPts val="75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700" spc="-5" dirty="0">
                <a:latin typeface="Arial"/>
                <a:cs typeface="Arial"/>
              </a:rPr>
              <a:t>Members are aware of </a:t>
            </a:r>
            <a:r>
              <a:rPr sz="2700" dirty="0">
                <a:latin typeface="Arial"/>
                <a:cs typeface="Arial"/>
              </a:rPr>
              <a:t>the </a:t>
            </a:r>
            <a:r>
              <a:rPr sz="2700" spc="-5" dirty="0">
                <a:latin typeface="Arial"/>
                <a:cs typeface="Arial"/>
              </a:rPr>
              <a:t>organization’s history  and have an understanding </a:t>
            </a:r>
            <a:r>
              <a:rPr sz="2700" dirty="0">
                <a:latin typeface="Arial"/>
                <a:cs typeface="Arial"/>
              </a:rPr>
              <a:t>of the expected  </a:t>
            </a:r>
            <a:r>
              <a:rPr sz="2700" spc="-5" dirty="0">
                <a:latin typeface="Arial"/>
                <a:cs typeface="Arial"/>
              </a:rPr>
              <a:t>manner of conduct and </a:t>
            </a:r>
            <a:r>
              <a:rPr sz="2700" dirty="0">
                <a:latin typeface="Arial"/>
                <a:cs typeface="Arial"/>
              </a:rPr>
              <a:t>organizational</a:t>
            </a:r>
            <a:r>
              <a:rPr sz="2700" spc="-35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style.</a:t>
            </a:r>
            <a:endParaRPr sz="27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32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700" spc="-5" dirty="0">
                <a:latin typeface="Arial"/>
                <a:cs typeface="Arial"/>
              </a:rPr>
              <a:t>Members share feelings </a:t>
            </a:r>
            <a:r>
              <a:rPr sz="2700" dirty="0">
                <a:latin typeface="Arial"/>
                <a:cs typeface="Arial"/>
              </a:rPr>
              <a:t>of </a:t>
            </a:r>
            <a:r>
              <a:rPr sz="2700" spc="-5" dirty="0">
                <a:latin typeface="Arial"/>
                <a:cs typeface="Arial"/>
              </a:rPr>
              <a:t>pride in</a:t>
            </a:r>
            <a:r>
              <a:rPr sz="2700" spc="4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membership.</a:t>
            </a:r>
            <a:endParaRPr sz="2700">
              <a:latin typeface="Arial"/>
              <a:cs typeface="Arial"/>
            </a:endParaRPr>
          </a:p>
          <a:p>
            <a:pPr marL="332740" marR="608965" indent="-320040">
              <a:lnSpc>
                <a:spcPts val="2920"/>
              </a:lnSpc>
              <a:spcBef>
                <a:spcPts val="74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700" dirty="0">
                <a:latin typeface="Arial"/>
                <a:cs typeface="Arial"/>
              </a:rPr>
              <a:t>Peer pressure to </a:t>
            </a:r>
            <a:r>
              <a:rPr sz="2700" spc="-5" dirty="0">
                <a:latin typeface="Arial"/>
                <a:cs typeface="Arial"/>
              </a:rPr>
              <a:t>adhere </a:t>
            </a:r>
            <a:r>
              <a:rPr sz="2700" dirty="0">
                <a:latin typeface="Arial"/>
                <a:cs typeface="Arial"/>
              </a:rPr>
              <a:t>to </a:t>
            </a:r>
            <a:r>
              <a:rPr sz="2700" spc="-5" dirty="0">
                <a:latin typeface="Arial"/>
                <a:cs typeface="Arial"/>
              </a:rPr>
              <a:t>important norms</a:t>
            </a:r>
            <a:r>
              <a:rPr sz="2700" spc="-6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is  strong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60629"/>
            <a:ext cx="36918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Market</a:t>
            </a:r>
            <a:r>
              <a:rPr spc="-85" dirty="0"/>
              <a:t> </a:t>
            </a:r>
            <a:r>
              <a:rPr dirty="0"/>
              <a:t>Culture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1387" y="1558798"/>
            <a:ext cx="7907655" cy="462851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32740" marR="29845" indent="-320040">
              <a:lnSpc>
                <a:spcPct val="80100"/>
              </a:lnSpc>
              <a:spcBef>
                <a:spcPts val="62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spc="-5" dirty="0">
                <a:latin typeface="Arial"/>
                <a:cs typeface="Arial"/>
              </a:rPr>
              <a:t>In a market culture, the values and norms reflect the  significance of achieving measurable and demanding goals  mainly concerning those that are </a:t>
            </a:r>
            <a:r>
              <a:rPr sz="2200" dirty="0">
                <a:latin typeface="Arial"/>
                <a:cs typeface="Arial"/>
              </a:rPr>
              <a:t>financial </a:t>
            </a:r>
            <a:r>
              <a:rPr sz="2200" spc="-5" dirty="0">
                <a:latin typeface="Arial"/>
                <a:cs typeface="Arial"/>
              </a:rPr>
              <a:t>and market</a:t>
            </a:r>
            <a:r>
              <a:rPr sz="2200" spc="114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based.</a:t>
            </a:r>
            <a:endParaRPr sz="22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18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spc="-5" dirty="0">
                <a:latin typeface="Arial"/>
                <a:cs typeface="Arial"/>
              </a:rPr>
              <a:t>Companies with a market culture tend to focus</a:t>
            </a:r>
            <a:r>
              <a:rPr sz="2200" spc="8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on:</a:t>
            </a:r>
            <a:endParaRPr sz="2200">
              <a:latin typeface="Arial"/>
              <a:cs typeface="Arial"/>
            </a:endParaRPr>
          </a:p>
          <a:p>
            <a:pPr marL="652780" lvl="1" indent="-275590">
              <a:lnSpc>
                <a:spcPct val="100000"/>
              </a:lnSpc>
              <a:spcBef>
                <a:spcPts val="114"/>
              </a:spcBef>
              <a:buClr>
                <a:srgbClr val="93B6D2"/>
              </a:buClr>
              <a:buSzPct val="70000"/>
              <a:buChar char=""/>
              <a:tabLst>
                <a:tab pos="653415" algn="l"/>
              </a:tabLst>
            </a:pPr>
            <a:r>
              <a:rPr sz="2000" dirty="0">
                <a:latin typeface="Arial"/>
                <a:cs typeface="Arial"/>
              </a:rPr>
              <a:t>Sales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growth</a:t>
            </a:r>
            <a:endParaRPr sz="2000">
              <a:latin typeface="Arial"/>
              <a:cs typeface="Arial"/>
            </a:endParaRPr>
          </a:p>
          <a:p>
            <a:pPr marL="652780" lvl="1" indent="-275590">
              <a:lnSpc>
                <a:spcPct val="100000"/>
              </a:lnSpc>
              <a:spcBef>
                <a:spcPts val="120"/>
              </a:spcBef>
              <a:buClr>
                <a:srgbClr val="93B6D2"/>
              </a:buClr>
              <a:buSzPct val="70000"/>
              <a:buChar char=""/>
              <a:tabLst>
                <a:tab pos="653415" algn="l"/>
              </a:tabLst>
            </a:pPr>
            <a:r>
              <a:rPr sz="2000" dirty="0">
                <a:latin typeface="Arial"/>
                <a:cs typeface="Arial"/>
              </a:rPr>
              <a:t>Profitability</a:t>
            </a:r>
            <a:endParaRPr sz="2000">
              <a:latin typeface="Arial"/>
              <a:cs typeface="Arial"/>
            </a:endParaRPr>
          </a:p>
          <a:p>
            <a:pPr marL="652780" lvl="1" indent="-275590">
              <a:lnSpc>
                <a:spcPct val="100000"/>
              </a:lnSpc>
              <a:spcBef>
                <a:spcPts val="120"/>
              </a:spcBef>
              <a:buClr>
                <a:srgbClr val="93B6D2"/>
              </a:buClr>
              <a:buSzPct val="70000"/>
              <a:buChar char=""/>
              <a:tabLst>
                <a:tab pos="653415" algn="l"/>
              </a:tabLst>
            </a:pPr>
            <a:r>
              <a:rPr sz="2000" dirty="0">
                <a:latin typeface="Arial"/>
                <a:cs typeface="Arial"/>
              </a:rPr>
              <a:t>Market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share</a:t>
            </a:r>
            <a:endParaRPr sz="2000">
              <a:latin typeface="Arial"/>
              <a:cs typeface="Arial"/>
            </a:endParaRPr>
          </a:p>
          <a:p>
            <a:pPr marL="332740" indent="-320040">
              <a:lnSpc>
                <a:spcPts val="2375"/>
              </a:lnSpc>
              <a:spcBef>
                <a:spcPts val="175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spc="-5" dirty="0">
                <a:latin typeface="Arial"/>
                <a:cs typeface="Arial"/>
              </a:rPr>
              <a:t>In a market culture the </a:t>
            </a:r>
            <a:r>
              <a:rPr sz="2200" dirty="0">
                <a:latin typeface="Arial"/>
                <a:cs typeface="Arial"/>
              </a:rPr>
              <a:t>relationship </a:t>
            </a:r>
            <a:r>
              <a:rPr sz="2200" spc="-5" dirty="0">
                <a:latin typeface="Arial"/>
                <a:cs typeface="Arial"/>
              </a:rPr>
              <a:t>between individuals</a:t>
            </a:r>
            <a:r>
              <a:rPr sz="2200" spc="9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and</a:t>
            </a:r>
            <a:endParaRPr sz="2200">
              <a:latin typeface="Arial"/>
              <a:cs typeface="Arial"/>
            </a:endParaRPr>
          </a:p>
          <a:p>
            <a:pPr marL="332740">
              <a:lnSpc>
                <a:spcPts val="2375"/>
              </a:lnSpc>
            </a:pPr>
            <a:r>
              <a:rPr sz="2200" spc="-5" dirty="0">
                <a:latin typeface="Arial"/>
                <a:cs typeface="Arial"/>
              </a:rPr>
              <a:t>the organization </a:t>
            </a:r>
            <a:r>
              <a:rPr sz="2200" dirty="0">
                <a:latin typeface="Arial"/>
                <a:cs typeface="Arial"/>
              </a:rPr>
              <a:t>is </a:t>
            </a:r>
            <a:r>
              <a:rPr sz="2200" spc="-5" dirty="0">
                <a:latin typeface="Arial"/>
                <a:cs typeface="Arial"/>
              </a:rPr>
              <a:t>contractual (previously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agreed).</a:t>
            </a:r>
            <a:endParaRPr sz="2200">
              <a:latin typeface="Arial"/>
              <a:cs typeface="Arial"/>
            </a:endParaRPr>
          </a:p>
          <a:p>
            <a:pPr marL="332740" marR="375285" indent="-320040">
              <a:lnSpc>
                <a:spcPct val="80000"/>
              </a:lnSpc>
              <a:spcBef>
                <a:spcPts val="695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spc="-5" dirty="0">
                <a:latin typeface="Arial"/>
                <a:cs typeface="Arial"/>
              </a:rPr>
              <a:t>Individuals are responsible for their performance; whereas  the organization promises </a:t>
            </a:r>
            <a:r>
              <a:rPr sz="2200" dirty="0">
                <a:latin typeface="Arial"/>
                <a:cs typeface="Arial"/>
              </a:rPr>
              <a:t>specific </a:t>
            </a:r>
            <a:r>
              <a:rPr sz="2200" spc="-5" dirty="0">
                <a:latin typeface="Arial"/>
                <a:cs typeface="Arial"/>
              </a:rPr>
              <a:t>rewards for levels of  performance.</a:t>
            </a:r>
            <a:endParaRPr sz="2200">
              <a:latin typeface="Arial"/>
              <a:cs typeface="Arial"/>
            </a:endParaRPr>
          </a:p>
          <a:p>
            <a:pPr marL="332740" marR="5080" indent="-320040">
              <a:lnSpc>
                <a:spcPct val="80000"/>
              </a:lnSpc>
              <a:spcBef>
                <a:spcPts val="71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spc="-5" dirty="0">
                <a:latin typeface="Arial"/>
                <a:cs typeface="Arial"/>
              </a:rPr>
              <a:t>Managers are not judge on </a:t>
            </a:r>
            <a:r>
              <a:rPr sz="2200" dirty="0">
                <a:latin typeface="Arial"/>
                <a:cs typeface="Arial"/>
              </a:rPr>
              <a:t>their </a:t>
            </a:r>
            <a:r>
              <a:rPr sz="2200" spc="-5" dirty="0">
                <a:latin typeface="Arial"/>
                <a:cs typeface="Arial"/>
              </a:rPr>
              <a:t>effectiveness as role models  or mentors; but on </a:t>
            </a:r>
            <a:r>
              <a:rPr sz="2200" spc="-25" dirty="0">
                <a:latin typeface="Arial"/>
                <a:cs typeface="Arial"/>
              </a:rPr>
              <a:t>monthly, </a:t>
            </a:r>
            <a:r>
              <a:rPr sz="2200" spc="-20" dirty="0">
                <a:latin typeface="Arial"/>
                <a:cs typeface="Arial"/>
              </a:rPr>
              <a:t>quarterly, </a:t>
            </a:r>
            <a:r>
              <a:rPr sz="2200" spc="-5" dirty="0">
                <a:latin typeface="Arial"/>
                <a:cs typeface="Arial"/>
              </a:rPr>
              <a:t>and annual  performance goals based on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profit.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60629"/>
            <a:ext cx="58051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Entrepreneurial</a:t>
            </a:r>
            <a:r>
              <a:rPr spc="-80" dirty="0"/>
              <a:t> </a:t>
            </a:r>
            <a:r>
              <a:rPr dirty="0"/>
              <a:t>Culture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07210"/>
            <a:ext cx="3845560" cy="493331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332740" marR="5080" indent="-320040">
              <a:lnSpc>
                <a:spcPct val="90000"/>
              </a:lnSpc>
              <a:spcBef>
                <a:spcPts val="450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Organizations  existing in the  context of an  entrepreneurial  culture are  characterized by</a:t>
            </a:r>
            <a:r>
              <a:rPr sz="2900" spc="-12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high  levels of risk taking  and</a:t>
            </a:r>
            <a:r>
              <a:rPr sz="2900" spc="-40" dirty="0">
                <a:latin typeface="Arial"/>
                <a:cs typeface="Arial"/>
              </a:rPr>
              <a:t> </a:t>
            </a:r>
            <a:r>
              <a:rPr sz="2900" spc="-20" dirty="0">
                <a:latin typeface="Arial"/>
                <a:cs typeface="Arial"/>
              </a:rPr>
              <a:t>creativity.</a:t>
            </a:r>
            <a:endParaRPr sz="2900">
              <a:latin typeface="Arial"/>
              <a:cs typeface="Arial"/>
            </a:endParaRPr>
          </a:p>
          <a:p>
            <a:pPr marL="332740" marR="5080" indent="-320040">
              <a:lnSpc>
                <a:spcPts val="3130"/>
              </a:lnSpc>
              <a:spcBef>
                <a:spcPts val="74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There is a  commitment to  experimentation,  innovation, and</a:t>
            </a:r>
            <a:r>
              <a:rPr sz="2900" spc="-14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being</a:t>
            </a:r>
            <a:endParaRPr sz="29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43400" y="2057400"/>
            <a:ext cx="4343400" cy="381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41340" y="5971743"/>
            <a:ext cx="1978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Steve </a:t>
            </a:r>
            <a:r>
              <a:rPr sz="1800" spc="-5" dirty="0">
                <a:latin typeface="Arial"/>
                <a:cs typeface="Arial"/>
              </a:rPr>
              <a:t>Jobs </a:t>
            </a:r>
            <a:r>
              <a:rPr sz="1800" dirty="0">
                <a:latin typeface="Arial"/>
                <a:cs typeface="Arial"/>
              </a:rPr>
              <a:t>–</a:t>
            </a:r>
            <a:r>
              <a:rPr sz="1800" spc="-1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Apple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0423" rIns="0" bIns="0" rtlCol="0">
            <a:spAutoFit/>
          </a:bodyPr>
          <a:lstStyle/>
          <a:p>
            <a:pPr marL="91440" marR="508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Relationship between culture and  organizational</a:t>
            </a:r>
            <a:r>
              <a:rPr sz="4000" spc="15" dirty="0"/>
              <a:t> </a:t>
            </a:r>
            <a:r>
              <a:rPr sz="4000" spc="-5" dirty="0"/>
              <a:t>performance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32765" marR="438784" indent="-320040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533400" algn="l"/>
              </a:tabLst>
            </a:pPr>
            <a:r>
              <a:rPr dirty="0"/>
              <a:t>Organizational culture has the potential to  enhance organizational performance,  individual satisfaction, the sense of</a:t>
            </a:r>
            <a:r>
              <a:rPr spc="-170" dirty="0"/>
              <a:t> </a:t>
            </a:r>
            <a:r>
              <a:rPr dirty="0"/>
              <a:t>certainty  about how problems are to be</a:t>
            </a:r>
            <a:r>
              <a:rPr spc="-200" dirty="0"/>
              <a:t> </a:t>
            </a:r>
            <a:r>
              <a:rPr dirty="0"/>
              <a:t>handled.</a:t>
            </a:r>
          </a:p>
          <a:p>
            <a:pPr marL="532765" marR="5080" indent="-320040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533400" algn="l"/>
              </a:tabLst>
            </a:pPr>
            <a:r>
              <a:rPr dirty="0"/>
              <a:t>Culture serves as a control mechanism to  channel behaviour towards desired</a:t>
            </a:r>
            <a:r>
              <a:rPr spc="-160" dirty="0"/>
              <a:t> </a:t>
            </a:r>
            <a:r>
              <a:rPr dirty="0"/>
              <a:t>behaviours  and to prevent undesired</a:t>
            </a:r>
            <a:r>
              <a:rPr spc="-155" dirty="0"/>
              <a:t> </a:t>
            </a:r>
            <a:r>
              <a:rPr dirty="0"/>
              <a:t>behaviours.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0423" rIns="0" bIns="0" rtlCol="0">
            <a:spAutoFit/>
          </a:bodyPr>
          <a:lstStyle/>
          <a:p>
            <a:pPr marL="91440" marR="508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Building a strong organizational  culture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91387" y="1624329"/>
            <a:ext cx="7741284" cy="4819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080" indent="-515620">
              <a:lnSpc>
                <a:spcPct val="100000"/>
              </a:lnSpc>
              <a:spcBef>
                <a:spcPts val="100"/>
              </a:spcBef>
              <a:buClr>
                <a:srgbClr val="DD8046"/>
              </a:buClr>
              <a:buSzPct val="59259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Arial"/>
                <a:cs typeface="Arial"/>
              </a:rPr>
              <a:t>A </a:t>
            </a:r>
            <a:r>
              <a:rPr sz="2700" spc="-5" dirty="0">
                <a:latin typeface="Arial"/>
                <a:cs typeface="Arial"/>
              </a:rPr>
              <a:t>common behavioural </a:t>
            </a:r>
            <a:r>
              <a:rPr sz="2700" dirty="0">
                <a:latin typeface="Arial"/>
                <a:cs typeface="Arial"/>
              </a:rPr>
              <a:t>style must </a:t>
            </a:r>
            <a:r>
              <a:rPr sz="2700" spc="-5" dirty="0">
                <a:latin typeface="Arial"/>
                <a:cs typeface="Arial"/>
              </a:rPr>
              <a:t>be shared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by  managers </a:t>
            </a:r>
            <a:r>
              <a:rPr sz="2700" dirty="0">
                <a:latin typeface="Arial"/>
                <a:cs typeface="Arial"/>
              </a:rPr>
              <a:t>and</a:t>
            </a:r>
            <a:r>
              <a:rPr sz="2700" spc="-1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employees.</a:t>
            </a:r>
            <a:endParaRPr sz="2700">
              <a:latin typeface="Arial"/>
              <a:cs typeface="Arial"/>
            </a:endParaRPr>
          </a:p>
          <a:p>
            <a:pPr marL="527685" marR="575945" indent="-515620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9259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Arial"/>
                <a:cs typeface="Arial"/>
              </a:rPr>
              <a:t>Have </a:t>
            </a:r>
            <a:r>
              <a:rPr sz="2700" dirty="0">
                <a:latin typeface="Arial"/>
                <a:cs typeface="Arial"/>
              </a:rPr>
              <a:t>the </a:t>
            </a:r>
            <a:r>
              <a:rPr sz="2700" spc="-5" dirty="0">
                <a:latin typeface="Arial"/>
                <a:cs typeface="Arial"/>
              </a:rPr>
              <a:t>same basic approaches </a:t>
            </a:r>
            <a:r>
              <a:rPr sz="2700" dirty="0">
                <a:latin typeface="Arial"/>
                <a:cs typeface="Arial"/>
              </a:rPr>
              <a:t>to solving  </a:t>
            </a:r>
            <a:r>
              <a:rPr sz="2700" spc="-5" dirty="0">
                <a:latin typeface="Arial"/>
                <a:cs typeface="Arial"/>
              </a:rPr>
              <a:t>problems, meeting goals, and dealing with  </a:t>
            </a:r>
            <a:r>
              <a:rPr sz="2700" dirty="0">
                <a:latin typeface="Arial"/>
                <a:cs typeface="Arial"/>
              </a:rPr>
              <a:t>stakeholders.</a:t>
            </a:r>
            <a:endParaRPr sz="2700">
              <a:latin typeface="Arial"/>
              <a:cs typeface="Arial"/>
            </a:endParaRPr>
          </a:p>
          <a:p>
            <a:pPr marL="527685" marR="729615" indent="-515620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59259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Arial"/>
                <a:cs typeface="Arial"/>
              </a:rPr>
              <a:t>Have </a:t>
            </a:r>
            <a:r>
              <a:rPr sz="2700" dirty="0">
                <a:latin typeface="Arial"/>
                <a:cs typeface="Arial"/>
              </a:rPr>
              <a:t>share </a:t>
            </a:r>
            <a:r>
              <a:rPr sz="2700" spc="-5" dirty="0">
                <a:latin typeface="Arial"/>
                <a:cs typeface="Arial"/>
              </a:rPr>
              <a:t>common norms </a:t>
            </a:r>
            <a:r>
              <a:rPr sz="2700" dirty="0">
                <a:latin typeface="Arial"/>
                <a:cs typeface="Arial"/>
              </a:rPr>
              <a:t>that </a:t>
            </a:r>
            <a:r>
              <a:rPr sz="2700" spc="-5" dirty="0">
                <a:latin typeface="Arial"/>
                <a:cs typeface="Arial"/>
              </a:rPr>
              <a:t>guide</a:t>
            </a:r>
            <a:r>
              <a:rPr sz="2700" spc="-5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rule  </a:t>
            </a:r>
            <a:r>
              <a:rPr sz="2700" spc="-5" dirty="0">
                <a:latin typeface="Arial"/>
                <a:cs typeface="Arial"/>
              </a:rPr>
              <a:t>governing rewards and punishment.</a:t>
            </a:r>
            <a:endParaRPr sz="2700">
              <a:latin typeface="Arial"/>
              <a:cs typeface="Arial"/>
            </a:endParaRPr>
          </a:p>
          <a:p>
            <a:pPr marL="527685" marR="80645" indent="-515620">
              <a:lnSpc>
                <a:spcPct val="100000"/>
              </a:lnSpc>
              <a:spcBef>
                <a:spcPts val="710"/>
              </a:spcBef>
              <a:buClr>
                <a:srgbClr val="DD8046"/>
              </a:buClr>
              <a:buSzPct val="59259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Arial"/>
                <a:cs typeface="Arial"/>
              </a:rPr>
              <a:t>A strong </a:t>
            </a:r>
            <a:r>
              <a:rPr sz="2700" spc="-5" dirty="0">
                <a:latin typeface="Arial"/>
                <a:cs typeface="Arial"/>
              </a:rPr>
              <a:t>organizational </a:t>
            </a:r>
            <a:r>
              <a:rPr sz="2700" dirty="0">
                <a:latin typeface="Arial"/>
                <a:cs typeface="Arial"/>
              </a:rPr>
              <a:t>culture </a:t>
            </a:r>
            <a:r>
              <a:rPr sz="2700" spc="-5" dirty="0">
                <a:latin typeface="Arial"/>
                <a:cs typeface="Arial"/>
              </a:rPr>
              <a:t>assists in </a:t>
            </a:r>
            <a:r>
              <a:rPr sz="2700" dirty="0">
                <a:latin typeface="Arial"/>
                <a:cs typeface="Arial"/>
              </a:rPr>
              <a:t>the  creation of a stable </a:t>
            </a:r>
            <a:r>
              <a:rPr sz="2700" spc="-5" dirty="0">
                <a:latin typeface="Arial"/>
                <a:cs typeface="Arial"/>
              </a:rPr>
              <a:t>organization, </a:t>
            </a:r>
            <a:r>
              <a:rPr sz="2700" dirty="0">
                <a:latin typeface="Arial"/>
                <a:cs typeface="Arial"/>
              </a:rPr>
              <a:t>the  consequence of </a:t>
            </a:r>
            <a:r>
              <a:rPr sz="2700" spc="-5" dirty="0">
                <a:latin typeface="Arial"/>
                <a:cs typeface="Arial"/>
              </a:rPr>
              <a:t>which lead </a:t>
            </a:r>
            <a:r>
              <a:rPr sz="2700" dirty="0">
                <a:latin typeface="Arial"/>
                <a:cs typeface="Arial"/>
              </a:rPr>
              <a:t>to the</a:t>
            </a:r>
            <a:r>
              <a:rPr sz="2700" spc="-5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achievement  of </a:t>
            </a:r>
            <a:r>
              <a:rPr sz="2700" dirty="0">
                <a:latin typeface="Arial"/>
                <a:cs typeface="Arial"/>
              </a:rPr>
              <a:t>the </a:t>
            </a:r>
            <a:r>
              <a:rPr sz="2700" spc="-10" dirty="0">
                <a:latin typeface="Arial"/>
                <a:cs typeface="Arial"/>
              </a:rPr>
              <a:t>company’s </a:t>
            </a:r>
            <a:r>
              <a:rPr sz="2700" dirty="0">
                <a:latin typeface="Arial"/>
                <a:cs typeface="Arial"/>
              </a:rPr>
              <a:t>strategic</a:t>
            </a:r>
            <a:r>
              <a:rPr sz="2700" spc="-4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goals.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0"/>
            <a:ext cx="57556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Steps to building a</a:t>
            </a:r>
            <a:r>
              <a:rPr sz="4000" spc="-15" dirty="0"/>
              <a:t> </a:t>
            </a:r>
            <a:r>
              <a:rPr sz="4000" spc="-5" dirty="0"/>
              <a:t>strong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91387" y="392633"/>
            <a:ext cx="516699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775F54"/>
                </a:solidFill>
                <a:latin typeface="Arial"/>
                <a:cs typeface="Arial"/>
              </a:rPr>
              <a:t>organizational culture -  socialization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2875" y="3714750"/>
            <a:ext cx="1038225" cy="866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9933" y="3890264"/>
            <a:ext cx="582295" cy="30861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70485" marR="5080" indent="-58419">
              <a:lnSpc>
                <a:spcPts val="1030"/>
              </a:lnSpc>
              <a:spcBef>
                <a:spcPts val="270"/>
              </a:spcBef>
              <a:buChar char="•"/>
              <a:tabLst>
                <a:tab pos="71120" algn="l"/>
              </a:tabLst>
            </a:pPr>
            <a:r>
              <a:rPr sz="1000" spc="-5" dirty="0">
                <a:latin typeface="Arial"/>
                <a:cs typeface="Arial"/>
              </a:rPr>
              <a:t>Careful  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ect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on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38125" y="4314825"/>
            <a:ext cx="1524000" cy="781050"/>
            <a:chOff x="238125" y="4314825"/>
            <a:chExt cx="1524000" cy="781050"/>
          </a:xfrm>
        </p:grpSpPr>
        <p:sp>
          <p:nvSpPr>
            <p:cNvPr id="7" name="object 7"/>
            <p:cNvSpPr/>
            <p:nvPr/>
          </p:nvSpPr>
          <p:spPr>
            <a:xfrm>
              <a:off x="790575" y="4724400"/>
              <a:ext cx="971550" cy="3714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8125" y="4314825"/>
              <a:ext cx="1200150" cy="54292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43585" y="4393438"/>
            <a:ext cx="7956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21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1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409700" y="3228975"/>
            <a:ext cx="1752600" cy="1352550"/>
            <a:chOff x="1409700" y="3228975"/>
            <a:chExt cx="1752600" cy="1352550"/>
          </a:xfrm>
        </p:grpSpPr>
        <p:sp>
          <p:nvSpPr>
            <p:cNvPr id="11" name="object 11"/>
            <p:cNvSpPr/>
            <p:nvPr/>
          </p:nvSpPr>
          <p:spPr>
            <a:xfrm>
              <a:off x="1409700" y="3676650"/>
              <a:ext cx="1076325" cy="90487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66925" y="3228975"/>
              <a:ext cx="1095375" cy="39052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14475" y="3448050"/>
              <a:ext cx="1200150" cy="55245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466214" y="3446285"/>
            <a:ext cx="1052830" cy="890269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69240">
              <a:lnSpc>
                <a:spcPct val="100000"/>
              </a:lnSpc>
              <a:spcBef>
                <a:spcPts val="795"/>
              </a:spcBef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21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2100">
              <a:latin typeface="Arial"/>
              <a:cs typeface="Arial"/>
            </a:endParaRPr>
          </a:p>
          <a:p>
            <a:pPr marL="70485" marR="262255" indent="-58419">
              <a:lnSpc>
                <a:spcPts val="1030"/>
              </a:lnSpc>
              <a:spcBef>
                <a:spcPts val="505"/>
              </a:spcBef>
              <a:buChar char="•"/>
              <a:tabLst>
                <a:tab pos="71120" algn="l"/>
              </a:tabLst>
            </a:pPr>
            <a:r>
              <a:rPr sz="1000" spc="-5" dirty="0">
                <a:latin typeface="Arial"/>
                <a:cs typeface="Arial"/>
              </a:rPr>
              <a:t>Challenging  early </a:t>
            </a:r>
            <a:r>
              <a:rPr sz="1000" spc="-10" dirty="0">
                <a:latin typeface="Arial"/>
                <a:cs typeface="Arial"/>
              </a:rPr>
              <a:t>work  </a:t>
            </a:r>
            <a:r>
              <a:rPr sz="1000" spc="-5" dirty="0">
                <a:latin typeface="Arial"/>
                <a:cs typeface="Arial"/>
              </a:rPr>
              <a:t>as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g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1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695575" y="3676650"/>
            <a:ext cx="1076325" cy="9048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753995" y="3716528"/>
            <a:ext cx="721995" cy="57086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70485" marR="5080" indent="-58419">
              <a:lnSpc>
                <a:spcPct val="86100"/>
              </a:lnSpc>
              <a:spcBef>
                <a:spcPts val="260"/>
              </a:spcBef>
              <a:buChar char="•"/>
              <a:tabLst>
                <a:tab pos="71120" algn="l"/>
              </a:tabLst>
            </a:pPr>
            <a:r>
              <a:rPr sz="1000" spc="-5" dirty="0">
                <a:latin typeface="Arial"/>
                <a:cs typeface="Arial"/>
              </a:rPr>
              <a:t>Training to  </a:t>
            </a:r>
            <a:r>
              <a:rPr sz="1000" spc="-10" dirty="0">
                <a:latin typeface="Arial"/>
                <a:cs typeface="Arial"/>
              </a:rPr>
              <a:t>develop  </a:t>
            </a:r>
            <a:r>
              <a:rPr sz="1000" spc="-5" dirty="0">
                <a:latin typeface="Arial"/>
                <a:cs typeface="Arial"/>
              </a:rPr>
              <a:t>capabilities  </a:t>
            </a:r>
            <a:r>
              <a:rPr sz="1000" spc="-10" dirty="0">
                <a:latin typeface="Arial"/>
                <a:cs typeface="Arial"/>
              </a:rPr>
              <a:t>with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culture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800350" y="4295775"/>
            <a:ext cx="1524000" cy="800100"/>
            <a:chOff x="2800350" y="4295775"/>
            <a:chExt cx="1524000" cy="800100"/>
          </a:xfrm>
        </p:grpSpPr>
        <p:sp>
          <p:nvSpPr>
            <p:cNvPr id="18" name="object 18"/>
            <p:cNvSpPr/>
            <p:nvPr/>
          </p:nvSpPr>
          <p:spPr>
            <a:xfrm>
              <a:off x="3362325" y="4733925"/>
              <a:ext cx="962025" cy="36195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800350" y="4295775"/>
              <a:ext cx="1200150" cy="542925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006089" y="4376673"/>
            <a:ext cx="7956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21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21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971925" y="3248025"/>
            <a:ext cx="1704975" cy="1352550"/>
            <a:chOff x="3971925" y="3248025"/>
            <a:chExt cx="1704975" cy="1352550"/>
          </a:xfrm>
        </p:grpSpPr>
        <p:sp>
          <p:nvSpPr>
            <p:cNvPr id="22" name="object 22"/>
            <p:cNvSpPr/>
            <p:nvPr/>
          </p:nvSpPr>
          <p:spPr>
            <a:xfrm>
              <a:off x="3971925" y="3695700"/>
              <a:ext cx="1076325" cy="90487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638675" y="3248025"/>
              <a:ext cx="1038225" cy="37147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86225" y="3448050"/>
              <a:ext cx="1190625" cy="55245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4031360" y="3402638"/>
            <a:ext cx="1052830" cy="823594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269875">
              <a:lnSpc>
                <a:spcPct val="100000"/>
              </a:lnSpc>
              <a:spcBef>
                <a:spcPts val="1140"/>
              </a:spcBef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21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2100">
              <a:latin typeface="Arial"/>
              <a:cs typeface="Arial"/>
            </a:endParaRPr>
          </a:p>
          <a:p>
            <a:pPr marL="70485" marR="159385" indent="-58419">
              <a:lnSpc>
                <a:spcPts val="1030"/>
              </a:lnSpc>
              <a:spcBef>
                <a:spcPts val="665"/>
              </a:spcBef>
              <a:buChar char="•"/>
              <a:tabLst>
                <a:tab pos="71120" algn="l"/>
              </a:tabLst>
            </a:pPr>
            <a:r>
              <a:rPr sz="1000" spc="-5" dirty="0">
                <a:latin typeface="Arial"/>
                <a:cs typeface="Arial"/>
              </a:rPr>
              <a:t>Reward and  sustain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culture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5219700" y="3695700"/>
            <a:ext cx="1666875" cy="1400175"/>
            <a:chOff x="5219700" y="3695700"/>
            <a:chExt cx="1666875" cy="1400175"/>
          </a:xfrm>
        </p:grpSpPr>
        <p:sp>
          <p:nvSpPr>
            <p:cNvPr id="27" name="object 27"/>
            <p:cNvSpPr/>
            <p:nvPr/>
          </p:nvSpPr>
          <p:spPr>
            <a:xfrm>
              <a:off x="5219700" y="3695700"/>
              <a:ext cx="1066800" cy="90487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924550" y="4733925"/>
              <a:ext cx="962025" cy="36195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362575" y="4295775"/>
              <a:ext cx="1200150" cy="54292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272532" y="3890264"/>
            <a:ext cx="1094740" cy="83185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70485" marR="271780" indent="-58419">
              <a:lnSpc>
                <a:spcPct val="86500"/>
              </a:lnSpc>
              <a:spcBef>
                <a:spcPts val="254"/>
              </a:spcBef>
              <a:buChar char="•"/>
              <a:tabLst>
                <a:tab pos="71120" algn="l"/>
              </a:tabLst>
            </a:pPr>
            <a:r>
              <a:rPr sz="1000" spc="-5" dirty="0">
                <a:latin typeface="Arial"/>
                <a:cs typeface="Arial"/>
              </a:rPr>
              <a:t>Adoption of  cultural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value  </a:t>
            </a:r>
            <a:r>
              <a:rPr sz="1000" spc="-5" dirty="0">
                <a:latin typeface="Arial"/>
                <a:cs typeface="Arial"/>
              </a:rPr>
              <a:t>policies</a:t>
            </a:r>
            <a:endParaRPr sz="1000">
              <a:latin typeface="Arial"/>
              <a:cs typeface="Arial"/>
            </a:endParaRPr>
          </a:p>
          <a:p>
            <a:pPr marL="311150">
              <a:lnSpc>
                <a:spcPct val="100000"/>
              </a:lnSpc>
              <a:spcBef>
                <a:spcPts val="560"/>
              </a:spcBef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21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21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6543675" y="3228975"/>
            <a:ext cx="1743075" cy="1371600"/>
            <a:chOff x="6543675" y="3228975"/>
            <a:chExt cx="1743075" cy="1371600"/>
          </a:xfrm>
        </p:grpSpPr>
        <p:sp>
          <p:nvSpPr>
            <p:cNvPr id="32" name="object 32"/>
            <p:cNvSpPr/>
            <p:nvPr/>
          </p:nvSpPr>
          <p:spPr>
            <a:xfrm>
              <a:off x="6543675" y="3695700"/>
              <a:ext cx="1066800" cy="90487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210425" y="3228975"/>
              <a:ext cx="1076325" cy="390525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648450" y="3448050"/>
              <a:ext cx="1200150" cy="55245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6596888" y="3402638"/>
            <a:ext cx="1052830" cy="1085850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269875">
              <a:lnSpc>
                <a:spcPct val="100000"/>
              </a:lnSpc>
              <a:spcBef>
                <a:spcPts val="1140"/>
              </a:spcBef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21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2100">
              <a:latin typeface="Arial"/>
              <a:cs typeface="Arial"/>
            </a:endParaRPr>
          </a:p>
          <a:p>
            <a:pPr marL="70485" marR="257175" indent="-58419">
              <a:lnSpc>
                <a:spcPts val="1030"/>
              </a:lnSpc>
              <a:spcBef>
                <a:spcPts val="665"/>
              </a:spcBef>
              <a:buChar char="•"/>
              <a:tabLst>
                <a:tab pos="71120" algn="l"/>
              </a:tabLst>
            </a:pPr>
            <a:r>
              <a:rPr sz="1000" spc="-5" dirty="0">
                <a:latin typeface="Arial"/>
                <a:cs typeface="Arial"/>
              </a:rPr>
              <a:t>Reinforce  culture </a:t>
            </a:r>
            <a:r>
              <a:rPr sz="1000" spc="-10" dirty="0">
                <a:latin typeface="Arial"/>
                <a:cs typeface="Arial"/>
              </a:rPr>
              <a:t>with  </a:t>
            </a:r>
            <a:r>
              <a:rPr sz="1000" spc="-5" dirty="0">
                <a:latin typeface="Arial"/>
                <a:cs typeface="Arial"/>
              </a:rPr>
              <a:t>ritual,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stories  rites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820025" y="3695700"/>
            <a:ext cx="1076325" cy="90487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7879460" y="3737228"/>
            <a:ext cx="898525" cy="30861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70485" marR="5080" indent="-58419">
              <a:lnSpc>
                <a:spcPts val="1030"/>
              </a:lnSpc>
              <a:spcBef>
                <a:spcPts val="270"/>
              </a:spcBef>
              <a:buChar char="•"/>
              <a:tabLst>
                <a:tab pos="71120" algn="l"/>
              </a:tabLst>
            </a:pPr>
            <a:r>
              <a:rPr sz="1000" spc="-5" dirty="0">
                <a:latin typeface="Arial"/>
                <a:cs typeface="Arial"/>
              </a:rPr>
              <a:t>Role model to  sustain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culture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924800" y="4295775"/>
            <a:ext cx="1200150" cy="54292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8136763" y="4376673"/>
            <a:ext cx="7956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21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Outcomes of</a:t>
            </a:r>
            <a:r>
              <a:rPr spc="-60" dirty="0"/>
              <a:t> </a:t>
            </a:r>
            <a:r>
              <a:rPr dirty="0"/>
              <a:t>socialization  process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795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pc="-5" dirty="0"/>
              <a:t>Job</a:t>
            </a:r>
            <a:r>
              <a:rPr spc="-40" dirty="0"/>
              <a:t> </a:t>
            </a:r>
            <a:r>
              <a:rPr dirty="0"/>
              <a:t>satisfaction</a:t>
            </a:r>
          </a:p>
          <a:p>
            <a:pPr marL="332740" indent="-320040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pc="-5" dirty="0"/>
              <a:t>Role</a:t>
            </a:r>
            <a:r>
              <a:rPr spc="-25" dirty="0"/>
              <a:t> </a:t>
            </a:r>
            <a:r>
              <a:rPr dirty="0"/>
              <a:t>clarity</a:t>
            </a:r>
          </a:p>
          <a:p>
            <a:pPr marL="332740" marR="688340" indent="-320040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pc="-5" dirty="0"/>
              <a:t>High work  performance</a:t>
            </a:r>
          </a:p>
          <a:p>
            <a:pPr marL="332740" marR="5080" indent="-320040">
              <a:lnSpc>
                <a:spcPct val="100000"/>
              </a:lnSpc>
              <a:spcBef>
                <a:spcPts val="71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pc="-5" dirty="0"/>
              <a:t>Understanding</a:t>
            </a:r>
            <a:r>
              <a:rPr spc="-65" dirty="0"/>
              <a:t> </a:t>
            </a:r>
            <a:r>
              <a:rPr dirty="0"/>
              <a:t>of  culture</a:t>
            </a:r>
          </a:p>
          <a:p>
            <a:pPr marL="332740" marR="289560" indent="-320040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pc="-5" dirty="0"/>
              <a:t>Commitment</a:t>
            </a:r>
            <a:r>
              <a:rPr spc="-65" dirty="0"/>
              <a:t> </a:t>
            </a:r>
            <a:r>
              <a:rPr dirty="0"/>
              <a:t>to  </a:t>
            </a:r>
            <a:r>
              <a:rPr spc="-5" dirty="0"/>
              <a:t>organization</a:t>
            </a:r>
          </a:p>
          <a:p>
            <a:pPr marL="332740" indent="-320040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dirty="0"/>
              <a:t>Internal</a:t>
            </a:r>
            <a:r>
              <a:rPr spc="-50" dirty="0"/>
              <a:t> </a:t>
            </a:r>
            <a:r>
              <a:rPr spc="-5" dirty="0"/>
              <a:t>values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indent="-320675">
              <a:lnSpc>
                <a:spcPct val="100000"/>
              </a:lnSpc>
              <a:spcBef>
                <a:spcPts val="10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pc="-5" dirty="0"/>
              <a:t>Job</a:t>
            </a:r>
            <a:r>
              <a:rPr spc="-40" dirty="0"/>
              <a:t> </a:t>
            </a:r>
            <a:r>
              <a:rPr dirty="0"/>
              <a:t>dissatisfaction</a:t>
            </a:r>
          </a:p>
          <a:p>
            <a:pPr marL="332740" marR="176530" indent="-320675">
              <a:lnSpc>
                <a:spcPts val="2590"/>
              </a:lnSpc>
              <a:spcBef>
                <a:spcPts val="675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pc="-5" dirty="0"/>
              <a:t>Role ambiguity</a:t>
            </a:r>
            <a:r>
              <a:rPr spc="-35" dirty="0"/>
              <a:t> </a:t>
            </a:r>
            <a:r>
              <a:rPr spc="-5" dirty="0"/>
              <a:t>and  </a:t>
            </a:r>
            <a:r>
              <a:rPr dirty="0"/>
              <a:t>conflict</a:t>
            </a:r>
          </a:p>
          <a:p>
            <a:pPr marL="332740" marR="307340" indent="-320675">
              <a:lnSpc>
                <a:spcPts val="2590"/>
              </a:lnSpc>
              <a:spcBef>
                <a:spcPts val="70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dirty="0"/>
              <a:t>Misund</a:t>
            </a:r>
            <a:r>
              <a:rPr spc="-15" dirty="0"/>
              <a:t>e</a:t>
            </a:r>
            <a:r>
              <a:rPr dirty="0"/>
              <a:t>rs</a:t>
            </a:r>
            <a:r>
              <a:rPr spc="5" dirty="0"/>
              <a:t>t</a:t>
            </a:r>
            <a:r>
              <a:rPr dirty="0"/>
              <a:t>andi</a:t>
            </a:r>
            <a:r>
              <a:rPr spc="-15" dirty="0"/>
              <a:t>n</a:t>
            </a:r>
            <a:r>
              <a:rPr dirty="0"/>
              <a:t>g,  tension, </a:t>
            </a:r>
            <a:r>
              <a:rPr spc="-5" dirty="0"/>
              <a:t>and  </a:t>
            </a:r>
            <a:r>
              <a:rPr dirty="0"/>
              <a:t>perceived </a:t>
            </a:r>
            <a:r>
              <a:rPr spc="-5" dirty="0"/>
              <a:t>lack </a:t>
            </a:r>
            <a:r>
              <a:rPr dirty="0"/>
              <a:t>of  control</a:t>
            </a:r>
          </a:p>
          <a:p>
            <a:pPr marL="332740" indent="-320675">
              <a:lnSpc>
                <a:spcPct val="100000"/>
              </a:lnSpc>
              <a:spcBef>
                <a:spcPts val="9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pc="-5" dirty="0"/>
              <a:t>Low job</a:t>
            </a:r>
            <a:r>
              <a:rPr spc="-90" dirty="0"/>
              <a:t> </a:t>
            </a:r>
            <a:r>
              <a:rPr dirty="0"/>
              <a:t>involvement</a:t>
            </a:r>
          </a:p>
          <a:p>
            <a:pPr marL="332740" indent="-320675">
              <a:lnSpc>
                <a:spcPct val="100000"/>
              </a:lnSpc>
              <a:spcBef>
                <a:spcPts val="5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dirty="0"/>
              <a:t>Low</a:t>
            </a:r>
            <a:r>
              <a:rPr spc="-25" dirty="0"/>
              <a:t> </a:t>
            </a:r>
            <a:r>
              <a:rPr spc="-5" dirty="0"/>
              <a:t>performance</a:t>
            </a:r>
          </a:p>
          <a:p>
            <a:pPr marL="332740" indent="-320675">
              <a:lnSpc>
                <a:spcPct val="100000"/>
              </a:lnSpc>
              <a:spcBef>
                <a:spcPts val="5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pc="-5" dirty="0"/>
              <a:t>Rejection </a:t>
            </a:r>
            <a:r>
              <a:rPr dirty="0"/>
              <a:t>of</a:t>
            </a:r>
            <a:r>
              <a:rPr spc="-30" dirty="0"/>
              <a:t> </a:t>
            </a:r>
            <a:r>
              <a:rPr spc="-5" dirty="0"/>
              <a:t>values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09600" y="1752600"/>
            <a:ext cx="3886200" cy="640080"/>
          </a:xfrm>
          <a:prstGeom prst="rect">
            <a:avLst/>
          </a:prstGeom>
          <a:solidFill>
            <a:srgbClr val="DD8046"/>
          </a:solidFill>
        </p:spPr>
        <p:txBody>
          <a:bodyPr vert="horz" wrap="square" lIns="0" tIns="1606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26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Successful</a:t>
            </a:r>
            <a:r>
              <a:rPr sz="2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socialization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00600" y="1752600"/>
            <a:ext cx="3886200" cy="640080"/>
          </a:xfrm>
          <a:prstGeom prst="rect">
            <a:avLst/>
          </a:prstGeom>
          <a:solidFill>
            <a:srgbClr val="D7B15C"/>
          </a:solidFill>
        </p:spPr>
        <p:txBody>
          <a:bodyPr vert="horz" wrap="square" lIns="0" tIns="16065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26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Unsuccessful</a:t>
            </a:r>
            <a:r>
              <a:rPr sz="20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socialization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60629"/>
            <a:ext cx="23583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Definition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1387" y="1622806"/>
            <a:ext cx="7626984" cy="41833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Culture is the unique dominant pattern of  shared beliefs, assumptions, values, and  norms that shape the socialization, symbols,  language and practices of a group of</a:t>
            </a:r>
            <a:r>
              <a:rPr sz="2900" spc="-21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people.</a:t>
            </a:r>
            <a:endParaRPr sz="2900">
              <a:latin typeface="Arial"/>
              <a:cs typeface="Arial"/>
            </a:endParaRPr>
          </a:p>
          <a:p>
            <a:pPr marL="332740" marR="132715" indent="-320040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The attitudes and approaches that typify</a:t>
            </a:r>
            <a:r>
              <a:rPr sz="2900" spc="-229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the  way </a:t>
            </a:r>
            <a:r>
              <a:rPr sz="2900" spc="-10" dirty="0">
                <a:latin typeface="Arial"/>
                <a:cs typeface="Arial"/>
              </a:rPr>
              <a:t>staff </a:t>
            </a:r>
            <a:r>
              <a:rPr sz="2900" dirty="0">
                <a:latin typeface="Arial"/>
                <a:cs typeface="Arial"/>
              </a:rPr>
              <a:t>carry out their</a:t>
            </a:r>
            <a:r>
              <a:rPr sz="2900" spc="-16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tasks.</a:t>
            </a:r>
            <a:endParaRPr sz="2900">
              <a:latin typeface="Arial"/>
              <a:cs typeface="Arial"/>
            </a:endParaRPr>
          </a:p>
          <a:p>
            <a:pPr marL="332740" marR="459740" indent="-320040">
              <a:lnSpc>
                <a:spcPct val="100000"/>
              </a:lnSpc>
              <a:spcBef>
                <a:spcPts val="710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Culture is developed and transmitted by  people, consciously and </a:t>
            </a:r>
            <a:r>
              <a:rPr sz="2900" spc="-15" dirty="0">
                <a:latin typeface="Arial"/>
                <a:cs typeface="Arial"/>
              </a:rPr>
              <a:t>unconsciously,</a:t>
            </a:r>
            <a:r>
              <a:rPr sz="2900" spc="-19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to  subsequent</a:t>
            </a:r>
            <a:r>
              <a:rPr sz="2900" spc="-7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generations.</a:t>
            </a:r>
            <a:endParaRPr sz="29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537959" y="152400"/>
            <a:ext cx="2341245" cy="3114040"/>
            <a:chOff x="6537959" y="152400"/>
            <a:chExt cx="2341245" cy="3114040"/>
          </a:xfrm>
        </p:grpSpPr>
        <p:sp>
          <p:nvSpPr>
            <p:cNvPr id="5" name="object 5"/>
            <p:cNvSpPr/>
            <p:nvPr/>
          </p:nvSpPr>
          <p:spPr>
            <a:xfrm>
              <a:off x="6537959" y="1688591"/>
              <a:ext cx="2340863" cy="157733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553199" y="152400"/>
              <a:ext cx="2310765" cy="1546860"/>
            </a:xfrm>
            <a:custGeom>
              <a:avLst/>
              <a:gdLst/>
              <a:ahLst/>
              <a:cxnLst/>
              <a:rect l="l" t="t" r="r" b="b"/>
              <a:pathLst>
                <a:path w="2310765" h="1546860">
                  <a:moveTo>
                    <a:pt x="2177542" y="0"/>
                  </a:moveTo>
                  <a:lnTo>
                    <a:pt x="132969" y="0"/>
                  </a:lnTo>
                  <a:lnTo>
                    <a:pt x="90952" y="6781"/>
                  </a:lnTo>
                  <a:lnTo>
                    <a:pt x="54452" y="25664"/>
                  </a:lnTo>
                  <a:lnTo>
                    <a:pt x="25664" y="54452"/>
                  </a:lnTo>
                  <a:lnTo>
                    <a:pt x="6781" y="90952"/>
                  </a:lnTo>
                  <a:lnTo>
                    <a:pt x="0" y="132969"/>
                  </a:lnTo>
                  <a:lnTo>
                    <a:pt x="0" y="1413764"/>
                  </a:lnTo>
                  <a:lnTo>
                    <a:pt x="6781" y="1455780"/>
                  </a:lnTo>
                  <a:lnTo>
                    <a:pt x="25664" y="1492280"/>
                  </a:lnTo>
                  <a:lnTo>
                    <a:pt x="54452" y="1521068"/>
                  </a:lnTo>
                  <a:lnTo>
                    <a:pt x="90952" y="1539951"/>
                  </a:lnTo>
                  <a:lnTo>
                    <a:pt x="132969" y="1546733"/>
                  </a:lnTo>
                  <a:lnTo>
                    <a:pt x="2177542" y="1546733"/>
                  </a:lnTo>
                  <a:lnTo>
                    <a:pt x="2219558" y="1539951"/>
                  </a:lnTo>
                  <a:lnTo>
                    <a:pt x="2256058" y="1521068"/>
                  </a:lnTo>
                  <a:lnTo>
                    <a:pt x="2284846" y="1492280"/>
                  </a:lnTo>
                  <a:lnTo>
                    <a:pt x="2303729" y="1455780"/>
                  </a:lnTo>
                  <a:lnTo>
                    <a:pt x="2310510" y="1413764"/>
                  </a:lnTo>
                  <a:lnTo>
                    <a:pt x="2310510" y="132969"/>
                  </a:lnTo>
                  <a:lnTo>
                    <a:pt x="2303729" y="90952"/>
                  </a:lnTo>
                  <a:lnTo>
                    <a:pt x="2284846" y="54452"/>
                  </a:lnTo>
                  <a:lnTo>
                    <a:pt x="2256058" y="25664"/>
                  </a:lnTo>
                  <a:lnTo>
                    <a:pt x="2219558" y="6781"/>
                  </a:lnTo>
                  <a:lnTo>
                    <a:pt x="2177542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553199" y="152400"/>
              <a:ext cx="2310510" cy="154673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What must be for culture</a:t>
            </a:r>
            <a:r>
              <a:rPr spc="-95" dirty="0"/>
              <a:t> </a:t>
            </a:r>
            <a:r>
              <a:rPr dirty="0"/>
              <a:t>to  exist?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1387" y="2080082"/>
            <a:ext cx="7292340" cy="2414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marR="239395" indent="-515620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60344"/>
              <a:buAutoNum type="arabicPeriod"/>
              <a:tabLst>
                <a:tab pos="527685" algn="l"/>
                <a:tab pos="528320" algn="l"/>
              </a:tabLst>
            </a:pPr>
            <a:r>
              <a:rPr sz="2900" dirty="0">
                <a:latin typeface="Arial"/>
                <a:cs typeface="Arial"/>
              </a:rPr>
              <a:t>It must be shared by the vast majority</a:t>
            </a:r>
            <a:r>
              <a:rPr sz="2900" spc="-23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of  members of a group or</a:t>
            </a:r>
            <a:r>
              <a:rPr sz="2900" spc="-15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society;</a:t>
            </a:r>
            <a:endParaRPr sz="2900">
              <a:latin typeface="Arial"/>
              <a:cs typeface="Arial"/>
            </a:endParaRPr>
          </a:p>
          <a:p>
            <a:pPr marL="527685" marR="259079" indent="-515620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60344"/>
              <a:buAutoNum type="arabicPeriod"/>
              <a:tabLst>
                <a:tab pos="527685" algn="l"/>
                <a:tab pos="528320" algn="l"/>
              </a:tabLst>
            </a:pPr>
            <a:r>
              <a:rPr sz="2900" dirty="0">
                <a:latin typeface="Arial"/>
                <a:cs typeface="Arial"/>
              </a:rPr>
              <a:t>It must be passed on from generation</a:t>
            </a:r>
            <a:r>
              <a:rPr sz="2900" spc="-254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to  generation;</a:t>
            </a:r>
            <a:r>
              <a:rPr sz="2900" spc="-7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and</a:t>
            </a:r>
            <a:endParaRPr sz="29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10"/>
              </a:spcBef>
              <a:buClr>
                <a:srgbClr val="DD8046"/>
              </a:buClr>
              <a:buSzPct val="60344"/>
              <a:buAutoNum type="arabicPeriod"/>
              <a:tabLst>
                <a:tab pos="527685" algn="l"/>
                <a:tab pos="528320" algn="l"/>
              </a:tabLst>
            </a:pPr>
            <a:r>
              <a:rPr sz="2900" dirty="0">
                <a:latin typeface="Arial"/>
                <a:cs typeface="Arial"/>
              </a:rPr>
              <a:t>It must shape behaviour and</a:t>
            </a:r>
            <a:r>
              <a:rPr sz="2900" spc="-18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perceptions.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60629"/>
            <a:ext cx="39414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Cultural</a:t>
            </a:r>
            <a:r>
              <a:rPr spc="-80" dirty="0"/>
              <a:t> </a:t>
            </a:r>
            <a:r>
              <a:rPr dirty="0"/>
              <a:t>iceberg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855978"/>
            <a:ext cx="120523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Observable  elements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  </a:t>
            </a:r>
            <a:r>
              <a:rPr sz="1800" spc="-5" dirty="0">
                <a:latin typeface="Arial"/>
                <a:cs typeface="Arial"/>
              </a:rPr>
              <a:t>culture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4066413"/>
            <a:ext cx="1558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Not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observable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08303" y="1212850"/>
            <a:ext cx="8061959" cy="5422900"/>
            <a:chOff x="908303" y="1212850"/>
            <a:chExt cx="8061959" cy="5422900"/>
          </a:xfrm>
        </p:grpSpPr>
        <p:sp>
          <p:nvSpPr>
            <p:cNvPr id="6" name="object 6"/>
            <p:cNvSpPr/>
            <p:nvPr/>
          </p:nvSpPr>
          <p:spPr>
            <a:xfrm>
              <a:off x="1517649" y="1212850"/>
              <a:ext cx="6279896" cy="5422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08303" y="3247644"/>
              <a:ext cx="8061959" cy="4023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57427" y="3260344"/>
              <a:ext cx="7971790" cy="311150"/>
            </a:xfrm>
            <a:custGeom>
              <a:avLst/>
              <a:gdLst/>
              <a:ahLst/>
              <a:cxnLst/>
              <a:rect l="l" t="t" r="r" b="b"/>
              <a:pathLst>
                <a:path w="7971790" h="311150">
                  <a:moveTo>
                    <a:pt x="3678229" y="128270"/>
                  </a:moveTo>
                  <a:lnTo>
                    <a:pt x="1807505" y="128270"/>
                  </a:lnTo>
                  <a:lnTo>
                    <a:pt x="1821901" y="134620"/>
                  </a:lnTo>
                  <a:lnTo>
                    <a:pt x="1850288" y="149860"/>
                  </a:lnTo>
                  <a:lnTo>
                    <a:pt x="1891053" y="175260"/>
                  </a:lnTo>
                  <a:lnTo>
                    <a:pt x="1911327" y="190500"/>
                  </a:lnTo>
                  <a:lnTo>
                    <a:pt x="1930673" y="204470"/>
                  </a:lnTo>
                  <a:lnTo>
                    <a:pt x="1968652" y="226060"/>
                  </a:lnTo>
                  <a:lnTo>
                    <a:pt x="1989035" y="233679"/>
                  </a:lnTo>
                  <a:lnTo>
                    <a:pt x="2011705" y="238760"/>
                  </a:lnTo>
                  <a:lnTo>
                    <a:pt x="2034374" y="242570"/>
                  </a:lnTo>
                  <a:lnTo>
                    <a:pt x="2054758" y="247650"/>
                  </a:lnTo>
                  <a:lnTo>
                    <a:pt x="2087016" y="257810"/>
                  </a:lnTo>
                  <a:lnTo>
                    <a:pt x="2100375" y="261620"/>
                  </a:lnTo>
                  <a:lnTo>
                    <a:pt x="2127378" y="265429"/>
                  </a:lnTo>
                  <a:lnTo>
                    <a:pt x="2168060" y="276860"/>
                  </a:lnTo>
                  <a:lnTo>
                    <a:pt x="2173773" y="280670"/>
                  </a:lnTo>
                  <a:lnTo>
                    <a:pt x="2181796" y="283210"/>
                  </a:lnTo>
                  <a:lnTo>
                    <a:pt x="2216048" y="290829"/>
                  </a:lnTo>
                  <a:lnTo>
                    <a:pt x="2291359" y="300989"/>
                  </a:lnTo>
                  <a:lnTo>
                    <a:pt x="2299364" y="304800"/>
                  </a:lnTo>
                  <a:lnTo>
                    <a:pt x="2307297" y="307339"/>
                  </a:lnTo>
                  <a:lnTo>
                    <a:pt x="2315326" y="311150"/>
                  </a:lnTo>
                  <a:lnTo>
                    <a:pt x="2526524" y="311150"/>
                  </a:lnTo>
                  <a:lnTo>
                    <a:pt x="2577248" y="309879"/>
                  </a:lnTo>
                  <a:lnTo>
                    <a:pt x="2627971" y="309879"/>
                  </a:lnTo>
                  <a:lnTo>
                    <a:pt x="2678693" y="308610"/>
                  </a:lnTo>
                  <a:lnTo>
                    <a:pt x="2729413" y="308610"/>
                  </a:lnTo>
                  <a:lnTo>
                    <a:pt x="3033674" y="300989"/>
                  </a:lnTo>
                  <a:lnTo>
                    <a:pt x="3080870" y="292100"/>
                  </a:lnTo>
                  <a:lnTo>
                    <a:pt x="3130448" y="279400"/>
                  </a:lnTo>
                  <a:lnTo>
                    <a:pt x="3154540" y="270510"/>
                  </a:lnTo>
                  <a:lnTo>
                    <a:pt x="3162706" y="269239"/>
                  </a:lnTo>
                  <a:lnTo>
                    <a:pt x="3178789" y="265429"/>
                  </a:lnTo>
                  <a:lnTo>
                    <a:pt x="3227349" y="257810"/>
                  </a:lnTo>
                  <a:lnTo>
                    <a:pt x="3256011" y="251460"/>
                  </a:lnTo>
                  <a:lnTo>
                    <a:pt x="3268052" y="247650"/>
                  </a:lnTo>
                  <a:lnTo>
                    <a:pt x="3278570" y="243839"/>
                  </a:lnTo>
                  <a:lnTo>
                    <a:pt x="3302660" y="236220"/>
                  </a:lnTo>
                  <a:lnTo>
                    <a:pt x="3327532" y="229870"/>
                  </a:lnTo>
                  <a:lnTo>
                    <a:pt x="3373704" y="219710"/>
                  </a:lnTo>
                  <a:lnTo>
                    <a:pt x="3399434" y="214629"/>
                  </a:lnTo>
                  <a:lnTo>
                    <a:pt x="3407403" y="209550"/>
                  </a:lnTo>
                  <a:lnTo>
                    <a:pt x="3448638" y="186689"/>
                  </a:lnTo>
                  <a:lnTo>
                    <a:pt x="3490485" y="176529"/>
                  </a:lnTo>
                  <a:lnTo>
                    <a:pt x="3555438" y="156210"/>
                  </a:lnTo>
                  <a:lnTo>
                    <a:pt x="3571519" y="149860"/>
                  </a:lnTo>
                  <a:lnTo>
                    <a:pt x="3587332" y="146050"/>
                  </a:lnTo>
                  <a:lnTo>
                    <a:pt x="3603539" y="143510"/>
                  </a:lnTo>
                  <a:lnTo>
                    <a:pt x="3619864" y="142239"/>
                  </a:lnTo>
                  <a:lnTo>
                    <a:pt x="3636035" y="139700"/>
                  </a:lnTo>
                  <a:lnTo>
                    <a:pt x="3661335" y="134620"/>
                  </a:lnTo>
                  <a:lnTo>
                    <a:pt x="3679128" y="129539"/>
                  </a:lnTo>
                  <a:lnTo>
                    <a:pt x="3678229" y="128270"/>
                  </a:lnTo>
                  <a:close/>
                </a:path>
                <a:path w="7971790" h="311150">
                  <a:moveTo>
                    <a:pt x="0" y="0"/>
                  </a:moveTo>
                  <a:lnTo>
                    <a:pt x="1618" y="13970"/>
                  </a:lnTo>
                  <a:lnTo>
                    <a:pt x="2516" y="27939"/>
                  </a:lnTo>
                  <a:lnTo>
                    <a:pt x="4845" y="41910"/>
                  </a:lnTo>
                  <a:lnTo>
                    <a:pt x="31788" y="74929"/>
                  </a:lnTo>
                  <a:lnTo>
                    <a:pt x="81028" y="99060"/>
                  </a:lnTo>
                  <a:lnTo>
                    <a:pt x="107581" y="107950"/>
                  </a:lnTo>
                  <a:lnTo>
                    <a:pt x="134326" y="134620"/>
                  </a:lnTo>
                  <a:lnTo>
                    <a:pt x="148880" y="144779"/>
                  </a:lnTo>
                  <a:lnTo>
                    <a:pt x="225907" y="161289"/>
                  </a:lnTo>
                  <a:lnTo>
                    <a:pt x="274394" y="176529"/>
                  </a:lnTo>
                  <a:lnTo>
                    <a:pt x="290461" y="182879"/>
                  </a:lnTo>
                  <a:lnTo>
                    <a:pt x="333527" y="193039"/>
                  </a:lnTo>
                  <a:lnTo>
                    <a:pt x="346993" y="199389"/>
                  </a:lnTo>
                  <a:lnTo>
                    <a:pt x="360197" y="204470"/>
                  </a:lnTo>
                  <a:lnTo>
                    <a:pt x="373496" y="210820"/>
                  </a:lnTo>
                  <a:lnTo>
                    <a:pt x="387248" y="214629"/>
                  </a:lnTo>
                  <a:lnTo>
                    <a:pt x="408578" y="218439"/>
                  </a:lnTo>
                  <a:lnTo>
                    <a:pt x="473354" y="226060"/>
                  </a:lnTo>
                  <a:lnTo>
                    <a:pt x="532470" y="240029"/>
                  </a:lnTo>
                  <a:lnTo>
                    <a:pt x="580923" y="247650"/>
                  </a:lnTo>
                  <a:lnTo>
                    <a:pt x="597209" y="252729"/>
                  </a:lnTo>
                  <a:lnTo>
                    <a:pt x="619198" y="260350"/>
                  </a:lnTo>
                  <a:lnTo>
                    <a:pt x="640877" y="266700"/>
                  </a:lnTo>
                  <a:lnTo>
                    <a:pt x="656234" y="269239"/>
                  </a:lnTo>
                  <a:lnTo>
                    <a:pt x="710030" y="267970"/>
                  </a:lnTo>
                  <a:lnTo>
                    <a:pt x="763803" y="264160"/>
                  </a:lnTo>
                  <a:lnTo>
                    <a:pt x="817575" y="261620"/>
                  </a:lnTo>
                  <a:lnTo>
                    <a:pt x="871372" y="257810"/>
                  </a:lnTo>
                  <a:lnTo>
                    <a:pt x="911266" y="243839"/>
                  </a:lnTo>
                  <a:lnTo>
                    <a:pt x="946683" y="226060"/>
                  </a:lnTo>
                  <a:lnTo>
                    <a:pt x="964223" y="195579"/>
                  </a:lnTo>
                  <a:lnTo>
                    <a:pt x="960835" y="194310"/>
                  </a:lnTo>
                  <a:lnTo>
                    <a:pt x="953061" y="194310"/>
                  </a:lnTo>
                  <a:lnTo>
                    <a:pt x="960635" y="191770"/>
                  </a:lnTo>
                  <a:lnTo>
                    <a:pt x="989736" y="182879"/>
                  </a:lnTo>
                  <a:lnTo>
                    <a:pt x="997491" y="173989"/>
                  </a:lnTo>
                  <a:lnTo>
                    <a:pt x="1005103" y="165100"/>
                  </a:lnTo>
                  <a:lnTo>
                    <a:pt x="1013096" y="157479"/>
                  </a:lnTo>
                  <a:lnTo>
                    <a:pt x="1021994" y="149860"/>
                  </a:lnTo>
                  <a:lnTo>
                    <a:pt x="1029731" y="147320"/>
                  </a:lnTo>
                  <a:lnTo>
                    <a:pt x="1038266" y="144779"/>
                  </a:lnTo>
                  <a:lnTo>
                    <a:pt x="1046729" y="143510"/>
                  </a:lnTo>
                  <a:lnTo>
                    <a:pt x="1054252" y="139700"/>
                  </a:lnTo>
                  <a:lnTo>
                    <a:pt x="1088934" y="110489"/>
                  </a:lnTo>
                  <a:lnTo>
                    <a:pt x="1102940" y="95250"/>
                  </a:lnTo>
                  <a:lnTo>
                    <a:pt x="1106751" y="87629"/>
                  </a:lnTo>
                  <a:lnTo>
                    <a:pt x="1110847" y="85089"/>
                  </a:lnTo>
                  <a:lnTo>
                    <a:pt x="1125710" y="81279"/>
                  </a:lnTo>
                  <a:lnTo>
                    <a:pt x="1161821" y="74929"/>
                  </a:lnTo>
                  <a:lnTo>
                    <a:pt x="2642217" y="74929"/>
                  </a:lnTo>
                  <a:lnTo>
                    <a:pt x="0" y="0"/>
                  </a:lnTo>
                  <a:close/>
                </a:path>
                <a:path w="7971790" h="311150">
                  <a:moveTo>
                    <a:pt x="4851855" y="137592"/>
                  </a:moveTo>
                  <a:lnTo>
                    <a:pt x="4872485" y="142239"/>
                  </a:lnTo>
                  <a:lnTo>
                    <a:pt x="4894732" y="149860"/>
                  </a:lnTo>
                  <a:lnTo>
                    <a:pt x="4902987" y="154939"/>
                  </a:lnTo>
                  <a:lnTo>
                    <a:pt x="4918592" y="167639"/>
                  </a:lnTo>
                  <a:lnTo>
                    <a:pt x="4926990" y="171450"/>
                  </a:lnTo>
                  <a:lnTo>
                    <a:pt x="4943161" y="177800"/>
                  </a:lnTo>
                  <a:lnTo>
                    <a:pt x="4959962" y="181610"/>
                  </a:lnTo>
                  <a:lnTo>
                    <a:pt x="4976407" y="186689"/>
                  </a:lnTo>
                  <a:lnTo>
                    <a:pt x="4991506" y="193039"/>
                  </a:lnTo>
                  <a:lnTo>
                    <a:pt x="4999475" y="199389"/>
                  </a:lnTo>
                  <a:lnTo>
                    <a:pt x="5007349" y="204470"/>
                  </a:lnTo>
                  <a:lnTo>
                    <a:pt x="5046816" y="223520"/>
                  </a:lnTo>
                  <a:lnTo>
                    <a:pt x="5097827" y="232410"/>
                  </a:lnTo>
                  <a:lnTo>
                    <a:pt x="5120665" y="236220"/>
                  </a:lnTo>
                  <a:lnTo>
                    <a:pt x="5153026" y="243839"/>
                  </a:lnTo>
                  <a:lnTo>
                    <a:pt x="5163718" y="247650"/>
                  </a:lnTo>
                  <a:lnTo>
                    <a:pt x="5179656" y="252729"/>
                  </a:lnTo>
                  <a:lnTo>
                    <a:pt x="5187685" y="256539"/>
                  </a:lnTo>
                  <a:lnTo>
                    <a:pt x="5195976" y="257810"/>
                  </a:lnTo>
                  <a:lnTo>
                    <a:pt x="5228139" y="261620"/>
                  </a:lnTo>
                  <a:lnTo>
                    <a:pt x="5325008" y="269239"/>
                  </a:lnTo>
                  <a:lnTo>
                    <a:pt x="6115516" y="256539"/>
                  </a:lnTo>
                  <a:lnTo>
                    <a:pt x="6211505" y="256539"/>
                  </a:lnTo>
                  <a:lnTo>
                    <a:pt x="6228768" y="254000"/>
                  </a:lnTo>
                  <a:lnTo>
                    <a:pt x="6250127" y="247650"/>
                  </a:lnTo>
                  <a:lnTo>
                    <a:pt x="6282461" y="236220"/>
                  </a:lnTo>
                  <a:lnTo>
                    <a:pt x="6302794" y="215900"/>
                  </a:lnTo>
                  <a:lnTo>
                    <a:pt x="6314520" y="208279"/>
                  </a:lnTo>
                  <a:lnTo>
                    <a:pt x="6328995" y="205739"/>
                  </a:lnTo>
                  <a:lnTo>
                    <a:pt x="6357576" y="201929"/>
                  </a:lnTo>
                  <a:lnTo>
                    <a:pt x="6411620" y="193039"/>
                  </a:lnTo>
                  <a:lnTo>
                    <a:pt x="6459731" y="184150"/>
                  </a:lnTo>
                  <a:lnTo>
                    <a:pt x="6462921" y="183280"/>
                  </a:lnTo>
                  <a:lnTo>
                    <a:pt x="4851855" y="137592"/>
                  </a:lnTo>
                  <a:close/>
                </a:path>
                <a:path w="7971790" h="311150">
                  <a:moveTo>
                    <a:pt x="7441137" y="211021"/>
                  </a:moveTo>
                  <a:lnTo>
                    <a:pt x="7443749" y="214629"/>
                  </a:lnTo>
                  <a:lnTo>
                    <a:pt x="7451297" y="215900"/>
                  </a:lnTo>
                  <a:lnTo>
                    <a:pt x="7476515" y="226060"/>
                  </a:lnTo>
                  <a:lnTo>
                    <a:pt x="7484772" y="231139"/>
                  </a:lnTo>
                  <a:lnTo>
                    <a:pt x="7492565" y="236220"/>
                  </a:lnTo>
                  <a:lnTo>
                    <a:pt x="7500429" y="242570"/>
                  </a:lnTo>
                  <a:lnTo>
                    <a:pt x="7508900" y="247650"/>
                  </a:lnTo>
                  <a:lnTo>
                    <a:pt x="7527714" y="254000"/>
                  </a:lnTo>
                  <a:lnTo>
                    <a:pt x="7548921" y="261620"/>
                  </a:lnTo>
                  <a:lnTo>
                    <a:pt x="7566246" y="266700"/>
                  </a:lnTo>
                  <a:lnTo>
                    <a:pt x="7725800" y="261620"/>
                  </a:lnTo>
                  <a:lnTo>
                    <a:pt x="7781884" y="257810"/>
                  </a:lnTo>
                  <a:lnTo>
                    <a:pt x="7885328" y="247650"/>
                  </a:lnTo>
                  <a:lnTo>
                    <a:pt x="7928381" y="236220"/>
                  </a:lnTo>
                  <a:lnTo>
                    <a:pt x="7949306" y="229870"/>
                  </a:lnTo>
                  <a:lnTo>
                    <a:pt x="7956527" y="227329"/>
                  </a:lnTo>
                  <a:lnTo>
                    <a:pt x="7960438" y="226060"/>
                  </a:lnTo>
                  <a:lnTo>
                    <a:pt x="7971434" y="226060"/>
                  </a:lnTo>
                  <a:lnTo>
                    <a:pt x="7441137" y="211021"/>
                  </a:lnTo>
                  <a:close/>
                </a:path>
                <a:path w="7971790" h="311150">
                  <a:moveTo>
                    <a:pt x="6211505" y="256539"/>
                  </a:moveTo>
                  <a:lnTo>
                    <a:pt x="6115516" y="256539"/>
                  </a:lnTo>
                  <a:lnTo>
                    <a:pt x="6161757" y="257810"/>
                  </a:lnTo>
                  <a:lnTo>
                    <a:pt x="6191461" y="257810"/>
                  </a:lnTo>
                  <a:lnTo>
                    <a:pt x="6211505" y="256539"/>
                  </a:lnTo>
                  <a:close/>
                </a:path>
                <a:path w="7971790" h="311150">
                  <a:moveTo>
                    <a:pt x="6766585" y="86360"/>
                  </a:moveTo>
                  <a:lnTo>
                    <a:pt x="6725866" y="92710"/>
                  </a:lnTo>
                  <a:lnTo>
                    <a:pt x="6688698" y="113029"/>
                  </a:lnTo>
                  <a:lnTo>
                    <a:pt x="6680479" y="118110"/>
                  </a:lnTo>
                  <a:lnTo>
                    <a:pt x="6672688" y="121920"/>
                  </a:lnTo>
                  <a:lnTo>
                    <a:pt x="6656440" y="127000"/>
                  </a:lnTo>
                  <a:lnTo>
                    <a:pt x="6648221" y="128270"/>
                  </a:lnTo>
                  <a:lnTo>
                    <a:pt x="6637493" y="132079"/>
                  </a:lnTo>
                  <a:lnTo>
                    <a:pt x="6605168" y="139700"/>
                  </a:lnTo>
                  <a:lnTo>
                    <a:pt x="6572910" y="149860"/>
                  </a:lnTo>
                  <a:lnTo>
                    <a:pt x="6562182" y="153670"/>
                  </a:lnTo>
                  <a:lnTo>
                    <a:pt x="6529857" y="161289"/>
                  </a:lnTo>
                  <a:lnTo>
                    <a:pt x="6504924" y="168910"/>
                  </a:lnTo>
                  <a:lnTo>
                    <a:pt x="6495534" y="172720"/>
                  </a:lnTo>
                  <a:lnTo>
                    <a:pt x="6491598" y="175260"/>
                  </a:lnTo>
                  <a:lnTo>
                    <a:pt x="6483027" y="177800"/>
                  </a:lnTo>
                  <a:lnTo>
                    <a:pt x="6462921" y="183280"/>
                  </a:lnTo>
                  <a:lnTo>
                    <a:pt x="7441137" y="211021"/>
                  </a:lnTo>
                  <a:lnTo>
                    <a:pt x="7439153" y="208279"/>
                  </a:lnTo>
                  <a:lnTo>
                    <a:pt x="7422794" y="182879"/>
                  </a:lnTo>
                  <a:lnTo>
                    <a:pt x="7382281" y="166370"/>
                  </a:lnTo>
                  <a:lnTo>
                    <a:pt x="7366676" y="154939"/>
                  </a:lnTo>
                  <a:lnTo>
                    <a:pt x="7358278" y="149860"/>
                  </a:lnTo>
                  <a:lnTo>
                    <a:pt x="7328662" y="139700"/>
                  </a:lnTo>
                  <a:lnTo>
                    <a:pt x="7316146" y="139700"/>
                  </a:lnTo>
                  <a:lnTo>
                    <a:pt x="7312236" y="137160"/>
                  </a:lnTo>
                  <a:lnTo>
                    <a:pt x="7293635" y="118110"/>
                  </a:lnTo>
                  <a:lnTo>
                    <a:pt x="7253977" y="113029"/>
                  </a:lnTo>
                  <a:lnTo>
                    <a:pt x="7206402" y="105410"/>
                  </a:lnTo>
                  <a:lnTo>
                    <a:pt x="7121550" y="96520"/>
                  </a:lnTo>
                  <a:lnTo>
                    <a:pt x="6766585" y="86360"/>
                  </a:lnTo>
                  <a:close/>
                </a:path>
                <a:path w="7971790" h="311150">
                  <a:moveTo>
                    <a:pt x="957446" y="193039"/>
                  </a:moveTo>
                  <a:lnTo>
                    <a:pt x="953061" y="194310"/>
                  </a:lnTo>
                  <a:lnTo>
                    <a:pt x="960835" y="194310"/>
                  </a:lnTo>
                  <a:lnTo>
                    <a:pt x="957446" y="193039"/>
                  </a:lnTo>
                  <a:close/>
                </a:path>
                <a:path w="7971790" h="311150">
                  <a:moveTo>
                    <a:pt x="1833657" y="150465"/>
                  </a:moveTo>
                  <a:lnTo>
                    <a:pt x="1837864" y="153670"/>
                  </a:lnTo>
                  <a:lnTo>
                    <a:pt x="1834720" y="151129"/>
                  </a:lnTo>
                  <a:lnTo>
                    <a:pt x="1833657" y="150465"/>
                  </a:lnTo>
                  <a:close/>
                </a:path>
                <a:path w="7971790" h="311150">
                  <a:moveTo>
                    <a:pt x="1817651" y="139199"/>
                  </a:moveTo>
                  <a:lnTo>
                    <a:pt x="1826593" y="146050"/>
                  </a:lnTo>
                  <a:lnTo>
                    <a:pt x="1833657" y="150465"/>
                  </a:lnTo>
                  <a:lnTo>
                    <a:pt x="1832862" y="149860"/>
                  </a:lnTo>
                  <a:lnTo>
                    <a:pt x="1817651" y="139199"/>
                  </a:lnTo>
                  <a:close/>
                </a:path>
                <a:path w="7971790" h="311150">
                  <a:moveTo>
                    <a:pt x="7324960" y="138429"/>
                  </a:moveTo>
                  <a:lnTo>
                    <a:pt x="7316146" y="139700"/>
                  </a:lnTo>
                  <a:lnTo>
                    <a:pt x="7328662" y="139700"/>
                  </a:lnTo>
                  <a:lnTo>
                    <a:pt x="7324960" y="138429"/>
                  </a:lnTo>
                  <a:close/>
                </a:path>
                <a:path w="7971790" h="311150">
                  <a:moveTo>
                    <a:pt x="2687000" y="76200"/>
                  </a:moveTo>
                  <a:lnTo>
                    <a:pt x="1574946" y="76200"/>
                  </a:lnTo>
                  <a:lnTo>
                    <a:pt x="1602460" y="78739"/>
                  </a:lnTo>
                  <a:lnTo>
                    <a:pt x="1617927" y="81279"/>
                  </a:lnTo>
                  <a:lnTo>
                    <a:pt x="1635906" y="83820"/>
                  </a:lnTo>
                  <a:lnTo>
                    <a:pt x="1657425" y="87629"/>
                  </a:lnTo>
                  <a:lnTo>
                    <a:pt x="1683514" y="92710"/>
                  </a:lnTo>
                  <a:lnTo>
                    <a:pt x="1753514" y="107950"/>
                  </a:lnTo>
                  <a:lnTo>
                    <a:pt x="1761697" y="109220"/>
                  </a:lnTo>
                  <a:lnTo>
                    <a:pt x="1769738" y="111760"/>
                  </a:lnTo>
                  <a:lnTo>
                    <a:pt x="1777731" y="115570"/>
                  </a:lnTo>
                  <a:lnTo>
                    <a:pt x="1785772" y="118110"/>
                  </a:lnTo>
                  <a:lnTo>
                    <a:pt x="1816552" y="138429"/>
                  </a:lnTo>
                  <a:lnTo>
                    <a:pt x="1817651" y="139199"/>
                  </a:lnTo>
                  <a:lnTo>
                    <a:pt x="1816646" y="138429"/>
                  </a:lnTo>
                  <a:lnTo>
                    <a:pt x="1808040" y="132079"/>
                  </a:lnTo>
                  <a:lnTo>
                    <a:pt x="1803939" y="128270"/>
                  </a:lnTo>
                  <a:lnTo>
                    <a:pt x="3675997" y="128270"/>
                  </a:lnTo>
                  <a:lnTo>
                    <a:pt x="3686421" y="127000"/>
                  </a:lnTo>
                  <a:lnTo>
                    <a:pt x="3707936" y="125729"/>
                  </a:lnTo>
                  <a:lnTo>
                    <a:pt x="3743845" y="123189"/>
                  </a:lnTo>
                  <a:lnTo>
                    <a:pt x="3797452" y="118110"/>
                  </a:lnTo>
                  <a:lnTo>
                    <a:pt x="4164850" y="118110"/>
                  </a:lnTo>
                  <a:lnTo>
                    <a:pt x="2687000" y="76200"/>
                  </a:lnTo>
                  <a:close/>
                </a:path>
                <a:path w="7971790" h="311150">
                  <a:moveTo>
                    <a:pt x="4369799" y="123922"/>
                  </a:moveTo>
                  <a:lnTo>
                    <a:pt x="4851855" y="137592"/>
                  </a:lnTo>
                  <a:lnTo>
                    <a:pt x="4844297" y="135889"/>
                  </a:lnTo>
                  <a:lnTo>
                    <a:pt x="4817133" y="130810"/>
                  </a:lnTo>
                  <a:lnTo>
                    <a:pt x="4797958" y="128270"/>
                  </a:lnTo>
                  <a:lnTo>
                    <a:pt x="4369799" y="123922"/>
                  </a:lnTo>
                  <a:close/>
                </a:path>
                <a:path w="7971790" h="311150">
                  <a:moveTo>
                    <a:pt x="4164850" y="118110"/>
                  </a:moveTo>
                  <a:lnTo>
                    <a:pt x="3797452" y="118110"/>
                  </a:lnTo>
                  <a:lnTo>
                    <a:pt x="4369799" y="123922"/>
                  </a:lnTo>
                  <a:lnTo>
                    <a:pt x="4164850" y="118110"/>
                  </a:lnTo>
                  <a:close/>
                </a:path>
                <a:path w="7971790" h="311150">
                  <a:moveTo>
                    <a:pt x="2642217" y="74929"/>
                  </a:moveTo>
                  <a:lnTo>
                    <a:pt x="1161821" y="74929"/>
                  </a:lnTo>
                  <a:lnTo>
                    <a:pt x="1303840" y="77470"/>
                  </a:lnTo>
                  <a:lnTo>
                    <a:pt x="1478093" y="77470"/>
                  </a:lnTo>
                  <a:lnTo>
                    <a:pt x="1504787" y="76200"/>
                  </a:lnTo>
                  <a:lnTo>
                    <a:pt x="2687000" y="76200"/>
                  </a:lnTo>
                  <a:lnTo>
                    <a:pt x="2642217" y="749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57427" y="3259582"/>
              <a:ext cx="7971790" cy="312420"/>
            </a:xfrm>
            <a:custGeom>
              <a:avLst/>
              <a:gdLst/>
              <a:ahLst/>
              <a:cxnLst/>
              <a:rect l="l" t="t" r="r" b="b"/>
              <a:pathLst>
                <a:path w="7971790" h="312420">
                  <a:moveTo>
                    <a:pt x="0" y="0"/>
                  </a:moveTo>
                  <a:lnTo>
                    <a:pt x="1618" y="13930"/>
                  </a:lnTo>
                  <a:lnTo>
                    <a:pt x="2516" y="28193"/>
                  </a:lnTo>
                  <a:lnTo>
                    <a:pt x="4845" y="41790"/>
                  </a:lnTo>
                  <a:lnTo>
                    <a:pt x="31788" y="74547"/>
                  </a:lnTo>
                  <a:lnTo>
                    <a:pt x="81028" y="98815"/>
                  </a:lnTo>
                  <a:lnTo>
                    <a:pt x="107581" y="107568"/>
                  </a:lnTo>
                  <a:lnTo>
                    <a:pt x="134326" y="134875"/>
                  </a:lnTo>
                  <a:lnTo>
                    <a:pt x="148880" y="144954"/>
                  </a:lnTo>
                  <a:lnTo>
                    <a:pt x="172366" y="149770"/>
                  </a:lnTo>
                  <a:lnTo>
                    <a:pt x="225907" y="161289"/>
                  </a:lnTo>
                  <a:lnTo>
                    <a:pt x="242253" y="166002"/>
                  </a:lnTo>
                  <a:lnTo>
                    <a:pt x="258370" y="171465"/>
                  </a:lnTo>
                  <a:lnTo>
                    <a:pt x="274394" y="177238"/>
                  </a:lnTo>
                  <a:lnTo>
                    <a:pt x="290461" y="182879"/>
                  </a:lnTo>
                  <a:lnTo>
                    <a:pt x="301123" y="185888"/>
                  </a:lnTo>
                  <a:lnTo>
                    <a:pt x="311965" y="188277"/>
                  </a:lnTo>
                  <a:lnTo>
                    <a:pt x="322822" y="190666"/>
                  </a:lnTo>
                  <a:lnTo>
                    <a:pt x="333527" y="193675"/>
                  </a:lnTo>
                  <a:lnTo>
                    <a:pt x="346993" y="198993"/>
                  </a:lnTo>
                  <a:lnTo>
                    <a:pt x="360197" y="205073"/>
                  </a:lnTo>
                  <a:lnTo>
                    <a:pt x="373496" y="210819"/>
                  </a:lnTo>
                  <a:lnTo>
                    <a:pt x="387248" y="215137"/>
                  </a:lnTo>
                  <a:lnTo>
                    <a:pt x="408578" y="218878"/>
                  </a:lnTo>
                  <a:lnTo>
                    <a:pt x="430158" y="221154"/>
                  </a:lnTo>
                  <a:lnTo>
                    <a:pt x="451810" y="223121"/>
                  </a:lnTo>
                  <a:lnTo>
                    <a:pt x="473354" y="225932"/>
                  </a:lnTo>
                  <a:lnTo>
                    <a:pt x="484206" y="228224"/>
                  </a:lnTo>
                  <a:lnTo>
                    <a:pt x="494928" y="231124"/>
                  </a:lnTo>
                  <a:lnTo>
                    <a:pt x="505626" y="234094"/>
                  </a:lnTo>
                  <a:lnTo>
                    <a:pt x="516407" y="236600"/>
                  </a:lnTo>
                  <a:lnTo>
                    <a:pt x="532470" y="239609"/>
                  </a:lnTo>
                  <a:lnTo>
                    <a:pt x="548617" y="242284"/>
                  </a:lnTo>
                  <a:lnTo>
                    <a:pt x="564788" y="244816"/>
                  </a:lnTo>
                  <a:lnTo>
                    <a:pt x="580923" y="247395"/>
                  </a:lnTo>
                  <a:lnTo>
                    <a:pt x="597209" y="252912"/>
                  </a:lnTo>
                  <a:lnTo>
                    <a:pt x="619198" y="260095"/>
                  </a:lnTo>
                  <a:lnTo>
                    <a:pt x="640877" y="266326"/>
                  </a:lnTo>
                  <a:lnTo>
                    <a:pt x="656234" y="268985"/>
                  </a:lnTo>
                  <a:lnTo>
                    <a:pt x="710030" y="267799"/>
                  </a:lnTo>
                  <a:lnTo>
                    <a:pt x="763803" y="264921"/>
                  </a:lnTo>
                  <a:lnTo>
                    <a:pt x="817575" y="261377"/>
                  </a:lnTo>
                  <a:lnTo>
                    <a:pt x="871372" y="258190"/>
                  </a:lnTo>
                  <a:lnTo>
                    <a:pt x="911266" y="244586"/>
                  </a:lnTo>
                  <a:lnTo>
                    <a:pt x="946683" y="225932"/>
                  </a:lnTo>
                  <a:lnTo>
                    <a:pt x="964223" y="195636"/>
                  </a:lnTo>
                  <a:lnTo>
                    <a:pt x="957446" y="193643"/>
                  </a:lnTo>
                  <a:lnTo>
                    <a:pt x="953061" y="194041"/>
                  </a:lnTo>
                  <a:lnTo>
                    <a:pt x="960635" y="192048"/>
                  </a:lnTo>
                  <a:lnTo>
                    <a:pt x="989736" y="182879"/>
                  </a:lnTo>
                  <a:lnTo>
                    <a:pt x="997491" y="174464"/>
                  </a:lnTo>
                  <a:lnTo>
                    <a:pt x="1005103" y="165846"/>
                  </a:lnTo>
                  <a:lnTo>
                    <a:pt x="1013096" y="157680"/>
                  </a:lnTo>
                  <a:lnTo>
                    <a:pt x="1021994" y="150621"/>
                  </a:lnTo>
                  <a:lnTo>
                    <a:pt x="1029731" y="147220"/>
                  </a:lnTo>
                  <a:lnTo>
                    <a:pt x="1038266" y="145414"/>
                  </a:lnTo>
                  <a:lnTo>
                    <a:pt x="1046729" y="143513"/>
                  </a:lnTo>
                  <a:lnTo>
                    <a:pt x="1054252" y="139826"/>
                  </a:lnTo>
                  <a:lnTo>
                    <a:pt x="1088934" y="111173"/>
                  </a:lnTo>
                  <a:lnTo>
                    <a:pt x="1102940" y="95217"/>
                  </a:lnTo>
                  <a:lnTo>
                    <a:pt x="1106751" y="87804"/>
                  </a:lnTo>
                  <a:lnTo>
                    <a:pt x="1110847" y="84784"/>
                  </a:lnTo>
                  <a:lnTo>
                    <a:pt x="1125710" y="82003"/>
                  </a:lnTo>
                  <a:lnTo>
                    <a:pt x="1161821" y="75310"/>
                  </a:lnTo>
                  <a:lnTo>
                    <a:pt x="1238262" y="76788"/>
                  </a:lnTo>
                  <a:lnTo>
                    <a:pt x="1303840" y="77647"/>
                  </a:lnTo>
                  <a:lnTo>
                    <a:pt x="1359583" y="78000"/>
                  </a:lnTo>
                  <a:lnTo>
                    <a:pt x="1406520" y="77961"/>
                  </a:lnTo>
                  <a:lnTo>
                    <a:pt x="1445681" y="77644"/>
                  </a:lnTo>
                  <a:lnTo>
                    <a:pt x="1478093" y="77163"/>
                  </a:lnTo>
                  <a:lnTo>
                    <a:pt x="1504787" y="76630"/>
                  </a:lnTo>
                  <a:lnTo>
                    <a:pt x="1526790" y="76159"/>
                  </a:lnTo>
                  <a:lnTo>
                    <a:pt x="1545132" y="75864"/>
                  </a:lnTo>
                  <a:lnTo>
                    <a:pt x="1588476" y="77171"/>
                  </a:lnTo>
                  <a:lnTo>
                    <a:pt x="1635906" y="84148"/>
                  </a:lnTo>
                  <a:lnTo>
                    <a:pt x="1683514" y="93463"/>
                  </a:lnTo>
                  <a:lnTo>
                    <a:pt x="1715200" y="99860"/>
                  </a:lnTo>
                  <a:lnTo>
                    <a:pt x="1753514" y="107568"/>
                  </a:lnTo>
                  <a:lnTo>
                    <a:pt x="1761697" y="109648"/>
                  </a:lnTo>
                  <a:lnTo>
                    <a:pt x="1769738" y="112394"/>
                  </a:lnTo>
                  <a:lnTo>
                    <a:pt x="1777731" y="115427"/>
                  </a:lnTo>
                  <a:lnTo>
                    <a:pt x="1785772" y="118363"/>
                  </a:lnTo>
                  <a:lnTo>
                    <a:pt x="1832862" y="150019"/>
                  </a:lnTo>
                  <a:lnTo>
                    <a:pt x="1891053" y="175283"/>
                  </a:lnTo>
                  <a:lnTo>
                    <a:pt x="1911327" y="190753"/>
                  </a:lnTo>
                  <a:lnTo>
                    <a:pt x="1930673" y="204985"/>
                  </a:lnTo>
                  <a:lnTo>
                    <a:pt x="1968652" y="225932"/>
                  </a:lnTo>
                  <a:lnTo>
                    <a:pt x="1989035" y="233626"/>
                  </a:lnTo>
                  <a:lnTo>
                    <a:pt x="2011705" y="238998"/>
                  </a:lnTo>
                  <a:lnTo>
                    <a:pt x="2034374" y="243203"/>
                  </a:lnTo>
                  <a:lnTo>
                    <a:pt x="2054758" y="247395"/>
                  </a:lnTo>
                  <a:lnTo>
                    <a:pt x="2062852" y="249868"/>
                  </a:lnTo>
                  <a:lnTo>
                    <a:pt x="2070839" y="252793"/>
                  </a:lnTo>
                  <a:lnTo>
                    <a:pt x="2078850" y="255718"/>
                  </a:lnTo>
                  <a:lnTo>
                    <a:pt x="2087016" y="258190"/>
                  </a:lnTo>
                  <a:lnTo>
                    <a:pt x="2100375" y="261127"/>
                  </a:lnTo>
                  <a:lnTo>
                    <a:pt x="2113876" y="263588"/>
                  </a:lnTo>
                  <a:lnTo>
                    <a:pt x="2127378" y="266049"/>
                  </a:lnTo>
                  <a:lnTo>
                    <a:pt x="2140737" y="268985"/>
                  </a:lnTo>
                  <a:lnTo>
                    <a:pt x="2168060" y="276875"/>
                  </a:lnTo>
                  <a:lnTo>
                    <a:pt x="2173773" y="280384"/>
                  </a:lnTo>
                  <a:lnTo>
                    <a:pt x="2181796" y="283559"/>
                  </a:lnTo>
                  <a:lnTo>
                    <a:pt x="2216048" y="290448"/>
                  </a:lnTo>
                  <a:lnTo>
                    <a:pt x="2234852" y="293546"/>
                  </a:lnTo>
                  <a:lnTo>
                    <a:pt x="2253703" y="296179"/>
                  </a:lnTo>
                  <a:lnTo>
                    <a:pt x="2272555" y="298646"/>
                  </a:lnTo>
                  <a:lnTo>
                    <a:pt x="2291359" y="301243"/>
                  </a:lnTo>
                  <a:lnTo>
                    <a:pt x="2299364" y="304411"/>
                  </a:lnTo>
                  <a:lnTo>
                    <a:pt x="2307297" y="307911"/>
                  </a:lnTo>
                  <a:lnTo>
                    <a:pt x="2315326" y="310745"/>
                  </a:lnTo>
                  <a:lnTo>
                    <a:pt x="2323617" y="311912"/>
                  </a:lnTo>
                  <a:lnTo>
                    <a:pt x="2374344" y="311850"/>
                  </a:lnTo>
                  <a:lnTo>
                    <a:pt x="2425071" y="311667"/>
                  </a:lnTo>
                  <a:lnTo>
                    <a:pt x="2475798" y="311367"/>
                  </a:lnTo>
                  <a:lnTo>
                    <a:pt x="2526524" y="310952"/>
                  </a:lnTo>
                  <a:lnTo>
                    <a:pt x="2577248" y="310426"/>
                  </a:lnTo>
                  <a:lnTo>
                    <a:pt x="2627971" y="309792"/>
                  </a:lnTo>
                  <a:lnTo>
                    <a:pt x="2678693" y="309054"/>
                  </a:lnTo>
                  <a:lnTo>
                    <a:pt x="2729413" y="308215"/>
                  </a:lnTo>
                  <a:lnTo>
                    <a:pt x="2780130" y="307278"/>
                  </a:lnTo>
                  <a:lnTo>
                    <a:pt x="2830845" y="306246"/>
                  </a:lnTo>
                  <a:lnTo>
                    <a:pt x="2881557" y="305124"/>
                  </a:lnTo>
                  <a:lnTo>
                    <a:pt x="2932266" y="303914"/>
                  </a:lnTo>
                  <a:lnTo>
                    <a:pt x="2982972" y="302619"/>
                  </a:lnTo>
                  <a:lnTo>
                    <a:pt x="3033674" y="301243"/>
                  </a:lnTo>
                  <a:lnTo>
                    <a:pt x="3080870" y="291972"/>
                  </a:lnTo>
                  <a:lnTo>
                    <a:pt x="3130448" y="279653"/>
                  </a:lnTo>
                  <a:lnTo>
                    <a:pt x="3146529" y="274081"/>
                  </a:lnTo>
                  <a:lnTo>
                    <a:pt x="3154540" y="271242"/>
                  </a:lnTo>
                  <a:lnTo>
                    <a:pt x="3162706" y="268985"/>
                  </a:lnTo>
                  <a:lnTo>
                    <a:pt x="3178789" y="265870"/>
                  </a:lnTo>
                  <a:lnTo>
                    <a:pt x="3194980" y="263397"/>
                  </a:lnTo>
                  <a:lnTo>
                    <a:pt x="3211194" y="261020"/>
                  </a:lnTo>
                  <a:lnTo>
                    <a:pt x="3227349" y="258190"/>
                  </a:lnTo>
                  <a:lnTo>
                    <a:pt x="3256011" y="252031"/>
                  </a:lnTo>
                  <a:lnTo>
                    <a:pt x="3268052" y="248348"/>
                  </a:lnTo>
                  <a:lnTo>
                    <a:pt x="3278570" y="244189"/>
                  </a:lnTo>
                  <a:lnTo>
                    <a:pt x="3302660" y="236600"/>
                  </a:lnTo>
                  <a:lnTo>
                    <a:pt x="3327532" y="230050"/>
                  </a:lnTo>
                  <a:lnTo>
                    <a:pt x="3350475" y="224869"/>
                  </a:lnTo>
                  <a:lnTo>
                    <a:pt x="3373704" y="220188"/>
                  </a:lnTo>
                  <a:lnTo>
                    <a:pt x="3399434" y="215137"/>
                  </a:lnTo>
                  <a:lnTo>
                    <a:pt x="3407403" y="209587"/>
                  </a:lnTo>
                  <a:lnTo>
                    <a:pt x="3448638" y="187176"/>
                  </a:lnTo>
                  <a:lnTo>
                    <a:pt x="3490485" y="176369"/>
                  </a:lnTo>
                  <a:lnTo>
                    <a:pt x="3507003" y="172084"/>
                  </a:lnTo>
                  <a:lnTo>
                    <a:pt x="3523227" y="166999"/>
                  </a:lnTo>
                  <a:lnTo>
                    <a:pt x="3539356" y="161591"/>
                  </a:lnTo>
                  <a:lnTo>
                    <a:pt x="3555438" y="156065"/>
                  </a:lnTo>
                  <a:lnTo>
                    <a:pt x="3571519" y="150621"/>
                  </a:lnTo>
                  <a:lnTo>
                    <a:pt x="3587332" y="146595"/>
                  </a:lnTo>
                  <a:lnTo>
                    <a:pt x="3603539" y="144224"/>
                  </a:lnTo>
                  <a:lnTo>
                    <a:pt x="3619864" y="142353"/>
                  </a:lnTo>
                  <a:lnTo>
                    <a:pt x="3636035" y="139826"/>
                  </a:lnTo>
                  <a:lnTo>
                    <a:pt x="3674598" y="130995"/>
                  </a:lnTo>
                  <a:lnTo>
                    <a:pt x="3743845" y="123080"/>
                  </a:lnTo>
                  <a:lnTo>
                    <a:pt x="3797452" y="118363"/>
                  </a:lnTo>
                  <a:lnTo>
                    <a:pt x="4797958" y="129031"/>
                  </a:lnTo>
                  <a:lnTo>
                    <a:pt x="4844297" y="135731"/>
                  </a:lnTo>
                  <a:lnTo>
                    <a:pt x="4894732" y="150621"/>
                  </a:lnTo>
                  <a:lnTo>
                    <a:pt x="4910766" y="161543"/>
                  </a:lnTo>
                  <a:lnTo>
                    <a:pt x="4918592" y="167338"/>
                  </a:lnTo>
                  <a:lnTo>
                    <a:pt x="4926990" y="172084"/>
                  </a:lnTo>
                  <a:lnTo>
                    <a:pt x="4943161" y="177601"/>
                  </a:lnTo>
                  <a:lnTo>
                    <a:pt x="4959962" y="181641"/>
                  </a:lnTo>
                  <a:lnTo>
                    <a:pt x="4976407" y="186301"/>
                  </a:lnTo>
                  <a:lnTo>
                    <a:pt x="4991506" y="193675"/>
                  </a:lnTo>
                  <a:lnTo>
                    <a:pt x="4999475" y="199207"/>
                  </a:lnTo>
                  <a:lnTo>
                    <a:pt x="5007349" y="204882"/>
                  </a:lnTo>
                  <a:lnTo>
                    <a:pt x="5015366" y="210319"/>
                  </a:lnTo>
                  <a:lnTo>
                    <a:pt x="5023764" y="215137"/>
                  </a:lnTo>
                  <a:lnTo>
                    <a:pt x="5046816" y="223617"/>
                  </a:lnTo>
                  <a:lnTo>
                    <a:pt x="5072357" y="229060"/>
                  </a:lnTo>
                  <a:lnTo>
                    <a:pt x="5097827" y="232908"/>
                  </a:lnTo>
                  <a:lnTo>
                    <a:pt x="5120665" y="236600"/>
                  </a:lnTo>
                  <a:lnTo>
                    <a:pt x="5163718" y="247395"/>
                  </a:lnTo>
                  <a:lnTo>
                    <a:pt x="5179656" y="253412"/>
                  </a:lnTo>
                  <a:lnTo>
                    <a:pt x="5187685" y="256307"/>
                  </a:lnTo>
                  <a:lnTo>
                    <a:pt x="5195976" y="258190"/>
                  </a:lnTo>
                  <a:lnTo>
                    <a:pt x="5228139" y="261770"/>
                  </a:lnTo>
                  <a:lnTo>
                    <a:pt x="5260397" y="264350"/>
                  </a:lnTo>
                  <a:lnTo>
                    <a:pt x="5292702" y="266549"/>
                  </a:lnTo>
                  <a:lnTo>
                    <a:pt x="5325008" y="268985"/>
                  </a:lnTo>
                  <a:lnTo>
                    <a:pt x="6045860" y="258190"/>
                  </a:lnTo>
                  <a:lnTo>
                    <a:pt x="6115516" y="257194"/>
                  </a:lnTo>
                  <a:lnTo>
                    <a:pt x="6161757" y="257376"/>
                  </a:lnTo>
                  <a:lnTo>
                    <a:pt x="6191461" y="257611"/>
                  </a:lnTo>
                  <a:lnTo>
                    <a:pt x="6211505" y="256775"/>
                  </a:lnTo>
                  <a:lnTo>
                    <a:pt x="6228768" y="253744"/>
                  </a:lnTo>
                  <a:lnTo>
                    <a:pt x="6250127" y="247394"/>
                  </a:lnTo>
                  <a:lnTo>
                    <a:pt x="6282461" y="236600"/>
                  </a:lnTo>
                  <a:lnTo>
                    <a:pt x="6302794" y="216201"/>
                  </a:lnTo>
                  <a:lnTo>
                    <a:pt x="6314520" y="207793"/>
                  </a:lnTo>
                  <a:lnTo>
                    <a:pt x="6328995" y="205291"/>
                  </a:lnTo>
                  <a:lnTo>
                    <a:pt x="6357576" y="202613"/>
                  </a:lnTo>
                  <a:lnTo>
                    <a:pt x="6411620" y="193675"/>
                  </a:lnTo>
                  <a:lnTo>
                    <a:pt x="6459731" y="183806"/>
                  </a:lnTo>
                  <a:lnTo>
                    <a:pt x="6483027" y="178477"/>
                  </a:lnTo>
                  <a:lnTo>
                    <a:pt x="6491598" y="175625"/>
                  </a:lnTo>
                  <a:lnTo>
                    <a:pt x="6495534" y="173185"/>
                  </a:lnTo>
                  <a:lnTo>
                    <a:pt x="6504924" y="169095"/>
                  </a:lnTo>
                  <a:lnTo>
                    <a:pt x="6529857" y="161289"/>
                  </a:lnTo>
                  <a:lnTo>
                    <a:pt x="6540584" y="158480"/>
                  </a:lnTo>
                  <a:lnTo>
                    <a:pt x="6551383" y="155955"/>
                  </a:lnTo>
                  <a:lnTo>
                    <a:pt x="6562182" y="153431"/>
                  </a:lnTo>
                  <a:lnTo>
                    <a:pt x="6572910" y="150621"/>
                  </a:lnTo>
                  <a:lnTo>
                    <a:pt x="6581022" y="148042"/>
                  </a:lnTo>
                  <a:lnTo>
                    <a:pt x="6589039" y="145224"/>
                  </a:lnTo>
                  <a:lnTo>
                    <a:pt x="6597056" y="142406"/>
                  </a:lnTo>
                  <a:lnTo>
                    <a:pt x="6605168" y="139826"/>
                  </a:lnTo>
                  <a:lnTo>
                    <a:pt x="6615895" y="136997"/>
                  </a:lnTo>
                  <a:lnTo>
                    <a:pt x="6626694" y="134429"/>
                  </a:lnTo>
                  <a:lnTo>
                    <a:pt x="6637493" y="131861"/>
                  </a:lnTo>
                  <a:lnTo>
                    <a:pt x="6680479" y="118363"/>
                  </a:lnTo>
                  <a:lnTo>
                    <a:pt x="6696417" y="107092"/>
                  </a:lnTo>
                  <a:lnTo>
                    <a:pt x="6704232" y="101254"/>
                  </a:lnTo>
                  <a:lnTo>
                    <a:pt x="6712737" y="96773"/>
                  </a:lnTo>
                  <a:lnTo>
                    <a:pt x="6725866" y="92928"/>
                  </a:lnTo>
                  <a:lnTo>
                    <a:pt x="6739375" y="90392"/>
                  </a:lnTo>
                  <a:lnTo>
                    <a:pt x="6753028" y="88380"/>
                  </a:lnTo>
                  <a:lnTo>
                    <a:pt x="6766585" y="86105"/>
                  </a:lnTo>
                  <a:lnTo>
                    <a:pt x="7121550" y="96773"/>
                  </a:lnTo>
                  <a:lnTo>
                    <a:pt x="7206402" y="105902"/>
                  </a:lnTo>
                  <a:lnTo>
                    <a:pt x="7253977" y="112579"/>
                  </a:lnTo>
                  <a:lnTo>
                    <a:pt x="7293635" y="118363"/>
                  </a:lnTo>
                  <a:lnTo>
                    <a:pt x="7312236" y="137495"/>
                  </a:lnTo>
                  <a:lnTo>
                    <a:pt x="7316146" y="139588"/>
                  </a:lnTo>
                  <a:lnTo>
                    <a:pt x="7358278" y="150621"/>
                  </a:lnTo>
                  <a:lnTo>
                    <a:pt x="7382281" y="167034"/>
                  </a:lnTo>
                  <a:lnTo>
                    <a:pt x="7390536" y="172084"/>
                  </a:lnTo>
                  <a:lnTo>
                    <a:pt x="7398344" y="175414"/>
                  </a:lnTo>
                  <a:lnTo>
                    <a:pt x="7406427" y="178053"/>
                  </a:lnTo>
                  <a:lnTo>
                    <a:pt x="7414628" y="180407"/>
                  </a:lnTo>
                  <a:lnTo>
                    <a:pt x="7422794" y="182879"/>
                  </a:lnTo>
                  <a:lnTo>
                    <a:pt x="7439153" y="208877"/>
                  </a:lnTo>
                  <a:lnTo>
                    <a:pt x="7443749" y="215026"/>
                  </a:lnTo>
                  <a:lnTo>
                    <a:pt x="7451297" y="215866"/>
                  </a:lnTo>
                  <a:lnTo>
                    <a:pt x="7476515" y="225932"/>
                  </a:lnTo>
                  <a:lnTo>
                    <a:pt x="7484772" y="230965"/>
                  </a:lnTo>
                  <a:lnTo>
                    <a:pt x="7492565" y="236854"/>
                  </a:lnTo>
                  <a:lnTo>
                    <a:pt x="7500429" y="242649"/>
                  </a:lnTo>
                  <a:lnTo>
                    <a:pt x="7548921" y="261667"/>
                  </a:lnTo>
                  <a:lnTo>
                    <a:pt x="7573416" y="268985"/>
                  </a:lnTo>
                  <a:lnTo>
                    <a:pt x="7618790" y="266760"/>
                  </a:lnTo>
                  <a:lnTo>
                    <a:pt x="7670510" y="264348"/>
                  </a:lnTo>
                  <a:lnTo>
                    <a:pt x="7725800" y="261477"/>
                  </a:lnTo>
                  <a:lnTo>
                    <a:pt x="7781884" y="257875"/>
                  </a:lnTo>
                  <a:lnTo>
                    <a:pt x="7835985" y="253272"/>
                  </a:lnTo>
                  <a:lnTo>
                    <a:pt x="7885328" y="247395"/>
                  </a:lnTo>
                  <a:lnTo>
                    <a:pt x="7928381" y="236600"/>
                  </a:lnTo>
                  <a:lnTo>
                    <a:pt x="7956527" y="226837"/>
                  </a:lnTo>
                  <a:lnTo>
                    <a:pt x="7960438" y="225938"/>
                  </a:lnTo>
                  <a:lnTo>
                    <a:pt x="7971434" y="225932"/>
                  </a:lnTo>
                </a:path>
              </a:pathLst>
            </a:custGeom>
            <a:ln w="19050">
              <a:solidFill>
                <a:srgbClr val="93B6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318253" y="2160854"/>
            <a:ext cx="111696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9539" indent="-81280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130175" algn="l"/>
              </a:tabLst>
            </a:pPr>
            <a:r>
              <a:rPr sz="1800" spc="-5" dirty="0">
                <a:latin typeface="Arial"/>
                <a:cs typeface="Arial"/>
              </a:rPr>
              <a:t>Practices</a:t>
            </a:r>
            <a:endParaRPr sz="1800">
              <a:latin typeface="Arial"/>
              <a:cs typeface="Arial"/>
            </a:endParaRPr>
          </a:p>
          <a:p>
            <a:pPr marL="93345" indent="-81280">
              <a:lnSpc>
                <a:spcPct val="100000"/>
              </a:lnSpc>
              <a:buSzPct val="94444"/>
              <a:buChar char="•"/>
              <a:tabLst>
                <a:tab pos="93980" algn="l"/>
              </a:tabLst>
            </a:pPr>
            <a:r>
              <a:rPr sz="1800" spc="-10" dirty="0">
                <a:latin typeface="Arial"/>
                <a:cs typeface="Arial"/>
              </a:rPr>
              <a:t>Language</a:t>
            </a:r>
            <a:endParaRPr sz="1800">
              <a:latin typeface="Arial"/>
              <a:cs typeface="Arial"/>
            </a:endParaRPr>
          </a:p>
          <a:p>
            <a:pPr marL="163195" lvl="1" indent="-81280">
              <a:lnSpc>
                <a:spcPct val="100000"/>
              </a:lnSpc>
              <a:buSzPct val="94444"/>
              <a:buChar char="•"/>
              <a:tabLst>
                <a:tab pos="163830" algn="l"/>
              </a:tabLst>
            </a:pPr>
            <a:r>
              <a:rPr sz="1800" spc="-10" dirty="0">
                <a:latin typeface="Arial"/>
                <a:cs typeface="Arial"/>
              </a:rPr>
              <a:t>Symbols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71950" y="3990213"/>
            <a:ext cx="141160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0209" indent="-81280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410845" algn="l"/>
              </a:tabLst>
            </a:pPr>
            <a:r>
              <a:rPr sz="1800" spc="-5" dirty="0">
                <a:latin typeface="Arial"/>
                <a:cs typeface="Arial"/>
              </a:rPr>
              <a:t>Norms</a:t>
            </a:r>
            <a:endParaRPr sz="1800">
              <a:latin typeface="Arial"/>
              <a:cs typeface="Arial"/>
            </a:endParaRPr>
          </a:p>
          <a:p>
            <a:pPr marL="405765" indent="-81280">
              <a:lnSpc>
                <a:spcPct val="100000"/>
              </a:lnSpc>
              <a:buSzPct val="94444"/>
              <a:buChar char="•"/>
              <a:tabLst>
                <a:tab pos="406400" algn="l"/>
              </a:tabLst>
            </a:pPr>
            <a:r>
              <a:rPr sz="1800" spc="-30" dirty="0">
                <a:latin typeface="Arial"/>
                <a:cs typeface="Arial"/>
              </a:rPr>
              <a:t>Values</a:t>
            </a:r>
            <a:endParaRPr sz="1800">
              <a:latin typeface="Arial"/>
              <a:cs typeface="Arial"/>
            </a:endParaRPr>
          </a:p>
          <a:p>
            <a:pPr marL="93345" indent="-81280">
              <a:lnSpc>
                <a:spcPct val="100000"/>
              </a:lnSpc>
              <a:buSzPct val="94444"/>
              <a:buChar char="•"/>
              <a:tabLst>
                <a:tab pos="93980" algn="l"/>
              </a:tabLst>
            </a:pPr>
            <a:r>
              <a:rPr sz="1800" dirty="0">
                <a:latin typeface="Arial"/>
                <a:cs typeface="Arial"/>
              </a:rPr>
              <a:t>Ass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mpti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ns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60629"/>
            <a:ext cx="51238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Shared</a:t>
            </a:r>
            <a:r>
              <a:rPr spc="-70" dirty="0"/>
              <a:t> </a:t>
            </a:r>
            <a:r>
              <a:rPr dirty="0"/>
              <a:t>assumptions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1387" y="2689987"/>
            <a:ext cx="7211695" cy="1352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 algn="just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Shared assumptions are the thoughts and  feelings that members of a culture take</a:t>
            </a:r>
            <a:r>
              <a:rPr sz="2900" spc="-23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for  granted and believe to be</a:t>
            </a:r>
            <a:r>
              <a:rPr sz="2900" spc="-15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true.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60629"/>
            <a:ext cx="44900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5" dirty="0"/>
              <a:t>Values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norms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1387" y="1622806"/>
            <a:ext cx="7933690" cy="3194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330835" indent="-320040" algn="just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b="1" spc="-25" dirty="0">
                <a:latin typeface="Arial"/>
                <a:cs typeface="Arial"/>
              </a:rPr>
              <a:t>Values </a:t>
            </a:r>
            <a:r>
              <a:rPr sz="2900" dirty="0">
                <a:latin typeface="Arial"/>
                <a:cs typeface="Arial"/>
              </a:rPr>
              <a:t>are the basic beliefs people hold</a:t>
            </a:r>
            <a:r>
              <a:rPr sz="2900" spc="-18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that  specify general preferences and behaviours,  and define what is right and</a:t>
            </a:r>
            <a:r>
              <a:rPr sz="2900" spc="-17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wrong.</a:t>
            </a:r>
            <a:endParaRPr sz="2900">
              <a:latin typeface="Arial"/>
              <a:cs typeface="Arial"/>
            </a:endParaRPr>
          </a:p>
          <a:p>
            <a:pPr marL="652780" marR="5080" indent="-274955" algn="just">
              <a:lnSpc>
                <a:spcPct val="100000"/>
              </a:lnSpc>
              <a:spcBef>
                <a:spcPts val="610"/>
              </a:spcBef>
            </a:pPr>
            <a:r>
              <a:rPr sz="1800" spc="365" dirty="0">
                <a:solidFill>
                  <a:srgbClr val="93B6D2"/>
                </a:solidFill>
                <a:latin typeface="Arial"/>
                <a:cs typeface="Arial"/>
              </a:rPr>
              <a:t> </a:t>
            </a:r>
            <a:r>
              <a:rPr sz="2600" spc="-5" dirty="0">
                <a:latin typeface="Arial"/>
                <a:cs typeface="Arial"/>
              </a:rPr>
              <a:t>Cultural </a:t>
            </a:r>
            <a:r>
              <a:rPr sz="2600" dirty="0">
                <a:latin typeface="Arial"/>
                <a:cs typeface="Arial"/>
              </a:rPr>
              <a:t>values </a:t>
            </a:r>
            <a:r>
              <a:rPr sz="2600" spc="-5" dirty="0">
                <a:latin typeface="Arial"/>
                <a:cs typeface="Arial"/>
              </a:rPr>
              <a:t>are </a:t>
            </a:r>
            <a:r>
              <a:rPr sz="2600" dirty="0">
                <a:latin typeface="Arial"/>
                <a:cs typeface="Arial"/>
              </a:rPr>
              <a:t>reflected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a </a:t>
            </a:r>
            <a:r>
              <a:rPr sz="2600" spc="-5" dirty="0">
                <a:latin typeface="Arial"/>
                <a:cs typeface="Arial"/>
              </a:rPr>
              <a:t>society’s</a:t>
            </a:r>
            <a:r>
              <a:rPr sz="2600" spc="-385" dirty="0">
                <a:latin typeface="Arial"/>
                <a:cs typeface="Arial"/>
              </a:rPr>
              <a:t> </a:t>
            </a:r>
            <a:r>
              <a:rPr sz="2600" spc="-70" dirty="0">
                <a:latin typeface="Arial"/>
                <a:cs typeface="Arial"/>
              </a:rPr>
              <a:t>morals,  </a:t>
            </a:r>
            <a:r>
              <a:rPr sz="2600" dirty="0">
                <a:latin typeface="Arial"/>
                <a:cs typeface="Arial"/>
              </a:rPr>
              <a:t>customs and established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practices</a:t>
            </a:r>
            <a:endParaRPr sz="2600">
              <a:latin typeface="Arial"/>
              <a:cs typeface="Arial"/>
            </a:endParaRPr>
          </a:p>
          <a:p>
            <a:pPr marL="332740" marR="641985" indent="-320040" algn="just">
              <a:lnSpc>
                <a:spcPct val="100000"/>
              </a:lnSpc>
              <a:spcBef>
                <a:spcPts val="690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b="1" dirty="0">
                <a:latin typeface="Arial"/>
                <a:cs typeface="Arial"/>
              </a:rPr>
              <a:t>Norms </a:t>
            </a:r>
            <a:r>
              <a:rPr sz="2900" dirty="0">
                <a:latin typeface="Arial"/>
                <a:cs typeface="Arial"/>
              </a:rPr>
              <a:t>are rules that govern behaviours</a:t>
            </a:r>
            <a:r>
              <a:rPr sz="2900" spc="-21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of  groups of</a:t>
            </a:r>
            <a:r>
              <a:rPr sz="2900" spc="-8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people.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60629"/>
            <a:ext cx="21710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Symbols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1387" y="1622806"/>
            <a:ext cx="7525384" cy="32746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A symbols is any visible object, act, or</a:t>
            </a:r>
            <a:r>
              <a:rPr sz="2900" spc="-34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event  that conveys meaning to others.</a:t>
            </a:r>
            <a:r>
              <a:rPr sz="2900" spc="-18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Examples:</a:t>
            </a:r>
            <a:endParaRPr sz="2900">
              <a:latin typeface="Arial"/>
              <a:cs typeface="Arial"/>
            </a:endParaRPr>
          </a:p>
          <a:p>
            <a:pPr marL="652780" lvl="1" indent="-275590">
              <a:lnSpc>
                <a:spcPct val="100000"/>
              </a:lnSpc>
              <a:spcBef>
                <a:spcPts val="610"/>
              </a:spcBef>
              <a:buClr>
                <a:srgbClr val="93B6D2"/>
              </a:buClr>
              <a:buSzPct val="69230"/>
              <a:buChar char=""/>
              <a:tabLst>
                <a:tab pos="653415" algn="l"/>
              </a:tabLst>
            </a:pPr>
            <a:r>
              <a:rPr sz="2600" dirty="0">
                <a:latin typeface="Arial"/>
                <a:cs typeface="Arial"/>
              </a:rPr>
              <a:t>Artefacts</a:t>
            </a:r>
            <a:endParaRPr sz="2600">
              <a:latin typeface="Arial"/>
              <a:cs typeface="Arial"/>
            </a:endParaRPr>
          </a:p>
          <a:p>
            <a:pPr marL="652780" lvl="1" indent="-275590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69230"/>
              <a:buChar char=""/>
              <a:tabLst>
                <a:tab pos="653415" algn="l"/>
              </a:tabLst>
            </a:pPr>
            <a:r>
              <a:rPr sz="2600" dirty="0">
                <a:latin typeface="Arial"/>
                <a:cs typeface="Arial"/>
              </a:rPr>
              <a:t>Dress</a:t>
            </a:r>
            <a:endParaRPr sz="2600">
              <a:latin typeface="Arial"/>
              <a:cs typeface="Arial"/>
            </a:endParaRPr>
          </a:p>
          <a:p>
            <a:pPr marL="652780" lvl="1" indent="-275590">
              <a:lnSpc>
                <a:spcPct val="100000"/>
              </a:lnSpc>
              <a:spcBef>
                <a:spcPts val="605"/>
              </a:spcBef>
              <a:buClr>
                <a:srgbClr val="93B6D2"/>
              </a:buClr>
              <a:buSzPct val="69230"/>
              <a:buChar char=""/>
              <a:tabLst>
                <a:tab pos="653415" algn="l"/>
              </a:tabLst>
            </a:pPr>
            <a:r>
              <a:rPr sz="2600" spc="-10" dirty="0">
                <a:latin typeface="Arial"/>
                <a:cs typeface="Arial"/>
              </a:rPr>
              <a:t>Office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layout</a:t>
            </a:r>
            <a:endParaRPr sz="2600">
              <a:latin typeface="Arial"/>
              <a:cs typeface="Arial"/>
            </a:endParaRPr>
          </a:p>
          <a:p>
            <a:pPr marL="652780" lvl="1" indent="-275590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69230"/>
              <a:buChar char=""/>
              <a:tabLst>
                <a:tab pos="653415" algn="l"/>
              </a:tabLst>
            </a:pPr>
            <a:r>
              <a:rPr sz="2600" dirty="0">
                <a:latin typeface="Arial"/>
                <a:cs typeface="Arial"/>
              </a:rPr>
              <a:t>Slogans</a:t>
            </a:r>
            <a:endParaRPr sz="2600">
              <a:latin typeface="Arial"/>
              <a:cs typeface="Arial"/>
            </a:endParaRPr>
          </a:p>
          <a:p>
            <a:pPr marL="652780" lvl="1" indent="-275590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69230"/>
              <a:buChar char=""/>
              <a:tabLst>
                <a:tab pos="653415" algn="l"/>
              </a:tabLst>
            </a:pPr>
            <a:r>
              <a:rPr sz="2600" dirty="0">
                <a:latin typeface="Arial"/>
                <a:cs typeface="Arial"/>
              </a:rPr>
              <a:t>ceremonies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60629"/>
            <a:ext cx="25126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Language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851406"/>
            <a:ext cx="7915275" cy="1352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Language is a shared system of vocal</a:t>
            </a:r>
            <a:r>
              <a:rPr sz="2900" spc="-18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sounds,  written signs, and/or gestures used to convey  meaning among members of a</a:t>
            </a:r>
            <a:r>
              <a:rPr sz="2900" spc="-18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culture.</a:t>
            </a:r>
            <a:endParaRPr sz="29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06647" y="3837432"/>
            <a:ext cx="1698752" cy="11917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60194" y="4980813"/>
            <a:ext cx="441325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Nike swoosh </a:t>
            </a:r>
            <a:r>
              <a:rPr sz="1800" spc="-10" dirty="0">
                <a:latin typeface="Arial"/>
                <a:cs typeface="Arial"/>
              </a:rPr>
              <a:t>was </a:t>
            </a:r>
            <a:r>
              <a:rPr sz="1800" spc="-5" dirty="0">
                <a:latin typeface="Arial"/>
                <a:cs typeface="Arial"/>
              </a:rPr>
              <a:t>inspired </a:t>
            </a:r>
            <a:r>
              <a:rPr sz="1800" dirty="0">
                <a:latin typeface="Arial"/>
                <a:cs typeface="Arial"/>
              </a:rPr>
              <a:t>by the  </a:t>
            </a:r>
            <a:r>
              <a:rPr sz="1800" spc="-5" dirty="0">
                <a:latin typeface="Arial"/>
                <a:cs typeface="Arial"/>
              </a:rPr>
              <a:t>Greek </a:t>
            </a:r>
            <a:r>
              <a:rPr sz="1800" spc="-10" dirty="0">
                <a:latin typeface="Arial"/>
                <a:cs typeface="Arial"/>
              </a:rPr>
              <a:t>goddess </a:t>
            </a:r>
            <a:r>
              <a:rPr sz="1800" spc="-5" dirty="0">
                <a:latin typeface="Arial"/>
                <a:cs typeface="Arial"/>
              </a:rPr>
              <a:t>Nike,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winged </a:t>
            </a:r>
            <a:r>
              <a:rPr sz="1800" spc="-5" dirty="0">
                <a:latin typeface="Arial"/>
                <a:cs typeface="Arial"/>
              </a:rPr>
              <a:t>goddess  of </a:t>
            </a:r>
            <a:r>
              <a:rPr sz="1800" spc="-20" dirty="0">
                <a:latin typeface="Arial"/>
                <a:cs typeface="Arial"/>
              </a:rPr>
              <a:t>victory.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swoosh symbolizes </a:t>
            </a:r>
            <a:r>
              <a:rPr sz="1800" spc="-10" dirty="0">
                <a:latin typeface="Arial"/>
                <a:cs typeface="Arial"/>
              </a:rPr>
              <a:t>her  </a:t>
            </a:r>
            <a:r>
              <a:rPr sz="1800" spc="-5" dirty="0">
                <a:latin typeface="Arial"/>
                <a:cs typeface="Arial"/>
              </a:rPr>
              <a:t>flight. </a:t>
            </a:r>
            <a:r>
              <a:rPr sz="1800" dirty="0">
                <a:latin typeface="Arial"/>
                <a:cs typeface="Arial"/>
              </a:rPr>
              <a:t>It </a:t>
            </a:r>
            <a:r>
              <a:rPr sz="1800" spc="-5" dirty="0">
                <a:latin typeface="Arial"/>
                <a:cs typeface="Arial"/>
              </a:rPr>
              <a:t>conveys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meaning of a brand of  sports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shoes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60629"/>
            <a:ext cx="23266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Practices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1387" y="1622806"/>
            <a:ext cx="7261225" cy="1352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433070" algn="l"/>
                <a:tab pos="433705" algn="l"/>
              </a:tabLst>
            </a:pPr>
            <a:r>
              <a:rPr dirty="0"/>
              <a:t>	</a:t>
            </a:r>
            <a:r>
              <a:rPr sz="2900" dirty="0">
                <a:latin typeface="Arial"/>
                <a:cs typeface="Arial"/>
              </a:rPr>
              <a:t>Practices are observable cultural</a:t>
            </a:r>
            <a:r>
              <a:rPr sz="2900" spc="-15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customs  such as taboos (culturally forbidden  behaviours) and</a:t>
            </a:r>
            <a:r>
              <a:rPr sz="2900" spc="-95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ceremonies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835</Words>
  <Application>Microsoft Office PowerPoint</Application>
  <PresentationFormat>On-screen Show (4:3)</PresentationFormat>
  <Paragraphs>110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ORGANIZATIONAL  CULTURE</vt:lpstr>
      <vt:lpstr>Definition</vt:lpstr>
      <vt:lpstr>What must be for culture to  exist?</vt:lpstr>
      <vt:lpstr>Cultural iceberg</vt:lpstr>
      <vt:lpstr>Shared assumptions</vt:lpstr>
      <vt:lpstr>Values and norms</vt:lpstr>
      <vt:lpstr>Symbols</vt:lpstr>
      <vt:lpstr>Language</vt:lpstr>
      <vt:lpstr>Practices</vt:lpstr>
      <vt:lpstr>Socialization</vt:lpstr>
      <vt:lpstr>Types of organizational culture</vt:lpstr>
      <vt:lpstr>Bureaucratic Culture</vt:lpstr>
      <vt:lpstr>Clan Culture</vt:lpstr>
      <vt:lpstr>Market Culture</vt:lpstr>
      <vt:lpstr>Entrepreneurial Culture</vt:lpstr>
      <vt:lpstr>Relationship between culture and  organizational performance</vt:lpstr>
      <vt:lpstr>Building a strong organizational  culture</vt:lpstr>
      <vt:lpstr>Steps to building a strong</vt:lpstr>
      <vt:lpstr>Outcomes of socialization 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 CULTURE</dc:title>
  <cp:lastModifiedBy>Shweta Lalwani</cp:lastModifiedBy>
  <cp:revision>1</cp:revision>
  <dcterms:created xsi:type="dcterms:W3CDTF">2021-02-26T07:13:59Z</dcterms:created>
  <dcterms:modified xsi:type="dcterms:W3CDTF">2021-02-26T07:15:53Z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2011-10-08T00:00:00Z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2021-02-26T00:00:00Z</vt:filetime>
  </property>
</Properties>
</file>